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1479" r:id="rId2"/>
    <p:sldId id="264" r:id="rId3"/>
    <p:sldId id="265" r:id="rId4"/>
    <p:sldId id="258" r:id="rId5"/>
    <p:sldId id="1766" r:id="rId6"/>
    <p:sldId id="2344" r:id="rId7"/>
    <p:sldId id="257" r:id="rId8"/>
    <p:sldId id="2346" r:id="rId9"/>
    <p:sldId id="2347" r:id="rId10"/>
    <p:sldId id="2340" r:id="rId11"/>
    <p:sldId id="1844" r:id="rId12"/>
    <p:sldId id="1841" r:id="rId13"/>
    <p:sldId id="1842" r:id="rId14"/>
    <p:sldId id="1765" r:id="rId15"/>
    <p:sldId id="2348" r:id="rId16"/>
    <p:sldId id="2350" r:id="rId17"/>
    <p:sldId id="318" r:id="rId18"/>
    <p:sldId id="2354" r:id="rId19"/>
    <p:sldId id="2475" r:id="rId20"/>
    <p:sldId id="1468" r:id="rId21"/>
    <p:sldId id="1956" r:id="rId22"/>
    <p:sldId id="1836" r:id="rId23"/>
    <p:sldId id="2277" r:id="rId24"/>
    <p:sldId id="1838" r:id="rId25"/>
    <p:sldId id="289" r:id="rId26"/>
    <p:sldId id="1830" r:id="rId27"/>
    <p:sldId id="1955" r:id="rId28"/>
    <p:sldId id="2278" r:id="rId29"/>
    <p:sldId id="1828" r:id="rId30"/>
    <p:sldId id="1839" r:id="rId31"/>
    <p:sldId id="2279" r:id="rId32"/>
    <p:sldId id="2281" r:id="rId33"/>
    <p:sldId id="2351" r:id="rId34"/>
    <p:sldId id="303" r:id="rId35"/>
    <p:sldId id="305" r:id="rId36"/>
    <p:sldId id="2064" r:id="rId37"/>
    <p:sldId id="2280" r:id="rId38"/>
    <p:sldId id="319" r:id="rId39"/>
    <p:sldId id="309" r:id="rId40"/>
    <p:sldId id="308" r:id="rId41"/>
    <p:sldId id="2355" r:id="rId42"/>
    <p:sldId id="2139" r:id="rId43"/>
    <p:sldId id="312" r:id="rId44"/>
    <p:sldId id="313" r:id="rId45"/>
    <p:sldId id="1831" r:id="rId46"/>
    <p:sldId id="1833" r:id="rId47"/>
    <p:sldId id="2352" r:id="rId48"/>
    <p:sldId id="1829" r:id="rId49"/>
    <p:sldId id="1827" r:id="rId50"/>
    <p:sldId id="1357" r:id="rId51"/>
    <p:sldId id="2353" r:id="rId52"/>
    <p:sldId id="964" r:id="rId53"/>
    <p:sldId id="1308" r:id="rId54"/>
    <p:sldId id="1334" r:id="rId55"/>
    <p:sldId id="1322" r:id="rId56"/>
    <p:sldId id="1819" r:id="rId57"/>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48" userDrawn="1">
          <p15:clr>
            <a:srgbClr val="A4A3A4"/>
          </p15:clr>
        </p15:guide>
        <p15:guide id="2" pos="192" userDrawn="1">
          <p15:clr>
            <a:srgbClr val="A4A3A4"/>
          </p15:clr>
        </p15:guide>
        <p15:guide id="3" pos="21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01E"/>
    <a:srgbClr val="FFCD34"/>
    <a:srgbClr val="00B5EF"/>
    <a:srgbClr val="82C441"/>
    <a:srgbClr val="0089CF"/>
    <a:srgbClr val="485965"/>
    <a:srgbClr val="CF372F"/>
    <a:srgbClr val="F8901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052" autoAdjust="0"/>
    <p:restoredTop sz="97109" autoAdjust="0"/>
  </p:normalViewPr>
  <p:slideViewPr>
    <p:cSldViewPr snapToGrid="0" snapToObjects="1">
      <p:cViewPr varScale="1">
        <p:scale>
          <a:sx n="206" d="100"/>
          <a:sy n="206" d="100"/>
        </p:scale>
        <p:origin x="184" y="408"/>
      </p:cViewPr>
      <p:guideLst>
        <p:guide orient="horz" pos="2148"/>
        <p:guide pos="192"/>
        <p:guide pos="2184"/>
      </p:guideLst>
    </p:cSldViewPr>
  </p:slideViewPr>
  <p:notesTextViewPr>
    <p:cViewPr>
      <p:scale>
        <a:sx n="125" d="100"/>
        <a:sy n="125" d="100"/>
      </p:scale>
      <p:origin x="0" y="0"/>
    </p:cViewPr>
  </p:notesTextViewPr>
  <p:sorterViewPr>
    <p:cViewPr varScale="1">
      <p:scale>
        <a:sx n="100" d="100"/>
        <a:sy n="100" d="100"/>
      </p:scale>
      <p:origin x="0" y="-6442"/>
    </p:cViewPr>
  </p:sorterViewPr>
  <p:notesViewPr>
    <p:cSldViewPr snapToGrid="0" snapToObjects="1">
      <p:cViewPr varScale="1">
        <p:scale>
          <a:sx n="64" d="100"/>
          <a:sy n="64" d="100"/>
        </p:scale>
        <p:origin x="315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718551068268809"/>
          <c:y val="6.2499809377411376E-2"/>
          <c:w val="0.48892356272891002"/>
          <c:h val="0.73168269421391818"/>
        </c:manualLayout>
      </c:layout>
      <c:doughnutChart>
        <c:varyColors val="1"/>
        <c:ser>
          <c:idx val="0"/>
          <c:order val="0"/>
          <c:tx>
            <c:strRef>
              <c:f>Sheet1!$B$1</c:f>
              <c:strCache>
                <c:ptCount val="1"/>
                <c:pt idx="0">
                  <c:v>Increased Employment</c:v>
                </c:pt>
              </c:strCache>
            </c:strRef>
          </c:tx>
          <c:dPt>
            <c:idx val="0"/>
            <c:bubble3D val="0"/>
            <c:spPr>
              <a:solidFill>
                <a:srgbClr val="0089CF"/>
              </a:solidFill>
              <a:ln w="19050">
                <a:solidFill>
                  <a:schemeClr val="lt1"/>
                </a:solidFill>
              </a:ln>
              <a:effectLst/>
            </c:spPr>
            <c:extLst>
              <c:ext xmlns:c16="http://schemas.microsoft.com/office/drawing/2014/chart" uri="{C3380CC4-5D6E-409C-BE32-E72D297353CC}">
                <c16:uniqueId val="{00000001-1A39-7344-A364-1B02A9DD3E39}"/>
              </c:ext>
            </c:extLst>
          </c:dPt>
          <c:dPt>
            <c:idx val="1"/>
            <c:bubble3D val="0"/>
            <c:spPr>
              <a:solidFill>
                <a:srgbClr val="00B5EF"/>
              </a:solidFill>
              <a:ln w="19050">
                <a:solidFill>
                  <a:schemeClr val="lt1"/>
                </a:solidFill>
              </a:ln>
              <a:effectLst/>
            </c:spPr>
            <c:extLst>
              <c:ext xmlns:c16="http://schemas.microsoft.com/office/drawing/2014/chart" uri="{C3380CC4-5D6E-409C-BE32-E72D297353CC}">
                <c16:uniqueId val="{00000002-1A39-7344-A364-1B02A9DD3E39}"/>
              </c:ext>
            </c:extLst>
          </c:dPt>
          <c:dPt>
            <c:idx val="2"/>
            <c:bubble3D val="0"/>
            <c:spPr>
              <a:solidFill>
                <a:srgbClr val="F7901E"/>
              </a:solidFill>
              <a:ln w="19050">
                <a:solidFill>
                  <a:schemeClr val="lt1"/>
                </a:solidFill>
              </a:ln>
              <a:effectLst/>
            </c:spPr>
            <c:extLst>
              <c:ext xmlns:c16="http://schemas.microsoft.com/office/drawing/2014/chart" uri="{C3380CC4-5D6E-409C-BE32-E72D297353CC}">
                <c16:uniqueId val="{00000003-1A39-7344-A364-1B02A9DD3E39}"/>
              </c:ext>
            </c:extLst>
          </c:dPt>
          <c:dLbls>
            <c:dLbl>
              <c:idx val="0"/>
              <c:layout>
                <c:manualLayout>
                  <c:x val="-0.25338146366675451"/>
                  <c:y val="0.26103811536784061"/>
                </c:manualLayout>
              </c:layout>
              <c:tx>
                <c:rich>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fld id="{14C8AD43-9C75-B74D-AC57-5F560A67AD16}" type="CATEGORYNAME">
                      <a:rPr lang="es-ES" sz="1050" smtClean="0">
                        <a:solidFill>
                          <a:schemeClr val="tx1"/>
                        </a:solidFill>
                      </a:rPr>
                      <a:pPr>
                        <a:defRPr sz="1050">
                          <a:solidFill>
                            <a:schemeClr val="tx1"/>
                          </a:solidFill>
                        </a:defRPr>
                      </a:pPr>
                      <a:t>[CATEGORY NAME]</a:t>
                    </a:fld>
                    <a:r>
                      <a:rPr lang="es-ES" sz="1050" baseline="0" dirty="0">
                        <a:solidFill>
                          <a:schemeClr val="tx1"/>
                        </a:solidFill>
                      </a:rPr>
                      <a:t> </a:t>
                    </a:r>
                    <a:fld id="{C971F163-A26F-8442-BD02-B2EFB1816536}" type="VALUE">
                      <a:rPr lang="es-ES" sz="1050" b="1" baseline="0" smtClean="0">
                        <a:solidFill>
                          <a:schemeClr val="tx1"/>
                        </a:solidFill>
                      </a:rPr>
                      <a:pPr>
                        <a:defRPr sz="1050">
                          <a:solidFill>
                            <a:schemeClr val="tx1"/>
                          </a:solidFill>
                        </a:defRPr>
                      </a:pPr>
                      <a:t>[VALUE]</a:t>
                    </a:fld>
                    <a:endParaRPr lang="es-ES" sz="1050" b="1" baseline="0" dirty="0">
                      <a:solidFill>
                        <a:schemeClr val="tx1"/>
                      </a:solidFill>
                    </a:endParaRPr>
                  </a:p>
                  <a:p>
                    <a:pPr>
                      <a:defRPr sz="1050">
                        <a:solidFill>
                          <a:schemeClr val="tx1"/>
                        </a:solidFill>
                      </a:defRPr>
                    </a:pPr>
                    <a:r>
                      <a:rPr lang="es-ES" sz="1050" b="1" baseline="0" dirty="0">
                        <a:solidFill>
                          <a:schemeClr val="tx1"/>
                        </a:solidFill>
                      </a:rPr>
                      <a:t>+9.4% </a:t>
                    </a:r>
                    <a:r>
                      <a:rPr lang="es-ES" sz="800" b="1" baseline="0" dirty="0">
                        <a:solidFill>
                          <a:schemeClr val="tx1"/>
                        </a:solidFill>
                      </a:rPr>
                      <a:t>Y/Y</a:t>
                    </a:r>
                  </a:p>
                </c:rich>
              </c:tx>
              <c:spPr>
                <a:xfrm>
                  <a:off x="24839" y="1011970"/>
                  <a:ext cx="1032951" cy="882286"/>
                </a:xfrm>
                <a:solidFill>
                  <a:srgbClr val="FFFFFF"/>
                </a:solidFill>
                <a:ln w="9525" cap="flat" cmpd="sng" algn="ctr">
                  <a:solidFill>
                    <a:srgbClr val="333333">
                      <a:lumMod val="25000"/>
                      <a:lumOff val="75000"/>
                    </a:srgb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gd name="adj1" fmla="val 103626"/>
                        <a:gd name="adj2" fmla="val -53191"/>
                      </a:avLst>
                    </a:prstGeom>
                    <a:noFill/>
                    <a:ln>
                      <a:noFill/>
                    </a:ln>
                  </c15:spPr>
                  <c15:layout>
                    <c:manualLayout>
                      <c:w val="0.21051966534581348"/>
                      <c:h val="0.23810652295248461"/>
                    </c:manualLayout>
                  </c15:layout>
                  <c15:dlblFieldTable/>
                  <c15:showDataLabelsRange val="0"/>
                </c:ext>
                <c:ext xmlns:c16="http://schemas.microsoft.com/office/drawing/2014/chart" uri="{C3380CC4-5D6E-409C-BE32-E72D297353CC}">
                  <c16:uniqueId val="{00000001-1A39-7344-A364-1B02A9DD3E39}"/>
                </c:ext>
              </c:extLst>
            </c:dLbl>
            <c:dLbl>
              <c:idx val="1"/>
              <c:layout>
                <c:manualLayout>
                  <c:x val="0.20978896461562321"/>
                  <c:y val="0.12873415118644257"/>
                </c:manualLayout>
              </c:layout>
              <c:tx>
                <c:rich>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fld id="{675CE982-DC96-AB41-9544-378D1BC6E6E1}" type="CATEGORYNAME">
                      <a:rPr lang="es-ES" smtClean="0">
                        <a:solidFill>
                          <a:schemeClr val="tx1"/>
                        </a:solidFill>
                      </a:rPr>
                      <a:pPr>
                        <a:defRPr sz="1050">
                          <a:solidFill>
                            <a:schemeClr val="tx1"/>
                          </a:solidFill>
                        </a:defRPr>
                      </a:pPr>
                      <a:t>[CATEGORY NAME]</a:t>
                    </a:fld>
                    <a:br>
                      <a:rPr lang="es-ES" baseline="0" dirty="0">
                        <a:solidFill>
                          <a:schemeClr val="tx1"/>
                        </a:solidFill>
                      </a:rPr>
                    </a:br>
                    <a:fld id="{5A736842-B395-BE48-BC79-26189A51B4E0}" type="VALUE">
                      <a:rPr lang="es-ES" b="1" baseline="0" smtClean="0">
                        <a:solidFill>
                          <a:schemeClr val="tx1"/>
                        </a:solidFill>
                      </a:rPr>
                      <a:pPr>
                        <a:defRPr sz="1050">
                          <a:solidFill>
                            <a:schemeClr val="tx1"/>
                          </a:solidFill>
                        </a:defRPr>
                      </a:pPr>
                      <a:t>[VALUE]</a:t>
                    </a:fld>
                    <a:endParaRPr lang="es-ES" b="1" baseline="0" dirty="0">
                      <a:solidFill>
                        <a:schemeClr val="tx1"/>
                      </a:solidFill>
                    </a:endParaRPr>
                  </a:p>
                  <a:p>
                    <a:pPr>
                      <a:defRPr sz="1050">
                        <a:solidFill>
                          <a:schemeClr val="tx1"/>
                        </a:solidFill>
                      </a:defRPr>
                    </a:pPr>
                    <a:r>
                      <a:rPr lang="es-ES" b="1" baseline="0" dirty="0">
                        <a:solidFill>
                          <a:schemeClr val="tx1"/>
                        </a:solidFill>
                      </a:rPr>
                      <a:t>+3.2% </a:t>
                    </a:r>
                    <a:r>
                      <a:rPr lang="es-ES" sz="800" b="1" baseline="0" dirty="0">
                        <a:solidFill>
                          <a:schemeClr val="tx1"/>
                        </a:solidFill>
                      </a:rPr>
                      <a:t>Y/Y</a:t>
                    </a:r>
                  </a:p>
                </c:rich>
              </c:tx>
              <c:spPr>
                <a:solidFill>
                  <a:srgbClr val="FFFFFF"/>
                </a:solidFill>
                <a:ln>
                  <a:solidFill>
                    <a:srgbClr val="333333">
                      <a:lumMod val="25000"/>
                      <a:lumOff val="75000"/>
                    </a:srgbClr>
                  </a:solidFill>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8579120087717058"/>
                      <c:h val="0.21210290880293167"/>
                    </c:manualLayout>
                  </c15:layout>
                  <c15:dlblFieldTable/>
                  <c15:showDataLabelsRange val="0"/>
                </c:ext>
                <c:ext xmlns:c16="http://schemas.microsoft.com/office/drawing/2014/chart" uri="{C3380CC4-5D6E-409C-BE32-E72D297353CC}">
                  <c16:uniqueId val="{00000002-1A39-7344-A364-1B02A9DD3E39}"/>
                </c:ext>
              </c:extLst>
            </c:dLbl>
            <c:dLbl>
              <c:idx val="2"/>
              <c:layout>
                <c:manualLayout>
                  <c:x val="0.18383796202603098"/>
                  <c:y val="0.1714246064787279"/>
                </c:manualLayout>
              </c:layout>
              <c:tx>
                <c:rich>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fld id="{994A48B9-149E-FD4C-BABA-160A1E0201BD}" type="CATEGORYNAME">
                      <a:rPr lang="es-ES" smtClean="0">
                        <a:solidFill>
                          <a:schemeClr val="tx1"/>
                        </a:solidFill>
                      </a:rPr>
                      <a:pPr>
                        <a:defRPr sz="1050">
                          <a:solidFill>
                            <a:schemeClr val="tx1"/>
                          </a:solidFill>
                        </a:defRPr>
                      </a:pPr>
                      <a:t>[CATEGORY NAME]</a:t>
                    </a:fld>
                    <a:br>
                      <a:rPr lang="es-ES" baseline="0" dirty="0">
                        <a:solidFill>
                          <a:schemeClr val="tx1"/>
                        </a:solidFill>
                      </a:rPr>
                    </a:br>
                    <a:fld id="{421F41AD-2AEA-A247-AB3A-4DBCDDC9C616}" type="VALUE">
                      <a:rPr lang="es-ES" b="1" baseline="0" smtClean="0">
                        <a:solidFill>
                          <a:schemeClr val="tx1"/>
                        </a:solidFill>
                      </a:rPr>
                      <a:pPr>
                        <a:defRPr sz="1050">
                          <a:solidFill>
                            <a:schemeClr val="tx1"/>
                          </a:solidFill>
                        </a:defRPr>
                      </a:pPr>
                      <a:t>[VALUE]</a:t>
                    </a:fld>
                    <a:br>
                      <a:rPr lang="es-ES" b="1" baseline="0" dirty="0">
                        <a:solidFill>
                          <a:schemeClr val="tx1"/>
                        </a:solidFill>
                      </a:rPr>
                    </a:br>
                    <a:r>
                      <a:rPr lang="es-ES" b="1" baseline="0" dirty="0">
                        <a:solidFill>
                          <a:schemeClr val="tx1"/>
                        </a:solidFill>
                      </a:rPr>
                      <a:t>+2.3% </a:t>
                    </a:r>
                    <a:r>
                      <a:rPr lang="es-ES" sz="800" b="1" baseline="0" dirty="0">
                        <a:solidFill>
                          <a:schemeClr val="tx1"/>
                        </a:solidFill>
                      </a:rPr>
                      <a:t>Y/Y</a:t>
                    </a:r>
                  </a:p>
                </c:rich>
              </c:tx>
              <c:spPr>
                <a:solidFill>
                  <a:srgbClr val="FFFFFF"/>
                </a:solidFill>
                <a:ln>
                  <a:solidFill>
                    <a:srgbClr val="333333">
                      <a:lumMod val="25000"/>
                      <a:lumOff val="75000"/>
                    </a:srgbClr>
                  </a:solidFill>
                </a:ln>
                <a:effectLst/>
              </c:spPr>
              <c:txPr>
                <a:bodyPr rot="0" spcFirstLastPara="1" vertOverflow="clip" horzOverflow="clip" vert="horz" wrap="square" lIns="38100" tIns="19050" rIns="38100" bIns="19050" anchor="ctr" anchorCtr="1">
                  <a:no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2042180481820996"/>
                      <c:h val="0.16203133530360841"/>
                    </c:manualLayout>
                  </c15:layout>
                  <c15:dlblFieldTable/>
                  <c15:showDataLabelsRange val="0"/>
                </c:ext>
                <c:ext xmlns:c16="http://schemas.microsoft.com/office/drawing/2014/chart" uri="{C3380CC4-5D6E-409C-BE32-E72D297353CC}">
                  <c16:uniqueId val="{00000003-1A39-7344-A364-1B02A9DD3E39}"/>
                </c:ext>
              </c:extLst>
            </c:dLbl>
            <c:spPr>
              <a:solidFill>
                <a:srgbClr val="FFFFFF"/>
              </a:solidFill>
              <a:ln>
                <a:solidFill>
                  <a:srgbClr val="333333">
                    <a:lumMod val="25000"/>
                    <a:lumOff val="75000"/>
                  </a:srgbClr>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Sheet1!$A$2:$A$4</c:f>
              <c:strCache>
                <c:ptCount val="3"/>
                <c:pt idx="0">
                  <c:v>Advanced Natural Gas</c:v>
                </c:pt>
                <c:pt idx="1">
                  <c:v>Wind</c:v>
                </c:pt>
                <c:pt idx="2">
                  <c:v>Solar</c:v>
                </c:pt>
              </c:strCache>
            </c:strRef>
          </c:cat>
          <c:val>
            <c:numRef>
              <c:f>Sheet1!$B$2:$B$4</c:f>
              <c:numCache>
                <c:formatCode>#,##0</c:formatCode>
                <c:ptCount val="3"/>
                <c:pt idx="0">
                  <c:v>6500</c:v>
                </c:pt>
                <c:pt idx="1">
                  <c:v>3600</c:v>
                </c:pt>
                <c:pt idx="2">
                  <c:v>5700</c:v>
                </c:pt>
              </c:numCache>
            </c:numRef>
          </c:val>
          <c:extLst>
            <c:ext xmlns:c16="http://schemas.microsoft.com/office/drawing/2014/chart" uri="{C3380CC4-5D6E-409C-BE32-E72D297353CC}">
              <c16:uniqueId val="{00000000-1A39-7344-A364-1B02A9DD3E39}"/>
            </c:ext>
          </c:extLst>
        </c:ser>
        <c:dLbls>
          <c:showLegendKey val="0"/>
          <c:showVal val="0"/>
          <c:showCatName val="0"/>
          <c:showSerName val="0"/>
          <c:showPercent val="0"/>
          <c:showBubbleSize val="0"/>
          <c:showLeaderLines val="0"/>
        </c:dLbls>
        <c:firstSliceAng val="238"/>
        <c:holeSize val="6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417883411726403E-2"/>
          <c:y val="4.5198493211005136E-2"/>
          <c:w val="0.90421796491040995"/>
          <c:h val="0.67289523688119401"/>
        </c:manualLayout>
      </c:layout>
      <c:lineChart>
        <c:grouping val="standard"/>
        <c:varyColors val="0"/>
        <c:ser>
          <c:idx val="0"/>
          <c:order val="0"/>
          <c:tx>
            <c:strRef>
              <c:f>Sheet1!$B$1</c:f>
              <c:strCache>
                <c:ptCount val="1"/>
                <c:pt idx="0">
                  <c:v>wind</c:v>
                </c:pt>
              </c:strCache>
            </c:strRef>
          </c:tx>
          <c:spPr>
            <a:ln w="28575" cap="rnd">
              <a:solidFill>
                <a:schemeClr val="bg2"/>
              </a:solidFill>
              <a:round/>
            </a:ln>
            <a:effectLst/>
          </c:spPr>
          <c:marker>
            <c:symbol val="none"/>
          </c:marker>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c:formatCode>
                <c:ptCount val="11"/>
                <c:pt idx="0">
                  <c:v>75</c:v>
                </c:pt>
                <c:pt idx="1">
                  <c:v>94.652000000000001</c:v>
                </c:pt>
                <c:pt idx="2">
                  <c:v>120.17700000000001</c:v>
                </c:pt>
                <c:pt idx="3">
                  <c:v>140.822</c:v>
                </c:pt>
                <c:pt idx="4">
                  <c:v>167.84</c:v>
                </c:pt>
                <c:pt idx="5">
                  <c:v>181.655</c:v>
                </c:pt>
                <c:pt idx="6">
                  <c:v>190.71899999999999</c:v>
                </c:pt>
                <c:pt idx="7">
                  <c:v>226.99299999999999</c:v>
                </c:pt>
                <c:pt idx="8">
                  <c:v>254.303</c:v>
                </c:pt>
                <c:pt idx="9">
                  <c:v>272.66699999999997</c:v>
                </c:pt>
                <c:pt idx="10">
                  <c:v>300.07100000000003</c:v>
                </c:pt>
              </c:numCache>
            </c:numRef>
          </c:val>
          <c:smooth val="0"/>
          <c:extLst>
            <c:ext xmlns:c16="http://schemas.microsoft.com/office/drawing/2014/chart" uri="{C3380CC4-5D6E-409C-BE32-E72D297353CC}">
              <c16:uniqueId val="{00000000-89D2-E24C-AA0C-3B223EA1D18F}"/>
            </c:ext>
          </c:extLst>
        </c:ser>
        <c:ser>
          <c:idx val="1"/>
          <c:order val="1"/>
          <c:tx>
            <c:strRef>
              <c:f>Sheet1!$C$1</c:f>
              <c:strCache>
                <c:ptCount val="1"/>
                <c:pt idx="0">
                  <c:v>hydroelectric</c:v>
                </c:pt>
              </c:strCache>
            </c:strRef>
          </c:tx>
          <c:spPr>
            <a:ln w="28575" cap="rnd">
              <a:solidFill>
                <a:schemeClr val="accent2"/>
              </a:solidFill>
              <a:round/>
            </a:ln>
            <a:effectLst/>
          </c:spPr>
          <c:marker>
            <c:symbol val="none"/>
          </c:marker>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c:formatCode>
                <c:ptCount val="11"/>
                <c:pt idx="0">
                  <c:v>275</c:v>
                </c:pt>
                <c:pt idx="1">
                  <c:v>260.20299999999997</c:v>
                </c:pt>
                <c:pt idx="2">
                  <c:v>319.35500000000002</c:v>
                </c:pt>
                <c:pt idx="3">
                  <c:v>276.24</c:v>
                </c:pt>
                <c:pt idx="4">
                  <c:v>268.565</c:v>
                </c:pt>
                <c:pt idx="5">
                  <c:v>259.36700000000002</c:v>
                </c:pt>
                <c:pt idx="6">
                  <c:v>249.08</c:v>
                </c:pt>
                <c:pt idx="7">
                  <c:v>267.81200000000001</c:v>
                </c:pt>
                <c:pt idx="8">
                  <c:v>300.33300000000003</c:v>
                </c:pt>
                <c:pt idx="9">
                  <c:v>292.524</c:v>
                </c:pt>
                <c:pt idx="10">
                  <c:v>273.70699999999999</c:v>
                </c:pt>
              </c:numCache>
            </c:numRef>
          </c:val>
          <c:smooth val="0"/>
          <c:extLst>
            <c:ext xmlns:c16="http://schemas.microsoft.com/office/drawing/2014/chart" uri="{C3380CC4-5D6E-409C-BE32-E72D297353CC}">
              <c16:uniqueId val="{00000001-89D2-E24C-AA0C-3B223EA1D18F}"/>
            </c:ext>
          </c:extLst>
        </c:ser>
        <c:dLbls>
          <c:showLegendKey val="0"/>
          <c:showVal val="0"/>
          <c:showCatName val="0"/>
          <c:showSerName val="0"/>
          <c:showPercent val="0"/>
          <c:showBubbleSize val="0"/>
        </c:dLbls>
        <c:smooth val="0"/>
        <c:axId val="141873936"/>
        <c:axId val="141818496"/>
      </c:lineChart>
      <c:catAx>
        <c:axId val="1418739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0"/>
          <a:lstStyle/>
          <a:p>
            <a:pPr>
              <a:defRPr sz="900" b="0" i="0" u="none" strike="noStrike" kern="1200" baseline="0">
                <a:solidFill>
                  <a:schemeClr val="tx1"/>
                </a:solidFill>
                <a:latin typeface="+mn-lt"/>
                <a:ea typeface="+mn-ea"/>
                <a:cs typeface="+mn-cs"/>
              </a:defRPr>
            </a:pPr>
            <a:endParaRPr lang="en-US"/>
          </a:p>
        </c:txPr>
        <c:crossAx val="141818496"/>
        <c:crosses val="autoZero"/>
        <c:auto val="1"/>
        <c:lblAlgn val="ctr"/>
        <c:lblOffset val="100"/>
        <c:noMultiLvlLbl val="0"/>
      </c:catAx>
      <c:valAx>
        <c:axId val="14181849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418739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2/3/21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2/3/21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ia.gov/todayinenergy/detail.php?id=42955"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stockphoto.com/portfolio/zhengzaishuru?mediatype=photograph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nrel.gov/analysi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www.nrel.gov/tech_deployment/solar.html"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usenergyjobs.org/2019-report"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61725, South Table Mountain Campus (Photo by Joshua Bauer / NREL)</a:t>
            </a:r>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40282814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Source: </a:t>
            </a:r>
            <a:r>
              <a:rPr lang="en-US" dirty="0" err="1"/>
              <a:t>eia</a:t>
            </a:r>
            <a:r>
              <a:rPr lang="en-US" dirty="0"/>
              <a:t> Today in Energy, </a:t>
            </a:r>
            <a:r>
              <a:rPr lang="en-US" dirty="0">
                <a:hlinkClick r:id="rId3"/>
              </a:rPr>
              <a:t>https://www.eia.gov/todayinenergy/detail.php?id=42955</a:t>
            </a: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10</a:t>
            </a:fld>
            <a:endParaRPr lang="en-US" dirty="0"/>
          </a:p>
        </p:txBody>
      </p:sp>
    </p:spTree>
    <p:extLst>
      <p:ext uri="{BB962C8B-B14F-4D97-AF65-F5344CB8AC3E}">
        <p14:creationId xmlns:p14="http://schemas.microsoft.com/office/powerpoint/2010/main" val="1031628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Source: </a:t>
            </a:r>
            <a:r>
              <a:rPr lang="en-US" dirty="0" err="1"/>
              <a:t>eia</a:t>
            </a:r>
            <a:r>
              <a:rPr lang="en-US" dirty="0"/>
              <a:t> Today in Energy, https://www.eia.gov/todayinenergy/detail.php?id=43415</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a:p>
        </p:txBody>
      </p:sp>
    </p:spTree>
    <p:extLst>
      <p:ext uri="{BB962C8B-B14F-4D97-AF65-F5344CB8AC3E}">
        <p14:creationId xmlns:p14="http://schemas.microsoft.com/office/powerpoint/2010/main" val="2658321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dirty="0"/>
              <a:t>Picture: 50709, Date: </a:t>
            </a:r>
            <a:r>
              <a:rPr lang="en-US" dirty="0"/>
              <a:t>4/30/2018, 100% Renewable Energy Study, (Photo by Dennis Schroeder / NREL)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Source: </a:t>
            </a:r>
            <a:r>
              <a:rPr lang="en-US" dirty="0" err="1"/>
              <a:t>eia</a:t>
            </a:r>
            <a:r>
              <a:rPr lang="en-US" dirty="0"/>
              <a:t> Today in Energy, https://www.eia.gov/todayinenergy/detail.php?id=44075</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12</a:t>
            </a:fld>
            <a:endParaRPr lang="en-US"/>
          </a:p>
        </p:txBody>
      </p:sp>
    </p:spTree>
    <p:extLst>
      <p:ext uri="{BB962C8B-B14F-4D97-AF65-F5344CB8AC3E}">
        <p14:creationId xmlns:p14="http://schemas.microsoft.com/office/powerpoint/2010/main" val="2773712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Picture: 55202 2/20/2019, First Solar (Photo by Dennis Schroeder / NREL)</a:t>
            </a:r>
          </a:p>
          <a:p>
            <a:endParaRPr lang="en-US" b="0" dirty="0"/>
          </a:p>
          <a:p>
            <a:r>
              <a:rPr lang="en-US" dirty="0"/>
              <a:t>Source: </a:t>
            </a:r>
            <a:r>
              <a:rPr lang="en-US" dirty="0" err="1"/>
              <a:t>eia</a:t>
            </a:r>
            <a:r>
              <a:rPr lang="en-US" dirty="0"/>
              <a:t> Today in Energy, https://www.eia.gov/todayinenergy/detail.php?id=43515</a:t>
            </a:r>
          </a:p>
        </p:txBody>
      </p:sp>
      <p:sp>
        <p:nvSpPr>
          <p:cNvPr id="4" name="Slide Number Placeholder 3"/>
          <p:cNvSpPr>
            <a:spLocks noGrp="1"/>
          </p:cNvSpPr>
          <p:nvPr>
            <p:ph type="sldNum" sz="quarter" idx="5"/>
          </p:nvPr>
        </p:nvSpPr>
        <p:spPr/>
        <p:txBody>
          <a:bodyPr/>
          <a:lstStyle/>
          <a:p>
            <a:fld id="{AF285793-58F2-5D45-93FF-B0076DA99FD1}" type="slidenum">
              <a:rPr lang="en-US" smtClean="0"/>
              <a:t>13</a:t>
            </a:fld>
            <a:endParaRPr lang="en-US"/>
          </a:p>
        </p:txBody>
      </p:sp>
    </p:spTree>
    <p:extLst>
      <p:ext uri="{BB962C8B-B14F-4D97-AF65-F5344CB8AC3E}">
        <p14:creationId xmlns:p14="http://schemas.microsoft.com/office/powerpoint/2010/main" val="2299344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lvl="0" indent="0">
              <a:buFont typeface="Arial" panose="020B0604020202020204" pitchFamily="34" charset="0"/>
              <a:buNone/>
            </a:pPr>
            <a:r>
              <a:rPr lang="en-US" b="0" u="none" strike="noStrike" dirty="0">
                <a:solidFill>
                  <a:srgbClr val="000000"/>
                </a:solidFill>
                <a:effectLst/>
                <a:latin typeface="Verdana" panose="020B0604030504040204" pitchFamily="34" charset="0"/>
              </a:rPr>
              <a:t>Picture: 61981, 6/3/2020, Flatirons Campus, </a:t>
            </a:r>
            <a:r>
              <a:rPr lang="en-US" dirty="0"/>
              <a:t>(Photo by Dennis Schroeder / NREL)</a:t>
            </a: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NREL, we are engaged in advanced scientific research to identify, detect, protect against and respond to the most significant threats to our nation’s power grid.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scientists and engineers understand that it is essential to anticipate, prepare for, and adapt to changes in conditions that impact the energy supply across the United States.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also know that, when disruptions happen—for whatever reason—energy providers must be able to withstand, respond to, and recover rapidly from them.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NREL participates with the work of the Office of Cybersecurity, Energy Security, and Emergency Response and other DOE offices in cybersecurity and energy resilience.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Our NREL researchers also gain invaluable insights about power disruptions and potential grid vulnerabilities from our many private sector, government, and academic partners.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NREL’s advanced scientific research in resilience and cybersecurity focuses on:</a:t>
            </a:r>
            <a:endParaRPr lang="en-US" sz="105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Leading studies to measure the resilience of different energy systems by simulating the length, magnitude, extent, and value of lost loads.</a:t>
            </a:r>
            <a:endParaRPr lang="en-US" sz="105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Developing and utilizing visualization tools to analyze energy system interdependencies and resilience under cyber and/or physical attack.</a:t>
            </a:r>
            <a:r>
              <a:rPr lang="en-US" sz="105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050" kern="1200" dirty="0">
                <a:solidFill>
                  <a:schemeClr val="tx1"/>
                </a:solidFill>
                <a:effectLst/>
                <a:latin typeface="+mn-lt"/>
                <a:ea typeface="+mn-ea"/>
                <a:cs typeface="+mn-cs"/>
              </a:rPr>
              <a:t>And,</a:t>
            </a:r>
            <a:r>
              <a:rPr lang="en-US" sz="1200" kern="1200" dirty="0">
                <a:solidFill>
                  <a:schemeClr val="tx1"/>
                </a:solidFill>
                <a:effectLst/>
                <a:latin typeface="+mn-lt"/>
                <a:ea typeface="+mn-ea"/>
                <a:cs typeface="+mn-cs"/>
              </a:rPr>
              <a:t> developing an understanding of the cost/benefit tradeoffs of various energy system architectures and operational strategies</a:t>
            </a:r>
            <a:endParaRPr lang="en-US" sz="11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sz="1100" dirty="0"/>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sz="900" dirty="0"/>
          </a:p>
          <a:p>
            <a:endParaRPr lang="en-US" sz="900" dirty="0"/>
          </a:p>
          <a:p>
            <a:endParaRPr lang="en-US" sz="900" dirty="0"/>
          </a:p>
          <a:p>
            <a:endParaRPr lang="en-US" sz="900" dirty="0"/>
          </a:p>
          <a:p>
            <a:endParaRPr lang="en-US" sz="900" dirty="0"/>
          </a:p>
          <a:p>
            <a:endParaRPr lang="en-US" sz="900" dirty="0"/>
          </a:p>
          <a:p>
            <a:endParaRPr lang="en-US" sz="900" dirty="0"/>
          </a:p>
          <a:p>
            <a:pPr fontAlgn="base"/>
            <a:r>
              <a:rPr lang="en-US" dirty="0" err="1">
                <a:hlinkClick r:id="rId3"/>
              </a:rPr>
              <a:t>Credit:zhengzaishuru</a:t>
            </a:r>
            <a:endParaRPr lang="en-US" dirty="0"/>
          </a:p>
          <a:p>
            <a:pPr fontAlgn="base"/>
            <a:r>
              <a:rPr lang="en-US" dirty="0"/>
              <a:t>Largest size:5616 x 3744 px (18.72 x 12.48 in.) - 300 dpi - RGB</a:t>
            </a:r>
          </a:p>
          <a:p>
            <a:pPr fontAlgn="base"/>
            <a:r>
              <a:rPr lang="en-US" dirty="0"/>
              <a:t>Stock photo ID:1148097412</a:t>
            </a:r>
          </a:p>
          <a:p>
            <a:pPr fontAlgn="base"/>
            <a:r>
              <a:rPr lang="en-US" dirty="0"/>
              <a:t>Upload </a:t>
            </a:r>
            <a:r>
              <a:rPr lang="en-US" dirty="0" err="1"/>
              <a:t>date:May</a:t>
            </a:r>
            <a:r>
              <a:rPr lang="en-US" dirty="0"/>
              <a:t> 13, 2019</a:t>
            </a:r>
          </a:p>
          <a:p>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14</a:t>
            </a:fld>
            <a:endParaRPr lang="en-US" dirty="0"/>
          </a:p>
        </p:txBody>
      </p:sp>
    </p:spTree>
    <p:extLst>
      <p:ext uri="{BB962C8B-B14F-4D97-AF65-F5344CB8AC3E}">
        <p14:creationId xmlns:p14="http://schemas.microsoft.com/office/powerpoint/2010/main" val="3289507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sz="1200" kern="1200" dirty="0">
                <a:solidFill>
                  <a:schemeClr val="tx1"/>
                </a:solidFill>
                <a:effectLst/>
                <a:latin typeface="+mn-lt"/>
                <a:ea typeface="+mn-ea"/>
                <a:cs typeface="+mn-cs"/>
              </a:rPr>
              <a:t>Picture: 61236, </a:t>
            </a:r>
            <a:r>
              <a:rPr lang="en-US" dirty="0"/>
              <a:t>1/9/2020, ESIF Behind the Meter, (Photo by Werner Slocum / NREL)</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Utility-scale battery storage units (units of one megawatt (MW) or greater power capacity) are a newer electric power resource, and the use of these technologies has been growing in recent years.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Operating utility-scale battery storage power capacity has more than quadrupled from the end of 2014 (214 MW) through March 2019 (899 MW).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Assuming currently planned additions are completed, and no current operating capacity is retired, utility-scale battery storage power capacity could exceed 2,500 MW by 2023.</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Pairing utility-scale battery storage with intermittent renewable resources, such as wind and solar, has become increasingly competitive compared with traditional generation options.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15</a:t>
            </a:fld>
            <a:endParaRPr lang="en-US"/>
          </a:p>
        </p:txBody>
      </p:sp>
    </p:spTree>
    <p:extLst>
      <p:ext uri="{BB962C8B-B14F-4D97-AF65-F5344CB8AC3E}">
        <p14:creationId xmlns:p14="http://schemas.microsoft.com/office/powerpoint/2010/main" val="1989842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map shows U. S. announced and commissioned energy storage projects.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two largest operating utility-scale battery storage sites in the United States as of March 2019 provide 40 MW of power capacity each: the Golden Valley Electric Association’s battery energy storage system in Alaska and the Vista Energy storage system in California.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the United States, 16 operating battery storage sites have an installed power capacity of 20 MW or greater. Of the 899 MW of installed operating battery storage reported by states as of March 2019, California, Illinois, and Texas account for a little less than half of that storage capacity.</a:t>
            </a:r>
          </a:p>
        </p:txBody>
      </p:sp>
      <p:sp>
        <p:nvSpPr>
          <p:cNvPr id="4" name="Slide Number Placeholder 3"/>
          <p:cNvSpPr>
            <a:spLocks noGrp="1"/>
          </p:cNvSpPr>
          <p:nvPr>
            <p:ph type="sldNum" sz="quarter" idx="5"/>
          </p:nvPr>
        </p:nvSpPr>
        <p:spPr/>
        <p:txBody>
          <a:bodyPr/>
          <a:lstStyle/>
          <a:p>
            <a:fld id="{AF285793-58F2-5D45-93FF-B0076DA99FD1}" type="slidenum">
              <a:rPr lang="en-US" smtClean="0"/>
              <a:t>16</a:t>
            </a:fld>
            <a:endParaRPr lang="en-US"/>
          </a:p>
        </p:txBody>
      </p:sp>
    </p:spTree>
    <p:extLst>
      <p:ext uri="{BB962C8B-B14F-4D97-AF65-F5344CB8AC3E}">
        <p14:creationId xmlns:p14="http://schemas.microsoft.com/office/powerpoint/2010/main" val="115328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0" y="4415790"/>
            <a:ext cx="6302374" cy="4183380"/>
          </a:xfrm>
        </p:spPr>
        <p:txBody>
          <a:bodyPr/>
          <a:lstStyle/>
          <a:p>
            <a:endParaRPr lang="en-US" dirty="0">
              <a:latin typeface="Arial"/>
            </a:endParaRPr>
          </a:p>
          <a:p>
            <a:r>
              <a:rPr lang="en-US" b="0" dirty="0">
                <a:latin typeface="Arial"/>
              </a:rPr>
              <a:t>Picture: </a:t>
            </a:r>
            <a:r>
              <a:rPr lang="en-US" b="0" dirty="0"/>
              <a:t>61445, 3/2/2020, Perovskite/silicon tandem solar cells, </a:t>
            </a:r>
            <a:r>
              <a:rPr lang="en-US" dirty="0"/>
              <a:t>(Photo by Dennis Schroeder / NREL)</a:t>
            </a:r>
            <a:endParaRPr lang="en-US" b="0"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sz="1000"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17</a:t>
            </a:fld>
            <a:endParaRPr lang="en-US" dirty="0"/>
          </a:p>
        </p:txBody>
      </p:sp>
    </p:spTree>
    <p:extLst>
      <p:ext uri="{BB962C8B-B14F-4D97-AF65-F5344CB8AC3E}">
        <p14:creationId xmlns:p14="http://schemas.microsoft.com/office/powerpoint/2010/main" val="560867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18</a:t>
            </a:fld>
            <a:endParaRPr lang="en-US" dirty="0"/>
          </a:p>
        </p:txBody>
      </p:sp>
    </p:spTree>
    <p:extLst>
      <p:ext uri="{BB962C8B-B14F-4D97-AF65-F5344CB8AC3E}">
        <p14:creationId xmlns:p14="http://schemas.microsoft.com/office/powerpoint/2010/main" val="31744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19</a:t>
            </a:fld>
            <a:endParaRPr lang="uk-UA"/>
          </a:p>
        </p:txBody>
      </p:sp>
    </p:spTree>
    <p:extLst>
      <p:ext uri="{BB962C8B-B14F-4D97-AF65-F5344CB8AC3E}">
        <p14:creationId xmlns:p14="http://schemas.microsoft.com/office/powerpoint/2010/main" val="1140733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33754" y="4414825"/>
            <a:ext cx="6170246" cy="4183380"/>
          </a:xfrm>
        </p:spPr>
        <p:txBody>
          <a:bodyPr/>
          <a:lstStyle/>
          <a:p>
            <a:pPr algn="l" fontAlgn="base"/>
            <a:r>
              <a:rPr lang="en-US" dirty="0">
                <a:solidFill>
                  <a:srgbClr val="02A388"/>
                </a:solidFill>
                <a:latin typeface="iStock Maquette"/>
              </a:rPr>
              <a:t>Picture: iStock </a:t>
            </a:r>
            <a:r>
              <a:rPr lang="en-US" sz="1200" b="0" i="0" dirty="0">
                <a:solidFill>
                  <a:srgbClr val="0C0D0D"/>
                </a:solidFill>
                <a:effectLst/>
                <a:latin typeface="iStock Maquette"/>
              </a:rPr>
              <a:t>1216403193</a:t>
            </a: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r>
              <a:rPr lang="en-US" sz="1000" dirty="0">
                <a:latin typeface="Arial"/>
              </a:rPr>
              <a:t>An energy revolution is sweeping across the nation, creating American jobs, boosting economic growth, spurring innovation, and strengthening U.S. energy security.</a:t>
            </a:r>
          </a:p>
          <a:p>
            <a:pPr marL="171450" indent="-171450">
              <a:buFont typeface="Arial" panose="020B0604020202020204" pitchFamily="34" charset="0"/>
              <a:buChar char="•"/>
            </a:pPr>
            <a:r>
              <a:rPr lang="en-US" sz="1000" dirty="0">
                <a:latin typeface="Arial"/>
              </a:rPr>
              <a:t>NREL is a key component of this revolution. </a:t>
            </a:r>
          </a:p>
          <a:p>
            <a:pPr marL="171450" indent="-171450">
              <a:buFont typeface="Arial" panose="020B0604020202020204" pitchFamily="34" charset="0"/>
              <a:buChar char="•"/>
            </a:pPr>
            <a:r>
              <a:rPr lang="en-US" sz="1000" dirty="0">
                <a:latin typeface="Arial"/>
              </a:rPr>
              <a:t>NREL started in 1977 as the Solar Energy Research Institute (SERI). It was created out of national concern during the 1973 </a:t>
            </a:r>
            <a:r>
              <a:rPr lang="en-US" sz="1000" b="1" dirty="0">
                <a:latin typeface="Arial"/>
              </a:rPr>
              <a:t>oil embargo</a:t>
            </a:r>
            <a:r>
              <a:rPr lang="en-US" sz="1000" dirty="0">
                <a:latin typeface="Arial"/>
              </a:rPr>
              <a:t> and in response to the Solar Energy Research, Development, and Demonstration Act of 1974. NREL was created to research technologies that would strengthen the United States’ efforts toward gaining energy independence.</a:t>
            </a:r>
          </a:p>
          <a:p>
            <a:pPr marL="171450" indent="-171450">
              <a:buFont typeface="Arial" panose="020B0604020202020204" pitchFamily="34" charset="0"/>
              <a:buChar char="•"/>
            </a:pPr>
            <a:r>
              <a:rPr lang="en-US" sz="1000" dirty="0">
                <a:latin typeface="Arial"/>
              </a:rPr>
              <a:t>President Jimmy Carter visited SERI in 1978, and in 1979 said, famously, “No one can ever embargo the sun or interrupt its delivery to us.”  </a:t>
            </a:r>
          </a:p>
          <a:p>
            <a:pPr marL="171450" indent="-171450">
              <a:buFont typeface="Arial" panose="020B0604020202020204" pitchFamily="34" charset="0"/>
              <a:buChar char="•"/>
            </a:pPr>
            <a:r>
              <a:rPr lang="en-US" sz="1000" dirty="0">
                <a:latin typeface="Arial"/>
              </a:rPr>
              <a:t>In 1991, President George H.W. Bush elevated SERI to a U.S. Department of Energy national laboratory and changed its name to the National Renewable Energy Laboratory (NREL).  </a:t>
            </a:r>
          </a:p>
          <a:p>
            <a:pPr defTabSz="931774">
              <a:defRPr/>
            </a:pPr>
            <a:endParaRPr lang="en-US" sz="1000" dirty="0">
              <a:latin typeface="Arial"/>
            </a:endParaRPr>
          </a:p>
          <a:p>
            <a:endParaRPr lang="en-US" dirty="0">
              <a:latin typeface="Arial"/>
            </a:endParaRPr>
          </a:p>
          <a:p>
            <a:endParaRPr lang="en-US" dirty="0">
              <a:latin typeface="Arial"/>
            </a:endParaRPr>
          </a:p>
          <a:p>
            <a:endParaRPr lang="en-US" dirty="0">
              <a:latin typeface="Arial"/>
            </a:endParaRPr>
          </a:p>
          <a:p>
            <a:r>
              <a:rPr lang="en-US" dirty="0">
                <a:latin typeface="Arial"/>
              </a:rPr>
              <a:t>	</a:t>
            </a:r>
            <a:endParaRPr lang="en-US" sz="1000" dirty="0">
              <a:latin typeface="Arial"/>
            </a:endParaRPr>
          </a:p>
          <a:p>
            <a:endParaRPr lang="en-US" sz="1000" dirty="0">
              <a:latin typeface="Arial"/>
            </a:endParaRPr>
          </a:p>
          <a:p>
            <a:endParaRPr lang="en-US" sz="1000" i="1" dirty="0">
              <a:latin typeface="Arial"/>
            </a:endParaRPr>
          </a:p>
          <a:p>
            <a:endParaRPr lang="en-US" sz="1000" i="1" dirty="0">
              <a:latin typeface="Arial"/>
            </a:endParaRPr>
          </a:p>
          <a:p>
            <a:endParaRPr lang="en-US" sz="1000" i="1" dirty="0">
              <a:latin typeface="Arial"/>
            </a:endParaRPr>
          </a:p>
          <a:p>
            <a:pPr defTabSz="931774">
              <a:defRPr/>
            </a:pPr>
            <a:endParaRPr lang="en-US" dirty="0">
              <a:latin typeface="Arial"/>
            </a:endParaRPr>
          </a:p>
          <a:p>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a:t>
            </a:fld>
            <a:endParaRPr lang="en-US" dirty="0"/>
          </a:p>
        </p:txBody>
      </p:sp>
    </p:spTree>
    <p:extLst>
      <p:ext uri="{BB962C8B-B14F-4D97-AF65-F5344CB8AC3E}">
        <p14:creationId xmlns:p14="http://schemas.microsoft.com/office/powerpoint/2010/main" val="499354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sz="1200" b="0" u="none" strike="noStrike" dirty="0">
                <a:solidFill>
                  <a:srgbClr val="000000"/>
                </a:solidFill>
                <a:effectLst/>
                <a:latin typeface="Verdana" panose="020B0604030504040204" pitchFamily="34" charset="0"/>
              </a:rPr>
              <a:t>Picture: 53294, 9/6/2018, PV array NWTC, (Photo by Dennis Schroeder / NREL)</a:t>
            </a:r>
            <a:endParaRPr lang="en-US" sz="1000" b="0" dirty="0">
              <a:latin typeface="Arial"/>
            </a:endParaRPr>
          </a:p>
          <a:p>
            <a:endParaRPr lang="en-US" sz="1000" dirty="0">
              <a:latin typeface="Arial"/>
            </a:endParaRPr>
          </a:p>
          <a:p>
            <a:endParaRPr lang="en-US" sz="1000" dirty="0">
              <a:latin typeface="Arial"/>
            </a:endParaRPr>
          </a:p>
          <a:p>
            <a:r>
              <a:rPr lang="en-US" sz="1000" dirty="0">
                <a:latin typeface="Arial"/>
              </a:rPr>
              <a:t>Renewable power technologies span the spectrum of clean energy – from our pioneering work in solar photovoltaics to wind, water, and geothermal energy.</a:t>
            </a:r>
          </a:p>
          <a:p>
            <a:endParaRPr lang="en-US" dirty="0">
              <a:latin typeface="Arial"/>
            </a:endParaRPr>
          </a:p>
          <a:p>
            <a:endParaRPr lang="en-US" dirty="0">
              <a:latin typeface="Arial"/>
            </a:endParaRPr>
          </a:p>
          <a:p>
            <a:endParaRPr lang="en-US" dirty="0">
              <a:latin typeface="Arial"/>
            </a:endParaRPr>
          </a:p>
          <a:p>
            <a:r>
              <a:rPr lang="en-US" sz="1200" b="0" i="0" u="none" strike="noStrike" kern="1200" dirty="0">
                <a:solidFill>
                  <a:schemeClr val="tx1"/>
                </a:solidFill>
                <a:effectLst/>
                <a:latin typeface="+mn-lt"/>
                <a:ea typeface="+mn-ea"/>
                <a:cs typeface="+mn-cs"/>
              </a:rPr>
              <a:t>Picture: 58003 June 18, 2019 - AES </a:t>
            </a:r>
            <a:r>
              <a:rPr lang="en-US" sz="1200" b="0" i="0" u="none" strike="noStrike" kern="1200" dirty="0" err="1">
                <a:solidFill>
                  <a:schemeClr val="tx1"/>
                </a:solidFill>
                <a:effectLst/>
                <a:latin typeface="+mn-lt"/>
                <a:ea typeface="+mn-ea"/>
                <a:cs typeface="+mn-cs"/>
              </a:rPr>
              <a:t>Lawai</a:t>
            </a:r>
            <a:r>
              <a:rPr lang="en-US" sz="1200" b="0" i="0" u="none" strike="noStrike" kern="1200" dirty="0">
                <a:solidFill>
                  <a:schemeClr val="tx1"/>
                </a:solidFill>
                <a:effectLst/>
                <a:latin typeface="+mn-lt"/>
                <a:ea typeface="+mn-ea"/>
                <a:cs typeface="+mn-cs"/>
              </a:rPr>
              <a:t> Solar Project- Kauai. The solar array won 2019 Best Storage Application of the Year for the world's largest battery plant paired with solar generation. The project consists of a 28 MW PV and 100MWh Battery Energy Storage System (BESS). This type of power plant produces cheap, clean energy and uses batteries to deliver power when it is most valuable, instead of just when the sun shines. Recently partnered with NREL on a distributed grid energy project, this 1.1 acre, 250kW DC pilot scale PV Array and battery storage plant will aid in meeting </a:t>
            </a:r>
            <a:r>
              <a:rPr lang="en-US" sz="1200" b="1" i="0" u="none" strike="noStrike" kern="1200" dirty="0">
                <a:solidFill>
                  <a:schemeClr val="tx1"/>
                </a:solidFill>
                <a:effectLst/>
                <a:latin typeface="+mn-lt"/>
                <a:ea typeface="+mn-ea"/>
                <a:cs typeface="+mn-cs"/>
              </a:rPr>
              <a:t>Hawaii</a:t>
            </a:r>
            <a:r>
              <a:rPr lang="en-US" sz="1200" b="0" i="0" u="none" strike="noStrike" kern="1200" dirty="0">
                <a:solidFill>
                  <a:schemeClr val="tx1"/>
                </a:solidFill>
                <a:effectLst/>
                <a:latin typeface="+mn-lt"/>
                <a:ea typeface="+mn-ea"/>
                <a:cs typeface="+mn-cs"/>
              </a:rPr>
              <a:t>'s legislative mandate of 100 percent renewables by 2045, though, it requires more power delivery than just midday solar abundance. (Photo by Dennis Schroeder / NREL)</a:t>
            </a:r>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20</a:t>
            </a:fld>
            <a:endParaRPr lang="en-US" dirty="0"/>
          </a:p>
        </p:txBody>
      </p:sp>
    </p:spTree>
    <p:extLst>
      <p:ext uri="{BB962C8B-B14F-4D97-AF65-F5344CB8AC3E}">
        <p14:creationId xmlns:p14="http://schemas.microsoft.com/office/powerpoint/2010/main" val="1452658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defTabSz="931774">
              <a:buFont typeface="Arial" panose="020B0604020202020204" pitchFamily="34" charset="0"/>
              <a:buNone/>
              <a:defRPr/>
            </a:pPr>
            <a:r>
              <a:rPr lang="en-US" sz="1600" b="0" dirty="0"/>
              <a:t>Picture: 61908.jpg,, 1/29/2020, Single Axis Tracker Team, (Photo by Werner Slocum)</a:t>
            </a:r>
          </a:p>
          <a:p>
            <a:pPr marL="0" indent="0" defTabSz="931774">
              <a:buFont typeface="Arial" panose="020B0604020202020204" pitchFamily="34" charset="0"/>
              <a:buNone/>
              <a:defRPr/>
            </a:pPr>
            <a:endParaRPr lang="en-US" sz="1100" dirty="0">
              <a:latin typeface="Arial"/>
            </a:endParaRPr>
          </a:p>
          <a:p>
            <a:pPr marL="171450" indent="-171450" defTabSz="931774">
              <a:buFont typeface="Arial" panose="020B0604020202020204" pitchFamily="34" charset="0"/>
              <a:buChar char="•"/>
              <a:defRPr/>
            </a:pPr>
            <a:r>
              <a:rPr lang="en-US" sz="1100" dirty="0">
                <a:latin typeface="Arial"/>
              </a:rPr>
              <a:t>Due largely to the leadership of NREL, the U. S. solar industry is growing rapidly, and solar energy is becoming more affordable and accessible than ever.</a:t>
            </a:r>
          </a:p>
          <a:p>
            <a:pPr marL="171450" indent="-171450" defTabSz="931774">
              <a:buFont typeface="Arial" panose="020B0604020202020204" pitchFamily="34" charset="0"/>
              <a:buChar char="•"/>
              <a:defRPr/>
            </a:pPr>
            <a:r>
              <a:rPr lang="en-US" sz="1100" dirty="0">
                <a:latin typeface="Arial"/>
              </a:rPr>
              <a:t>The National Center for Photovoltaics is housed at NREL, and our solar energy research includes:</a:t>
            </a:r>
          </a:p>
          <a:p>
            <a:pPr marL="628650" lvl="1" indent="-171450" defTabSz="931774">
              <a:buFont typeface="Arial" panose="020B0604020202020204" pitchFamily="34" charset="0"/>
              <a:buChar char="•"/>
              <a:defRPr/>
            </a:pPr>
            <a:r>
              <a:rPr lang="en-US" sz="1100" dirty="0">
                <a:latin typeface="Arial"/>
              </a:rPr>
              <a:t>Photovoltaics;</a:t>
            </a:r>
          </a:p>
          <a:p>
            <a:pPr marL="628650" lvl="1" indent="-171450" defTabSz="931774">
              <a:buFont typeface="Arial" panose="020B0604020202020204" pitchFamily="34" charset="0"/>
              <a:buChar char="•"/>
              <a:defRPr/>
            </a:pPr>
            <a:r>
              <a:rPr lang="en-US" sz="1100" dirty="0">
                <a:latin typeface="Arial"/>
              </a:rPr>
              <a:t>Concentrating solar power;</a:t>
            </a:r>
          </a:p>
          <a:p>
            <a:pPr marL="628650" lvl="1" indent="-171450" defTabSz="931774">
              <a:buFont typeface="Arial" panose="020B0604020202020204" pitchFamily="34" charset="0"/>
              <a:buChar char="•"/>
              <a:defRPr/>
            </a:pPr>
            <a:r>
              <a:rPr lang="en-US" sz="1100" dirty="0">
                <a:latin typeface="Arial"/>
              </a:rPr>
              <a:t>Solar grid and systems integration; and,</a:t>
            </a:r>
          </a:p>
          <a:p>
            <a:pPr marL="628650" lvl="1" indent="-171450" defTabSz="931774">
              <a:buFont typeface="Arial" panose="020B0604020202020204" pitchFamily="34" charset="0"/>
              <a:buChar char="•"/>
              <a:defRPr/>
            </a:pPr>
            <a:r>
              <a:rPr lang="en-US" sz="1100" dirty="0">
                <a:latin typeface="Arial"/>
              </a:rPr>
              <a:t>Market acceleration and soft costs.</a:t>
            </a:r>
          </a:p>
          <a:p>
            <a:pPr marL="171450" indent="-171450" defTabSz="931774">
              <a:buFont typeface="Arial" panose="020B0604020202020204" pitchFamily="34" charset="0"/>
              <a:buChar char="•"/>
              <a:defRPr/>
            </a:pPr>
            <a:r>
              <a:rPr lang="en-US" sz="1100" dirty="0">
                <a:latin typeface="Arial"/>
              </a:rPr>
              <a:t>NREL is working to enable faster, easier, and less-expensive installations by addressing “soft costs”—such as solar financing and other non-hardware costs—and market barriers through data collection, analysis, and assistance to decision-makers who affect solar markets. This crosscutting set of activities leverages NREL's unique </a:t>
            </a:r>
            <a:r>
              <a:rPr lang="en-US" sz="1100" dirty="0">
                <a:latin typeface="Arial"/>
                <a:hlinkClick r:id="rId3"/>
              </a:rPr>
              <a:t>analytical</a:t>
            </a:r>
            <a:r>
              <a:rPr lang="en-US" sz="1100" dirty="0">
                <a:latin typeface="Arial"/>
              </a:rPr>
              <a:t> and </a:t>
            </a:r>
            <a:r>
              <a:rPr lang="en-US" sz="1100" dirty="0">
                <a:latin typeface="Arial"/>
                <a:hlinkClick r:id="rId4"/>
              </a:rPr>
              <a:t>deployment</a:t>
            </a:r>
            <a:r>
              <a:rPr lang="en-US" sz="1100" dirty="0">
                <a:latin typeface="Arial"/>
              </a:rPr>
              <a:t> capabilities. </a:t>
            </a:r>
          </a:p>
          <a:p>
            <a:pPr defTabSz="931774">
              <a:defRPr/>
            </a:pPr>
            <a:endParaRPr lang="en-US" sz="1100" dirty="0">
              <a:solidFill>
                <a:schemeClr val="bg1"/>
              </a:solidFill>
            </a:endParaRPr>
          </a:p>
          <a:p>
            <a:endParaRPr lang="en-US" sz="900" dirty="0">
              <a:latin typeface="Arial"/>
            </a:endParaRPr>
          </a:p>
          <a:p>
            <a:r>
              <a:rPr lang="en-US" sz="900" dirty="0"/>
              <a:t>Picture: 59104 </a:t>
            </a:r>
            <a:r>
              <a:rPr lang="en-US" sz="1200" b="0" i="0" u="none" strike="noStrike" kern="1200" dirty="0">
                <a:solidFill>
                  <a:schemeClr val="tx1"/>
                </a:solidFill>
                <a:effectLst/>
                <a:latin typeface="+mn-lt"/>
                <a:ea typeface="+mn-ea"/>
                <a:cs typeface="+mn-cs"/>
              </a:rPr>
              <a:t>August 22, 2019- Robert Margolis, Mary Werner, Nancy </a:t>
            </a:r>
            <a:r>
              <a:rPr lang="en-US" sz="1200" b="1" i="0" u="none" strike="noStrike" kern="1200" dirty="0">
                <a:solidFill>
                  <a:schemeClr val="tx1"/>
                </a:solidFill>
                <a:effectLst/>
                <a:latin typeface="+mn-lt"/>
                <a:ea typeface="+mn-ea"/>
                <a:cs typeface="+mn-cs"/>
              </a:rPr>
              <a:t>Haegel</a:t>
            </a:r>
            <a:r>
              <a:rPr lang="en-US" sz="1200" b="0" i="0" u="none" strike="noStrike" kern="1200" dirty="0">
                <a:solidFill>
                  <a:schemeClr val="tx1"/>
                </a:solidFill>
                <a:effectLst/>
                <a:latin typeface="+mn-lt"/>
                <a:ea typeface="+mn-ea"/>
                <a:cs typeface="+mn-cs"/>
              </a:rPr>
              <a:t>, Wyatt Metzler, Jao VandeLagemaat, Emily Warren, Lindsay Steinman, and Teresa Barnes are co-authors of the paper, "Terawatt-Scale Photovoltaics: Transforming the Global Energy System" published in Science. (Photo by Dennis Schroeder / NREL)</a:t>
            </a:r>
            <a:endParaRPr lang="en-US" sz="90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87503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22</a:t>
            </a:fld>
            <a:endParaRPr lang="en-US" dirty="0"/>
          </a:p>
        </p:txBody>
      </p:sp>
    </p:spTree>
    <p:extLst>
      <p:ext uri="{BB962C8B-B14F-4D97-AF65-F5344CB8AC3E}">
        <p14:creationId xmlns:p14="http://schemas.microsoft.com/office/powerpoint/2010/main" val="1391082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171450"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Marine and hydrokinetic energy—or ocean energy as it's sometimes called—is a burgeoning industry in the United States. NREL researchers are on the front line of design, analysis, research validation, resource, and site characterization for wave, tidal, and river and ocean current technologies.</a:t>
            </a:r>
          </a:p>
          <a:p>
            <a:endParaRPr lang="en-US" sz="1000" b="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b="0" dirty="0">
                <a:latin typeface="Arial" panose="020B0604020202020204" pitchFamily="34" charset="0"/>
                <a:cs typeface="Arial" panose="020B0604020202020204" pitchFamily="34" charset="0"/>
              </a:rPr>
              <a:t>NREL works to achieve responsible deployment of hydropower research through grid optimization, regulatory road mapping, and economic analysis. In addition, its facilities are available to support hydropower technology testing and design optimization.</a:t>
            </a:r>
          </a:p>
          <a:p>
            <a:endParaRPr lang="en-US" sz="1000" dirty="0">
              <a:latin typeface="Arial" panose="020B0604020202020204" pitchFamily="34" charset="0"/>
              <a:cs typeface="Arial" panose="020B0604020202020204" pitchFamily="34" charset="0"/>
            </a:endParaRPr>
          </a:p>
          <a:p>
            <a:pPr marL="61472" defTabSz="465651">
              <a:lnSpc>
                <a:spcPct val="80000"/>
              </a:lnSpc>
              <a:spcBef>
                <a:spcPts val="306"/>
              </a:spcBef>
              <a:spcAft>
                <a:spcPts val="713"/>
              </a:spcAft>
            </a:pPr>
            <a:endParaRPr lang="en-US" sz="1000" dirty="0">
              <a:latin typeface="Arial" panose="020B0604020202020204" pitchFamily="34" charset="0"/>
              <a:cs typeface="Arial" panose="020B0604020202020204" pitchFamily="34" charset="0"/>
            </a:endParaRPr>
          </a:p>
          <a:p>
            <a:pPr defTabSz="931774">
              <a:defRPr/>
            </a:pPr>
            <a:r>
              <a:rPr lang="en-US" sz="1000" dirty="0">
                <a:solidFill>
                  <a:srgbClr val="000C14"/>
                </a:solidFill>
                <a:latin typeface="Arial" panose="020B0604020202020204" pitchFamily="34" charset="0"/>
                <a:cs typeface="Arial" panose="020B0604020202020204" pitchFamily="34" charset="0"/>
              </a:rPr>
              <a:t>Photo: Hoover Dam; Photographer: Brandi Foster</a:t>
            </a:r>
          </a:p>
          <a:p>
            <a:pPr defTabSz="931774">
              <a:defRPr/>
            </a:pPr>
            <a:endParaRPr lang="en-US" sz="1000" dirty="0">
              <a:solidFill>
                <a:srgbClr val="000C14"/>
              </a:solidFill>
              <a:latin typeface="Arial" panose="020B0604020202020204" pitchFamily="34" charset="0"/>
              <a:cs typeface="Arial" panose="020B0604020202020204" pitchFamily="34" charset="0"/>
            </a:endParaRPr>
          </a:p>
          <a:p>
            <a:pPr defTabSz="931774">
              <a:defRPr/>
            </a:pPr>
            <a:r>
              <a:rPr lang="en-US" sz="1000" dirty="0">
                <a:solidFill>
                  <a:srgbClr val="000C14"/>
                </a:solidFill>
                <a:latin typeface="Arial" panose="020B0604020202020204" pitchFamily="34" charset="0"/>
                <a:cs typeface="Arial" panose="020B0604020202020204" pitchFamily="34" charset="0"/>
              </a:rPr>
              <a:t>https://www.flickr.com/photos/departmentofenergy/32822770137/in/album-72157706901293751/</a:t>
            </a:r>
            <a:endParaRPr lang="en-US" sz="1000" dirty="0">
              <a:latin typeface="Arial" panose="020B0604020202020204" pitchFamily="34" charset="0"/>
              <a:cs typeface="Arial" panose="020B0604020202020204" pitchFamily="34" charset="0"/>
            </a:endParaRPr>
          </a:p>
          <a:p>
            <a:pPr defTabSz="931774">
              <a:defRPr/>
            </a:pPr>
            <a:endParaRPr lang="en-US" sz="900" dirty="0">
              <a:latin typeface="Arial"/>
            </a:endParaRPr>
          </a:p>
          <a:p>
            <a:pPr defTabSz="931774">
              <a:defRPr/>
            </a:pPr>
            <a:endParaRPr lang="en-US" dirty="0">
              <a:solidFill>
                <a:srgbClr val="000C14"/>
              </a:solidFill>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23</a:t>
            </a:fld>
            <a:endParaRPr lang="en-US" dirty="0"/>
          </a:p>
        </p:txBody>
      </p:sp>
    </p:spTree>
    <p:extLst>
      <p:ext uri="{BB962C8B-B14F-4D97-AF65-F5344CB8AC3E}">
        <p14:creationId xmlns:p14="http://schemas.microsoft.com/office/powerpoint/2010/main" val="1934580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Picture: </a:t>
            </a:r>
            <a:r>
              <a:rPr lang="en-US" sz="900" b="1" i="0" u="none" strike="noStrike" kern="1200" dirty="0">
                <a:solidFill>
                  <a:schemeClr val="tx1"/>
                </a:solidFill>
                <a:effectLst/>
                <a:latin typeface="+mn-lt"/>
                <a:ea typeface="+mn-ea"/>
                <a:cs typeface="+mn-cs"/>
              </a:rPr>
              <a:t>Geothermal Drilling at the</a:t>
            </a:r>
            <a:r>
              <a:rPr lang="en-US" sz="900" b="1" dirty="0">
                <a:latin typeface="Arial" panose="020B0604020202020204" pitchFamily="34" charset="0"/>
                <a:cs typeface="Arial" panose="020B0604020202020204" pitchFamily="34" charset="0"/>
              </a:rPr>
              <a:t> </a:t>
            </a:r>
            <a:r>
              <a:rPr lang="en-US" sz="900" b="1" i="0" u="none" strike="noStrike" kern="1200" dirty="0" err="1">
                <a:solidFill>
                  <a:schemeClr val="tx1"/>
                </a:solidFill>
                <a:effectLst/>
                <a:latin typeface="+mn-lt"/>
                <a:ea typeface="+mn-ea"/>
                <a:cs typeface="+mn-cs"/>
              </a:rPr>
              <a:t>Hverahlid</a:t>
            </a:r>
            <a:r>
              <a:rPr lang="en-US" sz="900" b="1" i="0" u="none" strike="noStrike" kern="1200" dirty="0">
                <a:solidFill>
                  <a:schemeClr val="tx1"/>
                </a:solidFill>
                <a:effectLst/>
                <a:latin typeface="+mn-lt"/>
                <a:ea typeface="+mn-ea"/>
                <a:cs typeface="+mn-cs"/>
              </a:rPr>
              <a:t> well pad </a:t>
            </a:r>
            <a:r>
              <a:rPr lang="en-US" sz="900" dirty="0">
                <a:latin typeface="Arial" panose="020B0604020202020204" pitchFamily="34" charset="0"/>
                <a:cs typeface="Arial" panose="020B0604020202020204" pitchFamily="34" charset="0"/>
              </a:rPr>
              <a:t>in </a:t>
            </a:r>
            <a:r>
              <a:rPr lang="en-US" sz="900" b="0" i="0" u="none" strike="noStrike" kern="1200" dirty="0" err="1">
                <a:solidFill>
                  <a:schemeClr val="tx1"/>
                </a:solidFill>
                <a:effectLst/>
                <a:latin typeface="+mn-lt"/>
                <a:ea typeface="+mn-ea"/>
                <a:cs typeface="+mn-cs"/>
              </a:rPr>
              <a:t>Hverahlid</a:t>
            </a:r>
            <a:r>
              <a:rPr lang="en-US" sz="900" b="0" i="0" u="none" strike="noStrike" kern="1200" dirty="0">
                <a:solidFill>
                  <a:schemeClr val="tx1"/>
                </a:solidFill>
                <a:effectLst/>
                <a:latin typeface="+mn-lt"/>
                <a:ea typeface="+mn-ea"/>
                <a:cs typeface="+mn-cs"/>
              </a:rPr>
              <a:t>, Iceland</a:t>
            </a:r>
            <a:r>
              <a:rPr lang="en-US" sz="900" dirty="0">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latin typeface="Arial" panose="020B0604020202020204" pitchFamily="34" charset="0"/>
                <a:cs typeface="Arial" panose="020B0604020202020204" pitchFamily="34" charset="0"/>
              </a:rPr>
              <a:t>Photo by </a:t>
            </a:r>
            <a:r>
              <a:rPr lang="en-US" sz="900" b="0" i="0" u="none" strike="noStrike" kern="1200" dirty="0">
                <a:solidFill>
                  <a:schemeClr val="tx1"/>
                </a:solidFill>
                <a:effectLst/>
                <a:latin typeface="+mn-lt"/>
                <a:ea typeface="+mn-ea"/>
                <a:cs typeface="+mn-cs"/>
              </a:rPr>
              <a:t>Ragnar Th. Sigurdsson</a:t>
            </a:r>
            <a:r>
              <a:rPr lang="en-US" sz="900" dirty="0">
                <a:latin typeface="Arial" panose="020B0604020202020204" pitchFamily="34" charset="0"/>
                <a:cs typeface="Arial" panose="020B0604020202020204" pitchFamily="34" charset="0"/>
              </a:rPr>
              <a:t>, </a:t>
            </a:r>
            <a:r>
              <a:rPr lang="en-US" sz="900" b="0" i="0" u="none" strike="noStrike" kern="1200" dirty="0">
                <a:solidFill>
                  <a:schemeClr val="tx1"/>
                </a:solidFill>
                <a:effectLst/>
                <a:latin typeface="+mn-lt"/>
                <a:ea typeface="+mn-ea"/>
                <a:cs typeface="+mn-cs"/>
              </a:rPr>
              <a:t>Iceland Drilling Company, Reykjavik, Iceland</a:t>
            </a:r>
          </a:p>
          <a:p>
            <a:r>
              <a:rPr lang="en-US" sz="900" b="0" i="0" u="none" strike="noStrike" kern="1200" dirty="0">
                <a:solidFill>
                  <a:schemeClr val="tx1"/>
                </a:solidFill>
                <a:effectLst/>
                <a:latin typeface="+mn-lt"/>
                <a:ea typeface="+mn-ea"/>
                <a:cs typeface="+mn-cs"/>
              </a:rPr>
              <a:t> </a:t>
            </a:r>
            <a:endParaRPr lang="en-US" sz="9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900" dirty="0">
                <a:latin typeface="Arial" panose="020B0604020202020204" pitchFamily="34" charset="0"/>
                <a:cs typeface="Arial" panose="020B0604020202020204" pitchFamily="34" charset="0"/>
              </a:rPr>
              <a:t>Our geothermal research uses the heat that lies beneath the earth's surface to generate electricity and deliver direct heat for building and industrial uses, and heats and cools buildings with ground-source heat pumps. </a:t>
            </a:r>
          </a:p>
          <a:p>
            <a:pPr algn="l"/>
            <a:endParaRPr lang="en-US" sz="900" b="1" dirty="0">
              <a:latin typeface="Arial" panose="020B0604020202020204" pitchFamily="34" charset="0"/>
              <a:cs typeface="Arial" panose="020B0604020202020204" pitchFamily="34" charset="0"/>
            </a:endParaRPr>
          </a:p>
          <a:p>
            <a:pPr marL="171450" indent="-171450" algn="l">
              <a:buFont typeface="Arial" panose="020B0604020202020204" pitchFamily="34" charset="0"/>
              <a:buChar char="•"/>
            </a:pPr>
            <a:r>
              <a:rPr lang="en-US" sz="900" dirty="0">
                <a:latin typeface="Arial" panose="020B0604020202020204" pitchFamily="34" charset="0"/>
                <a:cs typeface="Arial" panose="020B0604020202020204" pitchFamily="34" charset="0"/>
              </a:rPr>
              <a:t>The U.S. geothermal industry has 3 GW of installed nameplate capacity—and is developing another 1 GW of geothermal power.</a:t>
            </a:r>
          </a:p>
          <a:p>
            <a:pPr algn="ctr"/>
            <a:endParaRPr lang="en-US" sz="9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NREL was the</a:t>
            </a:r>
            <a:r>
              <a:rPr lang="en-US" sz="900" baseline="0" dirty="0">
                <a:solidFill>
                  <a:schemeClr val="tx1"/>
                </a:solidFill>
                <a:latin typeface="Arial" panose="020B0604020202020204" pitchFamily="34" charset="0"/>
                <a:cs typeface="Arial" panose="020B0604020202020204" pitchFamily="34" charset="0"/>
              </a:rPr>
              <a:t> Department of Energy’s</a:t>
            </a:r>
            <a:r>
              <a:rPr lang="en-US" sz="900" dirty="0">
                <a:solidFill>
                  <a:schemeClr val="tx1"/>
                </a:solidFill>
                <a:latin typeface="Arial" panose="020B0604020202020204" pitchFamily="34" charset="0"/>
                <a:cs typeface="Arial" panose="020B0604020202020204" pitchFamily="34" charset="0"/>
              </a:rPr>
              <a:t> lead laboratory </a:t>
            </a:r>
            <a:r>
              <a:rPr lang="en-US" sz="900" b="0" dirty="0">
                <a:solidFill>
                  <a:schemeClr val="tx1"/>
                </a:solidFill>
                <a:latin typeface="Arial" panose="020B0604020202020204" pitchFamily="34" charset="0"/>
                <a:cs typeface="Arial" panose="020B0604020202020204" pitchFamily="34" charset="0"/>
              </a:rPr>
              <a:t>in the </a:t>
            </a:r>
            <a:r>
              <a:rPr lang="en-US" sz="900" dirty="0">
                <a:solidFill>
                  <a:schemeClr val="tx1"/>
                </a:solidFill>
                <a:latin typeface="Arial" panose="020B0604020202020204" pitchFamily="34" charset="0"/>
                <a:cs typeface="Arial" panose="020B0604020202020204" pitchFamily="34" charset="0"/>
              </a:rPr>
              <a:t>Geothermal Vision Study </a:t>
            </a:r>
            <a:r>
              <a:rPr lang="en-US" sz="900" b="1" dirty="0">
                <a:solidFill>
                  <a:schemeClr val="tx1"/>
                </a:solidFill>
                <a:latin typeface="Arial" panose="020B0604020202020204" pitchFamily="34" charset="0"/>
                <a:cs typeface="Arial" panose="020B0604020202020204" pitchFamily="34" charset="0"/>
              </a:rPr>
              <a:t>(GeoVision)</a:t>
            </a:r>
            <a:r>
              <a:rPr lang="en-US" sz="900" dirty="0">
                <a:solidFill>
                  <a:schemeClr val="tx1"/>
                </a:solidFill>
                <a:latin typeface="Arial" panose="020B0604020202020204" pitchFamily="34" charset="0"/>
                <a:cs typeface="Arial" panose="020B0604020202020204" pitchFamily="34" charset="0"/>
              </a:rPr>
              <a:t>, which shows credible analysis of potential geothermal growth scenarios across multiple market sectors.</a:t>
            </a:r>
          </a:p>
          <a:p>
            <a:pPr defTabSz="931774">
              <a:defRPr/>
            </a:pPr>
            <a:endParaRPr lang="en-US" sz="900" dirty="0">
              <a:solidFill>
                <a:schemeClr val="tx1"/>
              </a:solidFill>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GeoVision showed that improvement in three target areas could significantly increase deployment:</a:t>
            </a:r>
          </a:p>
          <a:p>
            <a:pPr marL="628650" lvl="1"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Reducing regulatory timelines</a:t>
            </a:r>
          </a:p>
          <a:p>
            <a:pPr marL="628650" lvl="1"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Reducing well field costs</a:t>
            </a:r>
          </a:p>
          <a:p>
            <a:pPr marL="628650" lvl="1" indent="-171450" defTabSz="931774">
              <a:buFont typeface="Arial" panose="020B0604020202020204" pitchFamily="34" charset="0"/>
              <a:buChar char="•"/>
              <a:defRPr/>
            </a:pPr>
            <a:r>
              <a:rPr lang="en-US" sz="900" dirty="0">
                <a:solidFill>
                  <a:schemeClr val="tx1"/>
                </a:solidFill>
                <a:latin typeface="Arial" panose="020B0604020202020204" pitchFamily="34" charset="0"/>
                <a:cs typeface="Arial" panose="020B0604020202020204" pitchFamily="34" charset="0"/>
              </a:rPr>
              <a:t>Enabling geothermal anywhere</a:t>
            </a:r>
          </a:p>
          <a:p>
            <a:endParaRPr lang="en-US" sz="900" b="0" dirty="0">
              <a:solidFill>
                <a:schemeClr val="tx1"/>
              </a:solidFill>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sz="900" b="1" dirty="0"/>
              <a:t>ADVANCED WELLS</a:t>
            </a:r>
          </a:p>
          <a:p>
            <a:pPr marL="171450" lvl="0" indent="-171450">
              <a:buFont typeface="Arial" panose="020B0604020202020204" pitchFamily="34" charset="0"/>
              <a:buChar char="•"/>
            </a:pPr>
            <a:r>
              <a:rPr lang="en-US" sz="900" b="0" dirty="0"/>
              <a:t>Well field construction makes up about 50% of the cost of a geothermal project.  Therefore, reducing the cost of the wells is key to reducing the LCOE of geothermal.  It may be possible to reduce costs by as much as 75%.</a:t>
            </a:r>
          </a:p>
          <a:p>
            <a:pPr marL="171450" lvl="0" indent="-171450">
              <a:buFont typeface="Arial" panose="020B0604020202020204" pitchFamily="34" charset="0"/>
              <a:buChar char="•"/>
            </a:pPr>
            <a:r>
              <a:rPr lang="en-US" sz="900" b="0" dirty="0"/>
              <a:t>Geothermal wells are an order of magnitude more expensive than oil and gas wells.  Major factors for this cost difference include:</a:t>
            </a:r>
          </a:p>
          <a:p>
            <a:pPr marL="171450" lvl="0"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Drilling in harder rocks is slower.  Oil and Gas often drills mile-a-day (“MAD”) wells.  Geothermal drilling averages 175 feet per day.</a:t>
            </a:r>
          </a:p>
          <a:p>
            <a:pPr marL="1085850" lvl="2" indent="-171450">
              <a:buFont typeface="Arial" panose="020B0604020202020204" pitchFamily="34" charset="0"/>
              <a:buChar char="•"/>
            </a:pPr>
            <a:r>
              <a:rPr lang="en-US" sz="900" b="0" dirty="0"/>
              <a:t>SOLUTION:  New drill bit technologies like Percussion Drilling, Projectile Drilling and Electronic Pulse Boring focus on drilling faster through harder rocks.</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Geothermal rocks are hotter.  This means equipment (drill bits, downhole sensors) don’t work as well – or at all - in geothermal wells.  Consequently, the equipment used in geothermal is often more rudimentary.  Oil and Gas industry has suggested the geothermal industry is about 30 years behind the technology advances of the oil and gas industry.</a:t>
            </a:r>
          </a:p>
          <a:p>
            <a:pPr marL="1085850" lvl="2" indent="-171450">
              <a:buFont typeface="Arial" panose="020B0604020202020204" pitchFamily="34" charset="0"/>
              <a:buChar char="•"/>
            </a:pPr>
            <a:r>
              <a:rPr lang="en-US" sz="900" b="0" dirty="0"/>
              <a:t>SOLUTION:  Adapt oil and gas tools, sensors, and equipment for use in high-temperature downhole geothermal environments.  AND do so without raising the cost of the equipment.</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Poor use of data and analytics.  There has been a revolution in the drilling industry in the last 10-20 years to focus on improving drilling efficiency.  They industry has begun to look at drilling as manufacturing and has adopted lean manufacturing principles.  This has been able to reduce drilling times by over 50%.  This practice has not yet been adopted by the geothermal industry.</a:t>
            </a:r>
          </a:p>
          <a:p>
            <a:pPr marL="1085850" lvl="2" indent="-171450">
              <a:buFont typeface="Arial" panose="020B0604020202020204" pitchFamily="34" charset="0"/>
              <a:buChar char="•"/>
            </a:pPr>
            <a:r>
              <a:rPr lang="en-US" sz="900" b="0" dirty="0"/>
              <a:t>SOLUTION:  Focus on training and deployment of these lean drilling concepts to geothermal drilling projects, stressing the importance of data collection, use and pre planning.  The high-temperature sensors presented in the previous “problem/solution” will help increase the success of drilling efficiency for the geothermal industry.</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dirty="0"/>
              <a:t>PROBLEM: Geothermal wells are wider in diameter (8.25” at the bottom rather than 4”) meaning more material.  They are also harsher environments (hotter), so the materials are more expensive (e.g., titanium casing)</a:t>
            </a:r>
          </a:p>
          <a:p>
            <a:pPr marL="1085850" lvl="2" indent="-171450">
              <a:buFont typeface="Arial" panose="020B0604020202020204" pitchFamily="34" charset="0"/>
              <a:buChar char="•"/>
            </a:pPr>
            <a:r>
              <a:rPr lang="en-US" sz="900" b="0" dirty="0"/>
              <a:t>SOLUTION:  Develop advanced materials and manufacturing practices to deploy lower cost, higher resiliency well construction.</a:t>
            </a:r>
          </a:p>
          <a:p>
            <a:pPr marL="1085850" lvl="2" indent="-171450">
              <a:buFont typeface="Arial" panose="020B0604020202020204" pitchFamily="34" charset="0"/>
              <a:buChar char="•"/>
            </a:pPr>
            <a:endParaRPr lang="en-US" sz="900" b="0" dirty="0"/>
          </a:p>
          <a:p>
            <a:pPr marL="628650" lvl="1" indent="-171450">
              <a:buFont typeface="Arial" panose="020B0604020202020204" pitchFamily="34" charset="0"/>
              <a:buChar char="•"/>
            </a:pPr>
            <a:r>
              <a:rPr lang="en-US" sz="900" b="0" i="1" dirty="0"/>
              <a:t>NREL is working on:</a:t>
            </a:r>
          </a:p>
          <a:p>
            <a:pPr marL="1085850" lvl="2" indent="-171450">
              <a:buFont typeface="Arial" panose="020B0604020202020204" pitchFamily="34" charset="0"/>
              <a:buChar char="•"/>
            </a:pPr>
            <a:r>
              <a:rPr lang="en-US" sz="900" b="0" i="1" dirty="0"/>
              <a:t>Drilling efficiency analytics</a:t>
            </a:r>
          </a:p>
          <a:p>
            <a:pPr marL="1085850" lvl="2" indent="-171450">
              <a:buFont typeface="Arial" panose="020B0604020202020204" pitchFamily="34" charset="0"/>
              <a:buChar char="•"/>
            </a:pPr>
            <a:r>
              <a:rPr lang="en-US" sz="900" b="0" i="1" dirty="0"/>
              <a:t>High-temperature downhole electronics</a:t>
            </a:r>
          </a:p>
          <a:p>
            <a:pPr marL="1085850" lvl="2" indent="-171450">
              <a:buFont typeface="Arial" panose="020B0604020202020204" pitchFamily="34" charset="0"/>
              <a:buChar char="•"/>
            </a:pPr>
            <a:r>
              <a:rPr lang="en-US" sz="900" b="0" i="1" dirty="0"/>
              <a:t>Advanced drilling technologie</a:t>
            </a:r>
            <a:r>
              <a:rPr lang="en-US" sz="900" b="0" dirty="0"/>
              <a:t>s</a:t>
            </a:r>
          </a:p>
          <a:p>
            <a:endParaRPr lang="en-US" sz="900" b="1" dirty="0"/>
          </a:p>
          <a:p>
            <a:r>
              <a:rPr lang="en-US" sz="900" b="1" dirty="0"/>
              <a:t>GEOTHERMAL ANYWHERE</a:t>
            </a:r>
          </a:p>
          <a:p>
            <a:pPr marL="171450" indent="-171450">
              <a:buFont typeface="Arial" panose="020B0604020202020204" pitchFamily="34" charset="0"/>
              <a:buChar char="•"/>
            </a:pPr>
            <a:r>
              <a:rPr lang="en-US" sz="900" dirty="0"/>
              <a:t>Geothermal heat is everywhere beneath the earth’s surface.  At just 6,000km below ground it is as hot as the surface of the sun!</a:t>
            </a:r>
          </a:p>
          <a:p>
            <a:pPr marL="171450" indent="-171450">
              <a:buFont typeface="Arial" panose="020B0604020202020204" pitchFamily="34" charset="0"/>
              <a:buChar char="•"/>
            </a:pPr>
            <a:r>
              <a:rPr lang="en-US" sz="900" dirty="0"/>
              <a:t>To use geothermal the geothermal heat, we need a way to get it to the surface.</a:t>
            </a:r>
          </a:p>
          <a:p>
            <a:pPr marL="171450" indent="-171450">
              <a:buFont typeface="Arial" panose="020B0604020202020204" pitchFamily="34" charset="0"/>
              <a:buChar char="•"/>
            </a:pPr>
            <a:r>
              <a:rPr lang="en-US" sz="900" dirty="0"/>
              <a:t>Traditional geothermal sites have a fracture network and fluid present.  All that’s required is for us to drill a well and pump the hot water to the surface.</a:t>
            </a:r>
          </a:p>
          <a:p>
            <a:pPr marL="171450" indent="-171450">
              <a:buFont typeface="Arial" panose="020B0604020202020204" pitchFamily="34" charset="0"/>
              <a:buChar char="•"/>
            </a:pPr>
            <a:r>
              <a:rPr lang="en-US" sz="900" dirty="0"/>
              <a:t>But the locations where we have fractures AND fluid are limited – mostly to the western U.S. (and other areas around the world)</a:t>
            </a:r>
          </a:p>
          <a:p>
            <a:pPr marL="171450" indent="-171450">
              <a:buFont typeface="Arial" panose="020B0604020202020204" pitchFamily="34" charset="0"/>
              <a:buChar char="•"/>
            </a:pPr>
            <a:r>
              <a:rPr lang="en-US" sz="900" dirty="0"/>
              <a:t>The next major advance would be to be able to harness the heat anywhere – from Wisconsin to Texas; California to New York.</a:t>
            </a:r>
          </a:p>
          <a:p>
            <a:pPr marL="171450" indent="-171450">
              <a:buFont typeface="Arial" panose="020B0604020202020204" pitchFamily="34" charset="0"/>
              <a:buChar char="•"/>
            </a:pPr>
            <a:r>
              <a:rPr lang="en-US" sz="900" dirty="0"/>
              <a:t>Two example technologies:</a:t>
            </a:r>
          </a:p>
          <a:p>
            <a:pPr marL="628650" lvl="1" indent="-171450">
              <a:buFont typeface="Arial" panose="020B0604020202020204" pitchFamily="34" charset="0"/>
              <a:buChar char="•"/>
            </a:pPr>
            <a:r>
              <a:rPr lang="en-US" sz="900" b="1" dirty="0"/>
              <a:t>Enhanced Geothermal Systems (EGS)</a:t>
            </a:r>
          </a:p>
          <a:p>
            <a:pPr marL="1085850" lvl="2" indent="-171450">
              <a:buFont typeface="Arial" panose="020B0604020202020204" pitchFamily="34" charset="0"/>
              <a:buChar char="•"/>
            </a:pPr>
            <a:r>
              <a:rPr lang="en-US" sz="900" dirty="0"/>
              <a:t>Use stimulation technology from oil and gas – needs to be adapted for geothermal</a:t>
            </a:r>
          </a:p>
          <a:p>
            <a:pPr marL="1085850" lvl="2" indent="-171450">
              <a:buFont typeface="Arial" panose="020B0604020202020204" pitchFamily="34" charset="0"/>
              <a:buChar char="•"/>
            </a:pPr>
            <a:r>
              <a:rPr lang="en-US" sz="900" dirty="0"/>
              <a:t>Drill three wells – one injection well (on the right) where cold water is injected; two production wells (on the left) where the heated water is pumped out for use.</a:t>
            </a:r>
          </a:p>
          <a:p>
            <a:pPr marL="1085850" lvl="2" indent="-171450">
              <a:buFont typeface="Arial" panose="020B0604020202020204" pitchFamily="34" charset="0"/>
              <a:buChar char="•"/>
            </a:pPr>
            <a:r>
              <a:rPr lang="en-US" sz="900" dirty="0"/>
              <a:t>A fracture network is created between the wells using stimulation technology.</a:t>
            </a:r>
          </a:p>
          <a:p>
            <a:pPr marL="1085850" lvl="2" indent="-171450">
              <a:buFont typeface="Arial" panose="020B0604020202020204" pitchFamily="34" charset="0"/>
              <a:buChar char="•"/>
            </a:pPr>
            <a:r>
              <a:rPr lang="en-US" sz="900" dirty="0"/>
              <a:t>DOE Geothermal Technologies Office just selected an EGS test site in Milford, Utah (called ”FORGE” – Frontier Observatory for Research in Geothermal Energy”)</a:t>
            </a:r>
          </a:p>
          <a:p>
            <a:pPr marL="1543050" lvl="3" indent="-171450">
              <a:buFont typeface="Arial" panose="020B0604020202020204" pitchFamily="34" charset="0"/>
              <a:buChar char="•"/>
            </a:pPr>
            <a:r>
              <a:rPr lang="en-US" sz="900" dirty="0"/>
              <a:t>They will be using this site to test emerging EGS technologies and demonstrate its feasibility.</a:t>
            </a:r>
          </a:p>
          <a:p>
            <a:pPr marL="1543050" lvl="3" indent="-171450">
              <a:buFont typeface="Arial" panose="020B0604020202020204" pitchFamily="34" charset="0"/>
              <a:buChar char="•"/>
            </a:pPr>
            <a:r>
              <a:rPr lang="en-US" sz="900" dirty="0"/>
              <a:t>$150M investment:  $30M/year s for 5 years of research at $30M per year = total of $150M </a:t>
            </a:r>
          </a:p>
          <a:p>
            <a:pPr marL="628650" lvl="1" indent="-171450">
              <a:buFont typeface="Arial" panose="020B0604020202020204" pitchFamily="34" charset="0"/>
              <a:buChar char="•"/>
            </a:pPr>
            <a:r>
              <a:rPr lang="en-US" sz="900" b="1" dirty="0"/>
              <a:t>Advanced Geothermal Systems (AGS)</a:t>
            </a:r>
          </a:p>
          <a:p>
            <a:pPr marL="1085850" lvl="2" indent="-171450">
              <a:buFont typeface="Arial" panose="020B0604020202020204" pitchFamily="34" charset="0"/>
              <a:buChar char="•"/>
            </a:pPr>
            <a:r>
              <a:rPr lang="en-US" sz="900" dirty="0"/>
              <a:t>Use horizontal drilling technologies from oil and gas</a:t>
            </a:r>
          </a:p>
          <a:p>
            <a:pPr marL="1085850" lvl="2" indent="-171450">
              <a:buFont typeface="Arial" panose="020B0604020202020204" pitchFamily="34" charset="0"/>
              <a:buChar char="•"/>
            </a:pPr>
            <a:r>
              <a:rPr lang="en-US" sz="900" dirty="0"/>
              <a:t>Examples include: Eavor Technologies (multi-lateral loop) and Greenfire Energy (single loop)</a:t>
            </a:r>
          </a:p>
          <a:p>
            <a:pPr marL="1085850" lvl="2" indent="-171450">
              <a:buFont typeface="Arial" panose="020B0604020202020204" pitchFamily="34" charset="0"/>
              <a:buChar char="•"/>
            </a:pPr>
            <a:r>
              <a:rPr lang="en-US" sz="900" dirty="0"/>
              <a:t>Idea is to drill the small pathways needed to conduct fluid through the hot rocks.</a:t>
            </a:r>
          </a:p>
          <a:p>
            <a:pPr marL="1085850" lvl="2" indent="-171450">
              <a:buFont typeface="Arial" panose="020B0604020202020204" pitchFamily="34" charset="0"/>
              <a:buChar char="•"/>
            </a:pPr>
            <a:r>
              <a:rPr lang="en-US" sz="900" dirty="0"/>
              <a:t>Greenfire Energy:  Just conducted a successful demonstration project at the Coso Geothermal Plant in SE California in a single borehole that was very hot but couldn’t produce fluid.  Was able to produce 1 MW of power!</a:t>
            </a:r>
          </a:p>
          <a:p>
            <a:pPr marL="1085850" lvl="2" indent="-171450">
              <a:buFont typeface="Arial" panose="020B0604020202020204" pitchFamily="34" charset="0"/>
              <a:buChar char="•"/>
            </a:pPr>
            <a:r>
              <a:rPr lang="en-US" sz="900" dirty="0"/>
              <a:t>Eavor Technologies:  Successful demonstration projects in the Canada – additional projects planned in the Netherlands and the U.S.</a:t>
            </a:r>
          </a:p>
          <a:p>
            <a:pPr marL="1085850" lvl="2" indent="-171450">
              <a:buFont typeface="Arial" panose="020B0604020202020204" pitchFamily="34" charset="0"/>
              <a:buChar char="•"/>
            </a:pPr>
            <a:endParaRPr lang="en-US" sz="900" dirty="0"/>
          </a:p>
          <a:p>
            <a:pPr marL="628650" lvl="1" indent="-171450">
              <a:buFont typeface="Arial" panose="020B0604020202020204" pitchFamily="34" charset="0"/>
              <a:buChar char="•"/>
            </a:pPr>
            <a:r>
              <a:rPr lang="en-US" sz="900" i="1" dirty="0"/>
              <a:t>NREL is working on:</a:t>
            </a:r>
          </a:p>
          <a:p>
            <a:pPr marL="1085850" lvl="2" indent="-171450">
              <a:buFont typeface="Arial" panose="020B0604020202020204" pitchFamily="34" charset="0"/>
              <a:buChar char="•"/>
            </a:pPr>
            <a:r>
              <a:rPr lang="en-US" sz="900" i="1" dirty="0"/>
              <a:t>Reservoir modeling, data and analytics, techno-economic modeling for both EGS and AGS.</a:t>
            </a:r>
          </a:p>
          <a:p>
            <a:endParaRPr lang="en-US" sz="900" b="0" dirty="0">
              <a:solidFill>
                <a:schemeClr val="tx1"/>
              </a:solidFill>
              <a:latin typeface="Arial" panose="020B0604020202020204" pitchFamily="34" charset="0"/>
              <a:cs typeface="Arial" panose="020B0604020202020204" pitchFamily="34" charset="0"/>
            </a:endParaRPr>
          </a:p>
          <a:p>
            <a:r>
              <a:rPr lang="en-US" sz="900" b="1" dirty="0">
                <a:solidFill>
                  <a:schemeClr val="tx1"/>
                </a:solidFill>
                <a:latin typeface="Arial" panose="020B0604020202020204" pitchFamily="34" charset="0"/>
                <a:cs typeface="Arial" panose="020B0604020202020204" pitchFamily="34" charset="0"/>
              </a:rPr>
              <a:t>LITHIUM RECOVERY</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Lithium extraction from geothermal brines offers the potential to provide the U.S. with a secure, strategic, domestic supply of lithium to meet increasing electric vehicles demands (EVs) and for other end-use applications.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Today, lithium extraction and processing from evaporation ponds and hard-rock leaching make up approximately 60% and 40%, respectively, of the current economically profitable lithium production methods.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Lithium extraction from U.S. geothermal brine could change this significantly due to the high lithium concentrations.</a:t>
            </a:r>
          </a:p>
          <a:p>
            <a:pPr marL="171450" indent="-171450">
              <a:buFont typeface="Arial" panose="020B0604020202020204" pitchFamily="34" charset="0"/>
              <a:buChar char="•"/>
            </a:pPr>
            <a:r>
              <a:rPr lang="en-US" sz="900" i="1" kern="1200" dirty="0">
                <a:solidFill>
                  <a:srgbClr val="FF0000"/>
                </a:solidFill>
                <a:effectLst/>
                <a:latin typeface="+mn-lt"/>
                <a:ea typeface="+mn-ea"/>
                <a:cs typeface="+mn-cs"/>
              </a:rPr>
              <a:t>NREL is working on:</a:t>
            </a:r>
          </a:p>
          <a:p>
            <a:pPr marL="628650" lvl="1" indent="-171450">
              <a:buFont typeface="Arial" panose="020B0604020202020204" pitchFamily="34" charset="0"/>
              <a:buChar char="•"/>
            </a:pPr>
            <a:r>
              <a:rPr lang="en-US" sz="900" i="1" kern="1200" dirty="0">
                <a:solidFill>
                  <a:srgbClr val="FF0000"/>
                </a:solidFill>
                <a:effectLst/>
                <a:latin typeface="+mn-lt"/>
                <a:ea typeface="+mn-ea"/>
                <a:cs typeface="+mn-cs"/>
              </a:rPr>
              <a:t>techno-economics analyses of various technologies, </a:t>
            </a:r>
          </a:p>
          <a:p>
            <a:pPr marL="628650" lvl="1" indent="-171450">
              <a:buFont typeface="Arial" panose="020B0604020202020204" pitchFamily="34" charset="0"/>
              <a:buChar char="•"/>
            </a:pPr>
            <a:r>
              <a:rPr lang="en-US" sz="900" i="1" kern="1200" dirty="0">
                <a:solidFill>
                  <a:srgbClr val="FF0000"/>
                </a:solidFill>
                <a:effectLst/>
                <a:latin typeface="+mn-lt"/>
                <a:ea typeface="+mn-ea"/>
                <a:cs typeface="+mn-cs"/>
              </a:rPr>
              <a:t>developing technology validation standards, and </a:t>
            </a:r>
          </a:p>
          <a:p>
            <a:pPr marL="628650" lvl="1" indent="-171450">
              <a:buFont typeface="Arial" panose="020B0604020202020204" pitchFamily="34" charset="0"/>
              <a:buChar char="•"/>
            </a:pPr>
            <a:r>
              <a:rPr lang="en-US" sz="900" i="1" kern="1200" dirty="0">
                <a:solidFill>
                  <a:srgbClr val="FF0000"/>
                </a:solidFill>
                <a:effectLst/>
                <a:latin typeface="+mn-lt"/>
                <a:ea typeface="+mn-ea"/>
                <a:cs typeface="+mn-cs"/>
              </a:rPr>
              <a:t>developing new mineral separation technologies (Eric Karp – Chromatography LDRD)</a:t>
            </a:r>
          </a:p>
          <a:p>
            <a:endParaRPr lang="en-US" sz="900" b="0" dirty="0">
              <a:solidFill>
                <a:schemeClr val="tx1"/>
              </a:solidFill>
              <a:latin typeface="Arial" panose="020B0604020202020204" pitchFamily="34" charset="0"/>
              <a:cs typeface="Arial" panose="020B0604020202020204" pitchFamily="34" charset="0"/>
            </a:endParaRPr>
          </a:p>
          <a:p>
            <a:r>
              <a:rPr lang="en-US" sz="900" b="0" i="0" u="none" strike="noStrike" kern="1200" dirty="0">
                <a:solidFill>
                  <a:schemeClr val="tx1"/>
                </a:solidFill>
                <a:effectLst/>
                <a:latin typeface="+mn-lt"/>
                <a:ea typeface="+mn-ea"/>
                <a:cs typeface="+mn-cs"/>
              </a:rPr>
              <a:t> </a:t>
            </a:r>
            <a:endParaRPr lang="en-US" sz="9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24</a:t>
            </a:fld>
            <a:endParaRPr lang="en-US" dirty="0"/>
          </a:p>
        </p:txBody>
      </p:sp>
    </p:spTree>
    <p:extLst>
      <p:ext uri="{BB962C8B-B14F-4D97-AF65-F5344CB8AC3E}">
        <p14:creationId xmlns:p14="http://schemas.microsoft.com/office/powerpoint/2010/main" val="976287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sz="1200" dirty="0"/>
              <a:t>Picture: 62127, 7/1/2020</a:t>
            </a:r>
            <a:r>
              <a:rPr lang="en-US" sz="1200" b="1" dirty="0"/>
              <a:t>, </a:t>
            </a:r>
            <a:r>
              <a:rPr lang="en-US" sz="1200" dirty="0"/>
              <a:t>Commercial Buildings Research Infrastructure (CBRI), (Photo by Dennis Schroeder / NREL)</a:t>
            </a:r>
            <a:endParaRPr lang="en-US" sz="10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000" b="1"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b="1" dirty="0">
                <a:latin typeface="Arial" panose="020B0604020202020204" pitchFamily="34" charset="0"/>
                <a:cs typeface="Arial" panose="020B0604020202020204" pitchFamily="34" charset="0"/>
              </a:rPr>
              <a:t>Sustainable Transportation </a:t>
            </a:r>
            <a:r>
              <a:rPr lang="en-US" sz="1000" dirty="0">
                <a:latin typeface="Arial" panose="020B0604020202020204" pitchFamily="34" charset="0"/>
                <a:cs typeface="Arial" panose="020B0604020202020204" pitchFamily="34" charset="0"/>
              </a:rPr>
              <a:t>includes bioenergy, hydrogen, and vehicle technologies.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NREL research focuses on advanced vehicle and renewable fuels research, development, and deployment (RD&amp;D) activities designed to lower vehicle energy consumption and emissions, while improving performance.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The laboratory draws on a broad set of capabilities to advance a range of efficient and renewable transportation technologies including electric-drive vehicle technology, hydrogen fuel cell manufacturing test processes, and biofuels/</a:t>
            </a:r>
            <a:r>
              <a:rPr lang="en-US" sz="1000" dirty="0" err="1">
                <a:latin typeface="Arial" panose="020B0604020202020204" pitchFamily="34" charset="0"/>
                <a:cs typeface="Arial" panose="020B0604020202020204" pitchFamily="34" charset="0"/>
              </a:rPr>
              <a:t>bioproducts</a:t>
            </a:r>
            <a:r>
              <a:rPr lang="en-US" sz="1000" dirty="0">
                <a:latin typeface="Arial" panose="020B0604020202020204" pitchFamily="34" charset="0"/>
                <a:cs typeface="Arial" panose="020B0604020202020204" pitchFamily="34" charset="0"/>
              </a:rPr>
              <a:t>. </a:t>
            </a:r>
          </a:p>
          <a:p>
            <a:r>
              <a:rPr lang="en-US" sz="1000" dirty="0">
                <a:latin typeface="Arial" panose="020B0604020202020204" pitchFamily="34" charset="0"/>
                <a:cs typeface="Arial" panose="020B0604020202020204" pitchFamily="34" charset="0"/>
              </a:rPr>
              <a:t>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25</a:t>
            </a:fld>
            <a:endParaRPr lang="en-US" dirty="0"/>
          </a:p>
        </p:txBody>
      </p:sp>
    </p:spTree>
    <p:extLst>
      <p:ext uri="{BB962C8B-B14F-4D97-AF65-F5344CB8AC3E}">
        <p14:creationId xmlns:p14="http://schemas.microsoft.com/office/powerpoint/2010/main" val="1841442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75" y="244475"/>
            <a:ext cx="5819775" cy="3275013"/>
          </a:xfrm>
        </p:spPr>
      </p:sp>
      <p:sp>
        <p:nvSpPr>
          <p:cNvPr id="3" name="Notes Placeholder 2"/>
          <p:cNvSpPr>
            <a:spLocks noGrp="1"/>
          </p:cNvSpPr>
          <p:nvPr>
            <p:ph type="body" idx="1"/>
          </p:nvPr>
        </p:nvSpPr>
        <p:spPr>
          <a:xfrm>
            <a:off x="587375" y="3576214"/>
            <a:ext cx="5819775" cy="5569041"/>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Picture: 62138, 7/1/2020, Commercial Buildings Research Infrastructure (CBRI), (Photo by Dennis Schroeder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t>New, innovative, and integrated mobility strategies have the potential to transform the movement of people and goods, enhance national energy security, boost the domestic economy, and save individuals and businesses both time and money.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90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latin typeface="Arial" panose="020B0604020202020204" pitchFamily="34" charset="0"/>
                <a:cs typeface="Arial" panose="020B0604020202020204" pitchFamily="34" charset="0"/>
              </a:rPr>
              <a:t>As the nation’s premier facility for </a:t>
            </a:r>
            <a:r>
              <a:rPr lang="en-US" sz="900" dirty="0">
                <a:solidFill>
                  <a:srgbClr val="FF0000"/>
                </a:solidFill>
                <a:latin typeface="Arial" panose="020B0604020202020204" pitchFamily="34" charset="0"/>
                <a:cs typeface="Arial" panose="020B0604020202020204" pitchFamily="34" charset="0"/>
              </a:rPr>
              <a:t>providing</a:t>
            </a:r>
            <a:r>
              <a:rPr lang="en-US" sz="900" dirty="0">
                <a:latin typeface="Arial" panose="020B0604020202020204" pitchFamily="34" charset="0"/>
                <a:cs typeface="Arial" panose="020B0604020202020204" pitchFamily="34" charset="0"/>
              </a:rPr>
              <a:t> energy-efficient transportation R&amp;D solutions, NREL blazes new trails with novel approaches that combine vehicle, building, and infrastructure connectivity and automation to optimize mobility and increase energy efficiency. This work is done </a:t>
            </a:r>
            <a:r>
              <a:rPr lang="en-US" sz="900" dirty="0">
                <a:solidFill>
                  <a:srgbClr val="FF0000"/>
                </a:solidFill>
                <a:latin typeface="Arial" panose="020B0604020202020204" pitchFamily="34" charset="0"/>
                <a:cs typeface="Arial" panose="020B0604020202020204" pitchFamily="34" charset="0"/>
              </a:rPr>
              <a:t>in</a:t>
            </a:r>
            <a:r>
              <a:rPr lang="en-US" sz="900" dirty="0">
                <a:latin typeface="Arial" panose="020B0604020202020204" pitchFamily="34" charset="0"/>
                <a:cs typeface="Arial" panose="020B0604020202020204" pitchFamily="34" charset="0"/>
              </a:rPr>
              <a:t> collaboration with several federal agencies, state entities, and private-sector companies and has </a:t>
            </a:r>
            <a:r>
              <a:rPr lang="en-US" sz="900" dirty="0">
                <a:solidFill>
                  <a:srgbClr val="FF0000"/>
                </a:solidFill>
                <a:latin typeface="Arial" panose="020B0604020202020204" pitchFamily="34" charset="0"/>
                <a:cs typeface="Arial" panose="020B0604020202020204" pitchFamily="34" charset="0"/>
              </a:rPr>
              <a:t>received</a:t>
            </a:r>
            <a:r>
              <a:rPr lang="en-US" sz="900" dirty="0">
                <a:latin typeface="Arial" panose="020B0604020202020204" pitchFamily="34" charset="0"/>
                <a:cs typeface="Arial" panose="020B0604020202020204" pitchFamily="34" charset="0"/>
              </a:rPr>
              <a:t> several prestigious awards and patents. </a:t>
            </a:r>
          </a:p>
          <a:p>
            <a:endParaRPr lang="en-US" sz="900" b="0" dirty="0">
              <a:solidFill>
                <a:srgbClr val="000C14"/>
              </a:solidFill>
              <a:latin typeface="Arial" panose="020B0604020202020204" pitchFamily="34" charset="0"/>
              <a:cs typeface="Arial" panose="020B0604020202020204" pitchFamily="34" charset="0"/>
            </a:endParaRPr>
          </a:p>
          <a:p>
            <a:pPr marL="0" lvl="1"/>
            <a:r>
              <a:rPr lang="en-US" sz="900" b="1" dirty="0">
                <a:solidFill>
                  <a:srgbClr val="000C14"/>
                </a:solidFill>
                <a:latin typeface="Arial" panose="020B0604020202020204" pitchFamily="34" charset="0"/>
                <a:cs typeface="Arial" panose="020B0604020202020204" pitchFamily="34" charset="0"/>
              </a:rPr>
              <a:t>Research Challenges</a:t>
            </a:r>
            <a:endParaRPr lang="en-US" sz="900" u="sng" dirty="0">
              <a:solidFill>
                <a:srgbClr val="000C14"/>
              </a:solidFill>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r>
              <a:rPr lang="en-US" sz="900" b="1" i="0" u="none" strike="noStrike" kern="1200" baseline="0" dirty="0">
                <a:solidFill>
                  <a:srgbClr val="FF0000"/>
                </a:solidFill>
                <a:latin typeface="Arial" panose="020B0604020202020204" pitchFamily="34" charset="0"/>
                <a:cs typeface="Arial" panose="020B0604020202020204" pitchFamily="34" charset="0"/>
              </a:rPr>
              <a:t>Energy, Cost, and Time</a:t>
            </a:r>
            <a:r>
              <a:rPr lang="en-US" sz="900" b="1" i="0" u="none" strike="noStrike" kern="1200" baseline="0" dirty="0">
                <a:solidFill>
                  <a:schemeClr val="tx1"/>
                </a:solidFill>
                <a:latin typeface="Arial" panose="020B0604020202020204" pitchFamily="34" charset="0"/>
                <a:cs typeface="Arial" panose="020B0604020202020204" pitchFamily="34" charset="0"/>
              </a:rPr>
              <a:t> Implications of New Mobility Technologies: </a:t>
            </a:r>
            <a:r>
              <a:rPr lang="en-US" sz="900" kern="1200" dirty="0">
                <a:solidFill>
                  <a:schemeClr val="tx1"/>
                </a:solidFill>
                <a:effectLst/>
                <a:latin typeface="Arial" panose="020B0604020202020204" pitchFamily="34" charset="0"/>
                <a:cs typeface="Arial" panose="020B0604020202020204" pitchFamily="34" charset="0"/>
              </a:rPr>
              <a:t>In support of the SMART Mobility Consortium and the Energy Efficient Mobility Systems Program, NREL developed the Mobility Energy Productivity metric: a first-of-its-kind metric used to assess </a:t>
            </a:r>
            <a:r>
              <a:rPr lang="en-US" sz="900" kern="0" dirty="0">
                <a:solidFill>
                  <a:schemeClr val="accent6">
                    <a:lumMod val="50000"/>
                  </a:schemeClr>
                </a:solidFill>
                <a:latin typeface="Arial" panose="020B0604020202020204" pitchFamily="34" charset="0"/>
                <a:ea typeface="ＭＳ Ｐゴシック"/>
                <a:cs typeface="Arial" panose="020B0604020202020204" pitchFamily="34" charset="0"/>
              </a:rPr>
              <a:t>and track changes in mobility with regard to energy, time, cost, and accessibility, at a specific location; Also, looking at the impacts of multi-scale modeling with regard to Transportation Network Companies</a:t>
            </a:r>
            <a:endParaRPr lang="en-US" sz="900" kern="1200" dirty="0">
              <a:solidFill>
                <a:schemeClr val="tx1"/>
              </a:solidFill>
              <a:effectLst/>
              <a:latin typeface="Arial" panose="020B0604020202020204" pitchFamily="34" charset="0"/>
              <a:cs typeface="Arial" panose="020B0604020202020204" pitchFamily="34" charset="0"/>
            </a:endParaRPr>
          </a:p>
          <a:p>
            <a:pPr marL="171450" lvl="0" indent="-171450">
              <a:buFont typeface="Arial" panose="020B0604020202020204" pitchFamily="34" charset="0"/>
              <a:buChar char="•"/>
              <a:defRPr/>
            </a:pPr>
            <a:endParaRPr lang="en-US" sz="900" kern="1200" dirty="0">
              <a:solidFill>
                <a:schemeClr val="tx1"/>
              </a:solidFill>
              <a:effectLst/>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i="0" u="none" strike="noStrike" kern="1200" baseline="0" dirty="0">
                <a:solidFill>
                  <a:schemeClr val="tx1"/>
                </a:solidFill>
                <a:latin typeface="Arial" panose="020B0604020202020204" pitchFamily="34" charset="0"/>
                <a:cs typeface="Arial" panose="020B0604020202020204" pitchFamily="34" charset="0"/>
              </a:rPr>
              <a:t>Advanced Li-Ion Battery and Extreme Fast Charging Technology Solutions</a:t>
            </a:r>
          </a:p>
          <a:p>
            <a:pPr marL="347663" lvl="2" indent="-119063">
              <a:buFont typeface="Arial" panose="020B0604020202020204" pitchFamily="34" charset="0"/>
              <a:buChar char="•"/>
            </a:pPr>
            <a:r>
              <a:rPr lang="en-US" sz="900" kern="1200" dirty="0">
                <a:solidFill>
                  <a:schemeClr val="tx1"/>
                </a:solidFill>
                <a:effectLst/>
                <a:latin typeface="Arial" panose="020B0604020202020204" pitchFamily="34" charset="0"/>
                <a:cs typeface="Arial" panose="020B0604020202020204" pitchFamily="34" charset="0"/>
              </a:rPr>
              <a:t>NREL is conducting research to facilitate 10-minute charging via energy-dense electrode designs</a:t>
            </a:r>
            <a:r>
              <a:rPr lang="en-US" sz="900" dirty="0">
                <a:latin typeface="Arial" panose="020B0604020202020204" pitchFamily="34" charset="0"/>
                <a:cs typeface="Arial" panose="020B0604020202020204" pitchFamily="34" charset="0"/>
              </a:rPr>
              <a:t>, a key enabler for NREL’s extreme fast charging (XFC) efforts.</a:t>
            </a:r>
          </a:p>
          <a:p>
            <a:pPr marL="347663" lvl="2" indent="-119063">
              <a:buFont typeface="Arial" panose="020B0604020202020204" pitchFamily="34" charset="0"/>
              <a:buChar char="•"/>
            </a:pPr>
            <a:r>
              <a:rPr lang="en-US" sz="900" kern="1200" dirty="0">
                <a:solidFill>
                  <a:schemeClr val="tx1"/>
                </a:solidFill>
                <a:effectLst/>
                <a:latin typeface="Arial" panose="020B0604020202020204" pitchFamily="34" charset="0"/>
                <a:cs typeface="Arial" panose="020B0604020202020204" pitchFamily="34" charset="0"/>
              </a:rPr>
              <a:t>In collaboration with NASA’s Johnson Space Center, NREL </a:t>
            </a:r>
            <a:r>
              <a:rPr lang="en-US" sz="900" dirty="0">
                <a:latin typeface="Arial" panose="020B0604020202020204" pitchFamily="34" charset="0"/>
                <a:cs typeface="Arial" panose="020B0604020202020204" pitchFamily="34" charset="0"/>
              </a:rPr>
              <a:t>is developing </a:t>
            </a:r>
            <a:r>
              <a:rPr lang="en-US" sz="900" kern="1200" dirty="0">
                <a:solidFill>
                  <a:schemeClr val="tx1"/>
                </a:solidFill>
                <a:effectLst/>
                <a:latin typeface="Arial" panose="020B0604020202020204" pitchFamily="34" charset="0"/>
                <a:cs typeface="Arial" panose="020B0604020202020204" pitchFamily="34" charset="0"/>
              </a:rPr>
              <a:t>a comprehensive understanding of battery failure mechanisms, risks posed during failure, and the influence of cell design on failure mechanisms. </a:t>
            </a:r>
          </a:p>
          <a:p>
            <a:pPr marL="347663" lvl="2" indent="-119063">
              <a:buFont typeface="Arial" panose="020B0604020202020204" pitchFamily="34" charset="0"/>
              <a:buChar char="•"/>
            </a:pPr>
            <a:r>
              <a:rPr lang="en-US" sz="900" dirty="0">
                <a:latin typeface="Arial" panose="020B0604020202020204" pitchFamily="34" charset="0"/>
                <a:cs typeface="Arial" panose="020B0604020202020204" pitchFamily="34" charset="0"/>
              </a:rPr>
              <a:t>To meet the future needs of Li-Ion batteries – in terms of safety, cost, and performance – NREL is working on developing advanced Si Anodes &amp; low-cobalt cathodes.</a:t>
            </a:r>
          </a:p>
          <a:p>
            <a:pPr marL="347663" lvl="2" indent="-119063">
              <a:buFont typeface="Arial" panose="020B0604020202020204" pitchFamily="34" charset="0"/>
              <a:buChar char="•"/>
            </a:pPr>
            <a:r>
              <a:rPr lang="en-US" sz="900" dirty="0">
                <a:latin typeface="Arial" panose="020B0604020202020204" pitchFamily="34" charset="0"/>
                <a:cs typeface="Arial" panose="020B0604020202020204" pitchFamily="34" charset="0"/>
              </a:rPr>
              <a:t>NREL is administering </a:t>
            </a:r>
            <a:r>
              <a:rPr lang="en-US" sz="900" dirty="0">
                <a:solidFill>
                  <a:srgbClr val="FF0000"/>
                </a:solidFill>
                <a:latin typeface="Arial" panose="020B0604020202020204" pitchFamily="34" charset="0"/>
                <a:cs typeface="Arial" panose="020B0604020202020204" pitchFamily="34" charset="0"/>
              </a:rPr>
              <a:t>the</a:t>
            </a:r>
            <a:r>
              <a:rPr lang="en-US" sz="900" dirty="0">
                <a:latin typeface="Arial" panose="020B0604020202020204" pitchFamily="34" charset="0"/>
                <a:cs typeface="Arial" panose="020B0604020202020204" pitchFamily="34" charset="0"/>
              </a:rPr>
              <a:t> Lithium-ion Battery Recycling Prize for DOE to incentivize American entrepreneurs to develop processes that have the potential to profitably capture discarded or spent lithium-ion batteries for eventual recovery of key materials for re-introduction into the U.S. supply chain; and supporting the Lithium Battery R&amp;D Recycling Center, known as ReCell, to cost-effectively reclaim and recycle critical materials from spent lithium-based batteries. </a:t>
            </a:r>
            <a:endParaRPr lang="en-US" sz="900" kern="1200" dirty="0">
              <a:solidFill>
                <a:schemeClr val="tx1"/>
              </a:solidFill>
              <a:effectLst/>
              <a:latin typeface="Arial" panose="020B0604020202020204" pitchFamily="34" charset="0"/>
              <a:cs typeface="Arial" panose="020B0604020202020204" pitchFamily="34" charset="0"/>
            </a:endParaRPr>
          </a:p>
          <a:p>
            <a:pPr marL="347663" lvl="2" indent="-119063">
              <a:buFont typeface="Arial" panose="020B0604020202020204" pitchFamily="34" charset="0"/>
              <a:buChar char="•"/>
            </a:pPr>
            <a:endParaRPr lang="en-US" sz="900" dirty="0">
              <a:latin typeface="Arial" panose="020B0604020202020204" pitchFamily="34" charset="0"/>
              <a:cs typeface="Arial" panose="020B0604020202020204" pitchFamily="34" charset="0"/>
            </a:endParaRPr>
          </a:p>
          <a:p>
            <a:pPr marL="171450" lvl="1" indent="-171450">
              <a:buFont typeface="Arial" panose="020B0604020202020204" pitchFamily="34" charset="0"/>
              <a:buChar char="•"/>
            </a:pPr>
            <a:r>
              <a:rPr lang="en-US" sz="900" b="1" i="0" u="none" strike="noStrike" kern="1200" baseline="0" dirty="0">
                <a:solidFill>
                  <a:schemeClr val="tx1"/>
                </a:solidFill>
                <a:latin typeface="Arial" panose="020B0604020202020204" pitchFamily="34" charset="0"/>
                <a:cs typeface="Arial" panose="020B0604020202020204" pitchFamily="34" charset="0"/>
              </a:rPr>
              <a:t>Co-Optimization of Fuels &amp; Engines:</a:t>
            </a:r>
            <a:r>
              <a:rPr lang="en-US" sz="900" kern="1200" dirty="0">
                <a:solidFill>
                  <a:schemeClr val="tx1"/>
                </a:solidFill>
                <a:effectLst/>
                <a:latin typeface="Arial" panose="020B0604020202020204" pitchFamily="34" charset="0"/>
                <a:cs typeface="Arial" panose="020B0604020202020204" pitchFamily="34" charset="0"/>
              </a:rPr>
              <a:t> This DOE initiative convenes experts from nine national labs and more than 20 university and industry partners to investigate fuels and engines as dynamic design variables that can work together to boost efficiency and performance, while minimizing emissions.</a:t>
            </a:r>
          </a:p>
        </p:txBody>
      </p:sp>
      <p:sp>
        <p:nvSpPr>
          <p:cNvPr id="4" name="Slide Number Placeholder 3">
            <a:extLst>
              <a:ext uri="{FF2B5EF4-FFF2-40B4-BE49-F238E27FC236}">
                <a16:creationId xmlns:a16="http://schemas.microsoft.com/office/drawing/2014/main" id="{15DD0974-DDEC-4FE8-8A55-42A194E5C82D}"/>
              </a:ext>
            </a:extLst>
          </p:cNvPr>
          <p:cNvSpPr txBox="1">
            <a:spLocks/>
          </p:cNvSpPr>
          <p:nvPr/>
        </p:nvSpPr>
        <p:spPr>
          <a:xfrm>
            <a:off x="3970938" y="8829967"/>
            <a:ext cx="3037840" cy="464820"/>
          </a:xfrm>
          <a:prstGeom prst="rect">
            <a:avLst/>
          </a:prstGeom>
        </p:spPr>
        <p:txBody>
          <a:bodyPr vert="horz" lIns="93177" tIns="46589" rIns="93177" bIns="46589" rtlCol="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741BEC74-3D1D-45FD-80C7-5381F9E2D383}" type="slidenum">
              <a:rPr lang="en-US" sz="1050" smtClean="0"/>
              <a:pPr/>
              <a:t>26</a:t>
            </a:fld>
            <a:endParaRPr lang="en-US" sz="1050" dirty="0"/>
          </a:p>
        </p:txBody>
      </p:sp>
    </p:spTree>
    <p:extLst>
      <p:ext uri="{BB962C8B-B14F-4D97-AF65-F5344CB8AC3E}">
        <p14:creationId xmlns:p14="http://schemas.microsoft.com/office/powerpoint/2010/main" val="12383192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dirty="0"/>
              <a:t>Picture: 60853, 1/09/20, Algae, (Photo by Dennis Schroeder / NREL)</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The impacts of our bioenergy research and discoveries align with advanced fuels availability and adoption. </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The cost of converting biomass into cellulosic ethanol has fallen by 78% due, in part, to NREL’s enzymes research and development.  </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NREL's biomass research and development advance the production of liquid transportation fuels from biomass. Researchers explore biomass characterization, biochemical, and thermochemical conversion processes; the chemicals and catalysts that optimize conversion; and how the steps of the process integrate with the goal to demonstrate biofuels technologies that can contribute to the production of 36 billion gallons of biofuels per year by 2022 and 60 billion gallons of biofuels per year by 2030. </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NREL's Integrated Biorefinery Research Facility (IBRF) enables researchers and industry partners to develop, test, evaluate, and demonstrate processes for the production of bio-based products and fuels—all with a focus on reducing performance risk and improving the commercial viability of new processes.</a:t>
            </a:r>
          </a:p>
          <a:p>
            <a:r>
              <a:rPr lang="en-US"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dirty="0">
                <a:latin typeface="Arial" panose="020B0604020202020204" pitchFamily="34" charset="0"/>
                <a:cs typeface="Arial" panose="020B0604020202020204" pitchFamily="34" charset="0"/>
              </a:rPr>
              <a:t>NREL leads the national bioenergy initiatives through research at the National Bioenergy Center (BEC). This virtual center at NREL unifies DOE's efforts to advance technology for producing renewable transportation fuels from biomass.</a:t>
            </a:r>
          </a:p>
          <a:p>
            <a:pPr marL="171450" indent="-171450">
              <a:buFont typeface="Arial" panose="020B0604020202020204" pitchFamily="34" charset="0"/>
              <a:buChar char="•"/>
            </a:pPr>
            <a:endParaRPr lang="en-US" sz="1000" dirty="0">
              <a:latin typeface="Arial" panose="020B0604020202020204" pitchFamily="34" charset="0"/>
              <a:cs typeface="Arial" panose="020B0604020202020204" pitchFamily="34" charset="0"/>
            </a:endParaRPr>
          </a:p>
          <a:p>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27</a:t>
            </a:fld>
            <a:endParaRPr lang="en-US" dirty="0"/>
          </a:p>
        </p:txBody>
      </p:sp>
    </p:spTree>
    <p:extLst>
      <p:ext uri="{BB962C8B-B14F-4D97-AF65-F5344CB8AC3E}">
        <p14:creationId xmlns:p14="http://schemas.microsoft.com/office/powerpoint/2010/main" val="4240273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b="0" dirty="0">
                <a:latin typeface="Arial"/>
              </a:rPr>
              <a:t>Photo: </a:t>
            </a:r>
            <a:r>
              <a:rPr lang="en-US" b="0" dirty="0"/>
              <a:t>60027, 10/24/2019, ESIF Annual Report, (Photo by Dennis Schroeder)</a:t>
            </a:r>
          </a:p>
          <a:p>
            <a:pPr marL="0" indent="0">
              <a:buFont typeface="Arial" panose="020B0604020202020204" pitchFamily="34" charset="0"/>
              <a:buNone/>
            </a:pPr>
            <a:endParaRPr lang="en-US" dirty="0">
              <a:latin typeface="Arial"/>
            </a:endParaRPr>
          </a:p>
          <a:p>
            <a:pPr marL="171450" indent="-171450">
              <a:buFont typeface="Arial" panose="020B0604020202020204" pitchFamily="34" charset="0"/>
              <a:buChar char="•"/>
            </a:pPr>
            <a:r>
              <a:rPr lang="en-US" dirty="0">
                <a:latin typeface="Arial"/>
              </a:rPr>
              <a:t>Stations are dispensing hydrogen at amounts greater than we’ve ever seen in the United States.</a:t>
            </a:r>
          </a:p>
          <a:p>
            <a:pPr>
              <a:lnSpc>
                <a:spcPct val="150000"/>
              </a:lnSpc>
            </a:pPr>
            <a:endParaRPr lang="en-US" dirty="0">
              <a:latin typeface="Arial"/>
            </a:endParaRPr>
          </a:p>
          <a:p>
            <a:pPr marL="171450" indent="-171450">
              <a:lnSpc>
                <a:spcPct val="150000"/>
              </a:lnSpc>
              <a:buFont typeface="Arial" panose="020B0604020202020204" pitchFamily="34" charset="0"/>
              <a:buChar char="•"/>
            </a:pPr>
            <a:r>
              <a:rPr lang="en-US" dirty="0">
                <a:latin typeface="Arial"/>
              </a:rPr>
              <a:t>Fuel cell vehicle sales are happening weekly. </a:t>
            </a:r>
          </a:p>
          <a:p>
            <a:pPr marL="171450" indent="-171450">
              <a:lnSpc>
                <a:spcPct val="150000"/>
              </a:lnSpc>
              <a:buFont typeface="Arial" panose="020B0604020202020204" pitchFamily="34" charset="0"/>
              <a:buChar char="•"/>
            </a:pPr>
            <a:endParaRPr lang="en-US" dirty="0">
              <a:latin typeface="Arial"/>
            </a:endParaRPr>
          </a:p>
          <a:p>
            <a:pPr marL="171450" indent="-171450">
              <a:buFont typeface="Arial" panose="020B0604020202020204" pitchFamily="34" charset="0"/>
              <a:buChar char="•"/>
            </a:pPr>
            <a:r>
              <a:rPr lang="en-US" dirty="0">
                <a:latin typeface="Arial"/>
              </a:rPr>
              <a:t>We’ve used analysis, data validation, safety research, and hardware experiments to predict, benchmark, and innovate hydrogen infrastructure and station operation.</a:t>
            </a: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endParaRPr lang="en-US" dirty="0">
              <a:latin typeface="Arial"/>
            </a:endParaRPr>
          </a:p>
          <a:p>
            <a:r>
              <a:rPr lang="en-US" sz="900" b="1" dirty="0">
                <a:latin typeface="Arial"/>
              </a:rPr>
              <a:t>Sources</a:t>
            </a:r>
          </a:p>
          <a:p>
            <a:pPr defTabSz="931774">
              <a:defRPr/>
            </a:pPr>
            <a:r>
              <a:rPr lang="en-US" sz="900" dirty="0">
                <a:latin typeface="Arial"/>
              </a:rPr>
              <a:t>FCTO 2016 recap: https://www.energy.gov/eere/fuelcells/articles/fuel-cell-technologies-office-2016-recap-and-year-ahead </a:t>
            </a:r>
          </a:p>
          <a:p>
            <a:pPr defTabSz="931774">
              <a:defRPr/>
            </a:pPr>
            <a:r>
              <a:rPr lang="en-US" sz="900" dirty="0">
                <a:latin typeface="Arial"/>
              </a:rPr>
              <a:t>FCTO accomplishments: https://www.energy.gov/eere/fuelcells/fuel-cell-technologies-office-accomplishments-and-progress </a:t>
            </a:r>
          </a:p>
          <a:p>
            <a:endParaRPr lang="en-US" sz="1200" b="1"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3237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5902960" cy="4183380"/>
          </a:xfrm>
        </p:spPr>
        <p:txBody>
          <a:bodyPr/>
          <a:lstStyle/>
          <a:p>
            <a:r>
              <a:rPr lang="en-US" b="0" dirty="0"/>
              <a:t>Picture: 60676.jpg, 12/11/2019, </a:t>
            </a:r>
            <a:r>
              <a:rPr lang="en-US" b="0" dirty="0" err="1"/>
              <a:t>Antora</a:t>
            </a:r>
            <a:r>
              <a:rPr lang="en-US" b="0" dirty="0"/>
              <a:t> Energy Partnership </a:t>
            </a:r>
            <a:r>
              <a:rPr lang="en-US" b="0" u="none" strike="noStrike" dirty="0">
                <a:solidFill>
                  <a:srgbClr val="000000"/>
                </a:solidFill>
                <a:effectLst/>
                <a:latin typeface="Verdana" panose="020B0604030504040204" pitchFamily="34" charset="0"/>
              </a:rPr>
              <a:t>(Photo by Dennis Schroeder / NREL)</a:t>
            </a:r>
            <a:endParaRPr lang="en-US" b="0" dirty="0"/>
          </a:p>
        </p:txBody>
      </p:sp>
      <p:sp>
        <p:nvSpPr>
          <p:cNvPr id="4" name="Slide Number Placeholder 3"/>
          <p:cNvSpPr>
            <a:spLocks noGrp="1"/>
          </p:cNvSpPr>
          <p:nvPr>
            <p:ph type="sldNum" sz="quarter" idx="5"/>
          </p:nvPr>
        </p:nvSpPr>
        <p:spPr/>
        <p:txBody>
          <a:bodyPr/>
          <a:lstStyle/>
          <a:p>
            <a:fld id="{AF285793-58F2-5D45-93FF-B0076DA99FD1}" type="slidenum">
              <a:rPr lang="en-US" smtClean="0"/>
              <a:t>29</a:t>
            </a:fld>
            <a:endParaRPr lang="en-US"/>
          </a:p>
        </p:txBody>
      </p:sp>
    </p:spTree>
    <p:extLst>
      <p:ext uri="{BB962C8B-B14F-4D97-AF65-F5344CB8AC3E}">
        <p14:creationId xmlns:p14="http://schemas.microsoft.com/office/powerpoint/2010/main" val="294059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1" y="4415790"/>
            <a:ext cx="6392984" cy="4183380"/>
          </a:xfrm>
        </p:spPr>
        <p:txBody>
          <a:bodyPr/>
          <a:lstStyle/>
          <a:p>
            <a:pPr algn="l" fontAlgn="base"/>
            <a:r>
              <a:rPr lang="en-US" sz="1000" b="0" i="0" dirty="0">
                <a:solidFill>
                  <a:srgbClr val="0C0D0D"/>
                </a:solidFill>
                <a:effectLst/>
                <a:latin typeface="iStock Maquette"/>
              </a:rPr>
              <a:t>Picture: iStock 813968046</a:t>
            </a:r>
          </a:p>
          <a:p>
            <a:endParaRPr lang="en-US" sz="10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According to the United States Department of Energy’s (DOE) U. S. Energy and Employment Report, nearly 6.7 million Americans, or nearly 5 percent of the U. S. workforce were employed in the traditional energy and energy efficiency sectors in 2018.</a:t>
            </a:r>
          </a:p>
          <a:p>
            <a:pPr marL="171450" indent="-171450">
              <a:buFont typeface="Arial" panose="020B0604020202020204" pitchFamily="34" charset="0"/>
              <a:buChar char="•"/>
            </a:pPr>
            <a:r>
              <a:rPr lang="en-US" sz="1000" b="0" i="0" u="none" strike="noStrike" kern="1200" baseline="0" dirty="0">
                <a:solidFill>
                  <a:schemeClr val="tx1"/>
                </a:solidFill>
                <a:latin typeface="+mn-lt"/>
                <a:ea typeface="+mn-ea"/>
                <a:cs typeface="+mn-cs"/>
              </a:rPr>
              <a:t>Employment in these sectors increased in 2018 by 2.3 percent from the previous year, adding 151,700 net new jobs, nearly 7 percent of all new jobs nationwide. </a:t>
            </a:r>
            <a:r>
              <a:rPr lang="en-US" sz="1000" dirty="0">
                <a:latin typeface="Arial"/>
              </a:rPr>
              <a:t> </a:t>
            </a:r>
          </a:p>
          <a:p>
            <a:pPr marL="171450" indent="-171450">
              <a:buFont typeface="Arial" panose="020B0604020202020204" pitchFamily="34" charset="0"/>
              <a:buChar char="•"/>
            </a:pPr>
            <a:r>
              <a:rPr lang="en-US" sz="1000" dirty="0">
                <a:latin typeface="Arial"/>
              </a:rPr>
              <a:t>As our nation’s energy system changes, hundreds of thousands of new domestic jobs are being created.</a:t>
            </a:r>
          </a:p>
          <a:p>
            <a:pPr marL="171450" indent="-171450">
              <a:buFont typeface="Arial" panose="020B0604020202020204" pitchFamily="34" charset="0"/>
              <a:buChar char="•"/>
            </a:pPr>
            <a:r>
              <a:rPr lang="en-US" sz="1000" dirty="0">
                <a:latin typeface="Arial"/>
              </a:rPr>
              <a:t>NREL’s advanced scientific research is making significant contributions to our nation’s energy transformation.</a:t>
            </a:r>
          </a:p>
          <a:p>
            <a:pPr marL="171450" indent="-171450">
              <a:buFont typeface="Arial" panose="020B0604020202020204" pitchFamily="34" charset="0"/>
              <a:buChar char="•"/>
            </a:pPr>
            <a:r>
              <a:rPr lang="en-US" sz="1000" dirty="0">
                <a:latin typeface="Arial"/>
              </a:rPr>
              <a:t>For example, NREL researchers are at the forefront of cadmium telluride thin-film (</a:t>
            </a:r>
            <a:r>
              <a:rPr lang="en-US" sz="1000" dirty="0" err="1">
                <a:latin typeface="Arial"/>
              </a:rPr>
              <a:t>CdTe</a:t>
            </a:r>
            <a:r>
              <a:rPr lang="en-US" sz="1000" dirty="0">
                <a:latin typeface="Arial"/>
              </a:rPr>
              <a:t>) solar R&amp;D. Our </a:t>
            </a:r>
            <a:r>
              <a:rPr lang="en-US" sz="1000" dirty="0" err="1"/>
              <a:t>CdTe</a:t>
            </a:r>
            <a:r>
              <a:rPr lang="en-US" sz="1000" dirty="0"/>
              <a:t> and copper indium gallium </a:t>
            </a:r>
            <a:r>
              <a:rPr lang="en-US" sz="1000" dirty="0" err="1"/>
              <a:t>diselenide</a:t>
            </a:r>
            <a:r>
              <a:rPr lang="en-US" sz="1000" dirty="0"/>
              <a:t> (CIGS) semiconductors resulted in more than 100 publications and 10 U.S. patents. </a:t>
            </a:r>
          </a:p>
          <a:p>
            <a:pPr marL="171450" indent="-171450">
              <a:buFont typeface="Arial" panose="020B0604020202020204" pitchFamily="34" charset="0"/>
              <a:buChar char="•"/>
            </a:pPr>
            <a:r>
              <a:rPr lang="en-US" sz="1000" b="0" dirty="0">
                <a:latin typeface="Arial"/>
              </a:rPr>
              <a:t>Our NREL partner, First Solar, commercialized this technology and is now the global manufacturing leader of it with 6,400 employees and annual revenues of $2.4 billion.</a:t>
            </a:r>
          </a:p>
          <a:p>
            <a:pPr marL="171450" indent="-171450">
              <a:buFont typeface="Arial" panose="020B0604020202020204" pitchFamily="34" charset="0"/>
              <a:buChar char="•"/>
            </a:pPr>
            <a:r>
              <a:rPr lang="en-US" sz="1000" dirty="0">
                <a:latin typeface="Arial"/>
              </a:rPr>
              <a:t>In addition, after NREL pioneered advances in wind turbine blade design and control systems, General Electric adopted these innovations and now dominates the U.S. market. GE continues to leverage NREL simulation tools to boost wind plant production—while serving as a workforce development resource for the booming U.S. manufacturing industry. </a:t>
            </a:r>
          </a:p>
          <a:p>
            <a:r>
              <a:rPr lang="en-US" sz="1000" dirty="0">
                <a:latin typeface="Arial"/>
              </a:rPr>
              <a:t> </a:t>
            </a:r>
          </a:p>
          <a:p>
            <a:r>
              <a:rPr lang="en-US" sz="1000" dirty="0">
                <a:latin typeface="Arial"/>
              </a:rPr>
              <a:t> </a:t>
            </a:r>
          </a:p>
          <a:p>
            <a:pPr defTabSz="931774">
              <a:defRPr/>
            </a:pPr>
            <a:r>
              <a:rPr lang="en-US" sz="1000" b="1" dirty="0">
                <a:latin typeface="Arial"/>
              </a:rPr>
              <a:t>Sources</a:t>
            </a:r>
          </a:p>
          <a:p>
            <a:pPr defTabSz="931774">
              <a:defRPr/>
            </a:pPr>
            <a:r>
              <a:rPr lang="en-US" sz="1000" dirty="0">
                <a:latin typeface="Arial" panose="020B0604020202020204" pitchFamily="34" charset="0"/>
                <a:cs typeface="Arial" panose="020B0604020202020204" pitchFamily="34" charset="0"/>
              </a:rPr>
              <a:t>U.S. Department of Energy, </a:t>
            </a:r>
            <a:r>
              <a:rPr lang="en-US" sz="1000" i="1" dirty="0">
                <a:latin typeface="Arial" panose="020B0604020202020204" pitchFamily="34" charset="0"/>
                <a:cs typeface="Arial" panose="020B0604020202020204" pitchFamily="34" charset="0"/>
              </a:rPr>
              <a:t>2019 U.S. Energy and Employment Report (available here: </a:t>
            </a:r>
            <a:r>
              <a:rPr lang="en-US" sz="1000" dirty="0">
                <a:hlinkClick r:id="rId3"/>
              </a:rPr>
              <a:t>https://www.usenergyjobs.org/2019-report</a:t>
            </a:r>
            <a:r>
              <a:rPr lang="en-US" sz="1000" dirty="0"/>
              <a:t>)</a:t>
            </a:r>
            <a:endParaRPr lang="en-US" sz="1000"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a:t>
            </a:fld>
            <a:endParaRPr lang="en-US" dirty="0"/>
          </a:p>
        </p:txBody>
      </p:sp>
    </p:spTree>
    <p:extLst>
      <p:ext uri="{BB962C8B-B14F-4D97-AF65-F5344CB8AC3E}">
        <p14:creationId xmlns:p14="http://schemas.microsoft.com/office/powerpoint/2010/main" val="300818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buFont typeface="Arial" panose="020B0604020202020204" pitchFamily="34" charset="0"/>
              <a:buNone/>
            </a:pPr>
            <a:r>
              <a:rPr lang="en-US" u="none" strike="noStrike" dirty="0">
                <a:solidFill>
                  <a:srgbClr val="000000"/>
                </a:solidFill>
                <a:effectLst/>
                <a:latin typeface="Verdana" panose="020B0604030504040204" pitchFamily="34" charset="0"/>
              </a:rPr>
              <a:t>Picture: 62090, 7/1/2020,</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Commercial Buildings Research Infrastructure.(Photo by Dennis Schroeder / NREL)</a:t>
            </a:r>
          </a:p>
          <a:p>
            <a:pPr marL="0" indent="0">
              <a:buFont typeface="Arial" panose="020B0604020202020204" pitchFamily="34" charset="0"/>
              <a:buNone/>
            </a:pPr>
            <a:endParaRPr lang="en-US" dirty="0">
              <a:latin typeface="Arial"/>
            </a:endParaRPr>
          </a:p>
          <a:p>
            <a:pPr marL="171450" indent="-171450">
              <a:buFont typeface="Arial" panose="020B0604020202020204" pitchFamily="34" charset="0"/>
              <a:buChar char="•"/>
            </a:pPr>
            <a:r>
              <a:rPr lang="en-US" dirty="0">
                <a:latin typeface="Arial"/>
              </a:rPr>
              <a:t>Whether it's understanding emerging trends or trouble-shooting existing technical barriers, NREL has the expertise to support the building industry as it continues to evolve to address challenges. Capabilities include:</a:t>
            </a:r>
          </a:p>
          <a:p>
            <a:endParaRPr lang="en-US" dirty="0">
              <a:latin typeface="Arial"/>
            </a:endParaRPr>
          </a:p>
          <a:p>
            <a:pPr marL="628650" lvl="1" indent="-171450">
              <a:buFont typeface="Arial" panose="020B0604020202020204" pitchFamily="34" charset="0"/>
              <a:buChar char="•"/>
            </a:pPr>
            <a:r>
              <a:rPr lang="en-US" dirty="0">
                <a:latin typeface="Arial"/>
              </a:rPr>
              <a:t>Data-driven, multi-scale building energy modeling tools; </a:t>
            </a:r>
          </a:p>
          <a:p>
            <a:pPr marL="628650" lvl="1" indent="-171450">
              <a:buFont typeface="Arial" panose="020B0604020202020204" pitchFamily="34" charset="0"/>
              <a:buChar char="•"/>
            </a:pPr>
            <a:r>
              <a:rPr lang="en-US" dirty="0">
                <a:latin typeface="Arial"/>
              </a:rPr>
              <a:t>Performance mapping and technology evaluation; and </a:t>
            </a:r>
          </a:p>
          <a:p>
            <a:pPr marL="628650" lvl="1" indent="-171450">
              <a:buFont typeface="Arial" panose="020B0604020202020204" pitchFamily="34" charset="0"/>
              <a:buChar char="•"/>
            </a:pPr>
            <a:r>
              <a:rPr lang="en-US" dirty="0">
                <a:latin typeface="Arial"/>
              </a:rPr>
              <a:t>Renewable energy integration.</a:t>
            </a:r>
            <a:r>
              <a:rPr lang="en-US" dirty="0">
                <a:latin typeface="Arial"/>
                <a:cs typeface="Arial"/>
              </a:rPr>
              <a:t> </a:t>
            </a:r>
          </a:p>
          <a:p>
            <a:pPr marL="171450" indent="-171450">
              <a:buFont typeface="Arial" panose="020B0604020202020204" pitchFamily="34" charset="0"/>
              <a:buChar char="•"/>
            </a:pPr>
            <a:endParaRPr lang="en-US" dirty="0">
              <a:latin typeface="Arial"/>
              <a:cs typeface="Arial"/>
            </a:endParaRPr>
          </a:p>
          <a:p>
            <a:pPr marL="171450" indent="-171450">
              <a:buFont typeface="Arial" panose="020B0604020202020204" pitchFamily="34" charset="0"/>
              <a:buChar char="•"/>
            </a:pPr>
            <a:r>
              <a:rPr lang="en-US" dirty="0">
                <a:latin typeface="Arial"/>
                <a:cs typeface="Arial"/>
              </a:rPr>
              <a:t>Smart, efficient buildings boost U.S. economic competitiveness and help developing cities.</a:t>
            </a:r>
          </a:p>
          <a:p>
            <a:endParaRPr lang="en-US" dirty="0">
              <a:latin typeface="Arial"/>
            </a:endParaRPr>
          </a:p>
          <a:p>
            <a:pPr marL="171450" indent="-171450">
              <a:buFont typeface="Arial" panose="020B0604020202020204" pitchFamily="34" charset="0"/>
              <a:buChar char="•"/>
            </a:pPr>
            <a:r>
              <a:rPr lang="en-US" dirty="0">
                <a:latin typeface="Arial"/>
              </a:rPr>
              <a:t>NREL's buildings research teams lead efforts in developing cutting-edge technical solutions to improve the energy efficiency of both residential and commercial buildings, and to accelerate the integration of renewable energy technologies with buildings.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solidFill>
                <a:schemeClr val="accent6">
                  <a:lumMod val="50000"/>
                </a:schemeClr>
              </a:solidFill>
              <a:latin typeface="Arial"/>
            </a:endParaRPr>
          </a:p>
          <a:p>
            <a:pPr marL="0" indent="0">
              <a:spcBef>
                <a:spcPts val="0"/>
              </a:spcBef>
              <a:spcAft>
                <a:spcPts val="300"/>
              </a:spcAft>
              <a:buFont typeface="Arial" panose="020B0604020202020204" pitchFamily="34" charset="0"/>
              <a:buNone/>
            </a:pPr>
            <a:endParaRPr lang="en-US" sz="1000" dirty="0"/>
          </a:p>
          <a:p>
            <a:endParaRPr lang="en-US" b="1"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30</a:t>
            </a:fld>
            <a:endParaRPr lang="en-US" dirty="0"/>
          </a:p>
        </p:txBody>
      </p:sp>
    </p:spTree>
    <p:extLst>
      <p:ext uri="{BB962C8B-B14F-4D97-AF65-F5344CB8AC3E}">
        <p14:creationId xmlns:p14="http://schemas.microsoft.com/office/powerpoint/2010/main" val="15042591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311900" cy="4183380"/>
          </a:xfrm>
        </p:spPr>
        <p:txBody>
          <a:bodyPr/>
          <a:lstStyle/>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31</a:t>
            </a:fld>
            <a:endParaRPr lang="en-US" dirty="0"/>
          </a:p>
        </p:txBody>
      </p:sp>
    </p:spTree>
    <p:extLst>
      <p:ext uri="{BB962C8B-B14F-4D97-AF65-F5344CB8AC3E}">
        <p14:creationId xmlns:p14="http://schemas.microsoft.com/office/powerpoint/2010/main" val="12376895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75" y="244475"/>
            <a:ext cx="5819775" cy="3275013"/>
          </a:xfrm>
        </p:spPr>
      </p:sp>
      <p:sp>
        <p:nvSpPr>
          <p:cNvPr id="3" name="Notes Placeholder 2"/>
          <p:cNvSpPr>
            <a:spLocks noGrp="1"/>
          </p:cNvSpPr>
          <p:nvPr>
            <p:ph type="body" idx="1"/>
          </p:nvPr>
        </p:nvSpPr>
        <p:spPr>
          <a:xfrm>
            <a:off x="387979" y="3576214"/>
            <a:ext cx="6234441" cy="5569041"/>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Arial" panose="020B0604020202020204" pitchFamily="34" charset="0"/>
                <a:cs typeface="Arial" panose="020B0604020202020204" pitchFamily="34" charset="0"/>
              </a:rPr>
              <a:t>CCHRC is visible in the upper left corner.</a:t>
            </a:r>
          </a:p>
        </p:txBody>
      </p:sp>
      <p:sp>
        <p:nvSpPr>
          <p:cNvPr id="4" name="Slide Number Placeholder 3">
            <a:extLst>
              <a:ext uri="{FF2B5EF4-FFF2-40B4-BE49-F238E27FC236}">
                <a16:creationId xmlns:a16="http://schemas.microsoft.com/office/drawing/2014/main" id="{15DD0974-DDEC-4FE8-8A55-42A194E5C82D}"/>
              </a:ext>
            </a:extLst>
          </p:cNvPr>
          <p:cNvSpPr txBox="1">
            <a:spLocks/>
          </p:cNvSpPr>
          <p:nvPr/>
        </p:nvSpPr>
        <p:spPr>
          <a:xfrm>
            <a:off x="3970938" y="8829967"/>
            <a:ext cx="3037840" cy="464820"/>
          </a:xfrm>
          <a:prstGeom prst="rect">
            <a:avLst/>
          </a:prstGeom>
        </p:spPr>
        <p:txBody>
          <a:bodyPr vert="horz" lIns="93177" tIns="46589" rIns="93177" bIns="46589" rtlCol="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05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142941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285793-58F2-5D45-93FF-B0076DA99FD1}" type="slidenum">
              <a:rPr lang="en-US" smtClean="0"/>
              <a:t>33</a:t>
            </a:fld>
            <a:endParaRPr lang="en-US"/>
          </a:p>
        </p:txBody>
      </p:sp>
    </p:spTree>
    <p:extLst>
      <p:ext uri="{BB962C8B-B14F-4D97-AF65-F5344CB8AC3E}">
        <p14:creationId xmlns:p14="http://schemas.microsoft.com/office/powerpoint/2010/main" val="1667799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endParaRPr lang="en-US" sz="1000" b="1" u="none" strike="noStrike" kern="1200" dirty="0">
              <a:solidFill>
                <a:schemeClr val="tx1"/>
              </a:solidFill>
              <a:effectLst/>
              <a:latin typeface="Arial" panose="020B0604020202020204" pitchFamily="34" charset="0"/>
              <a:cs typeface="Arial" panose="020B0604020202020204" pitchFamily="34" charset="0"/>
            </a:endParaRPr>
          </a:p>
          <a:p>
            <a:r>
              <a:rPr lang="en-US" sz="1000" b="0" dirty="0">
                <a:latin typeface="Arial" panose="020B0604020202020204" pitchFamily="34" charset="0"/>
                <a:cs typeface="Arial" panose="020B0604020202020204" pitchFamily="34" charset="0"/>
              </a:rPr>
              <a:t>Picture: 58301, </a:t>
            </a:r>
            <a:r>
              <a:rPr lang="en-US" sz="1200" b="0" dirty="0"/>
              <a:t>8/1/2019, U.S. House of Representatives Select Committee on the Climate Crisis (Photo by Dennis Schroeder)</a:t>
            </a:r>
            <a:endParaRPr lang="en-US" sz="1000" b="0" dirty="0">
              <a:latin typeface="Arial" panose="020B0604020202020204" pitchFamily="34" charset="0"/>
              <a:cs typeface="Arial" panose="020B0604020202020204" pitchFamily="34" charset="0"/>
            </a:endParaRPr>
          </a:p>
          <a:p>
            <a:endParaRPr lang="en-US" sz="1000" b="0" dirty="0">
              <a:latin typeface="Arial" panose="020B0604020202020204" pitchFamily="34" charset="0"/>
              <a:cs typeface="Arial" panose="020B0604020202020204" pitchFamily="34" charset="0"/>
            </a:endParaRPr>
          </a:p>
          <a:p>
            <a:endParaRPr lang="en-US" sz="1000" b="1" dirty="0">
              <a:latin typeface="Arial" panose="020B0604020202020204" pitchFamily="34" charset="0"/>
              <a:cs typeface="Arial" panose="020B0604020202020204" pitchFamily="34" charset="0"/>
            </a:endParaRPr>
          </a:p>
          <a:p>
            <a:endParaRPr lang="en-US" sz="1000" b="1" u="none" strike="noStrike" kern="1200" dirty="0">
              <a:solidFill>
                <a:schemeClr val="tx1"/>
              </a:solidFill>
              <a:effectLst/>
              <a:latin typeface="Arial" panose="020B0604020202020204" pitchFamily="34" charset="0"/>
              <a:cs typeface="Arial" panose="020B0604020202020204" pitchFamily="34" charset="0"/>
            </a:endParaRPr>
          </a:p>
          <a:p>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34</a:t>
            </a:fld>
            <a:endParaRPr lang="en-US" dirty="0"/>
          </a:p>
        </p:txBody>
      </p:sp>
    </p:spTree>
    <p:extLst>
      <p:ext uri="{BB962C8B-B14F-4D97-AF65-F5344CB8AC3E}">
        <p14:creationId xmlns:p14="http://schemas.microsoft.com/office/powerpoint/2010/main" val="185146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0" y="4449750"/>
            <a:ext cx="6203462" cy="4183380"/>
          </a:xfrm>
        </p:spPr>
        <p:txBody>
          <a:bodyPr/>
          <a:lstStyle/>
          <a:p>
            <a:pPr marL="0" indent="0">
              <a:buFont typeface="Arial" panose="020B0604020202020204" pitchFamily="34" charset="0"/>
              <a:buNone/>
            </a:pPr>
            <a:r>
              <a:rPr lang="en-US" b="1" dirty="0"/>
              <a:t>Picture: 61497</a:t>
            </a:r>
            <a:r>
              <a:rPr lang="en-US" dirty="0"/>
              <a:t>.jpg, 3/5/2020</a:t>
            </a:r>
            <a:r>
              <a:rPr lang="en-US" b="1" dirty="0"/>
              <a:t>, </a:t>
            </a:r>
            <a:r>
              <a:rPr lang="en-US" dirty="0"/>
              <a:t>ADMS Testbed,</a:t>
            </a:r>
            <a:r>
              <a:rPr lang="en-US" sz="1200" u="none" strike="noStrike" dirty="0">
                <a:solidFill>
                  <a:srgbClr val="000000"/>
                </a:solidFill>
                <a:effectLst/>
                <a:latin typeface="Verdana" panose="020B0604030504040204" pitchFamily="34" charset="0"/>
              </a:rPr>
              <a:t> (Photo by Dennis Schroeder / NREL)</a:t>
            </a:r>
            <a:endParaRPr lang="en-US" sz="1000" dirty="0">
              <a:latin typeface="Arial"/>
            </a:endParaRP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r>
              <a:rPr lang="en-US" sz="1000" dirty="0">
                <a:latin typeface="Arial"/>
              </a:rPr>
              <a:t>With state-of-the-art computational modeling and predictive simulation capabilities, high-performance computing at the Energy Systems Integration Facility (ESIF) reduces the risks and uncertainty that are often barriers to industry adopting new and innovative technologies, which accelerates the transformation or our nation's energy system.</a:t>
            </a:r>
          </a:p>
          <a:p>
            <a:endParaRPr lang="en-US" sz="1000" dirty="0">
              <a:latin typeface="Arial"/>
            </a:endParaRPr>
          </a:p>
          <a:p>
            <a:pPr marL="171450" indent="-171450">
              <a:buFont typeface="Arial" panose="020B0604020202020204" pitchFamily="34" charset="0"/>
              <a:buChar char="•"/>
            </a:pPr>
            <a:r>
              <a:rPr lang="en-US" sz="1000" dirty="0">
                <a:latin typeface="Arial"/>
              </a:rPr>
              <a:t>Grid modernization research is also underway at the ESIF.  Scientists and engineers work with industry, government, and academia to solve the challenges of integrating renewable power sources and emerging technologies with the electric grid at all scales—while ensuring that the grid is resilient and secure in the face of growing cybersecurity and weather concerns.</a:t>
            </a:r>
          </a:p>
          <a:p>
            <a:endParaRPr lang="en-US" sz="800" dirty="0">
              <a:latin typeface="Arial"/>
            </a:endParaRPr>
          </a:p>
          <a:p>
            <a:endParaRPr lang="en-US" sz="800" dirty="0">
              <a:latin typeface="Arial"/>
            </a:endParaRPr>
          </a:p>
          <a:p>
            <a:r>
              <a:rPr lang="en-US" sz="1200" b="0" i="0" u="none" strike="noStrike" kern="1200" dirty="0">
                <a:solidFill>
                  <a:schemeClr val="tx1"/>
                </a:solidFill>
                <a:effectLst/>
                <a:latin typeface="+mn-lt"/>
                <a:ea typeface="+mn-ea"/>
                <a:cs typeface="+mn-cs"/>
              </a:rPr>
              <a:t>=</a:t>
            </a:r>
            <a:endParaRPr lang="en-US" sz="800" dirty="0">
              <a:latin typeface="Arial"/>
            </a:endParaRPr>
          </a:p>
          <a:p>
            <a:endParaRPr lang="en-US" sz="800" dirty="0">
              <a:latin typeface="Arial"/>
            </a:endParaRPr>
          </a:p>
          <a:p>
            <a:endParaRPr lang="en-US" sz="1000" dirty="0">
              <a:latin typeface="Arial"/>
            </a:endParaRPr>
          </a:p>
          <a:p>
            <a:endParaRPr lang="en-US" sz="1000" dirty="0">
              <a:latin typeface="Arial"/>
            </a:endParaRPr>
          </a:p>
          <a:p>
            <a:endParaRPr lang="en-US" sz="1000" dirty="0"/>
          </a:p>
          <a:p>
            <a:endParaRPr lang="en-US" sz="1000" dirty="0"/>
          </a:p>
          <a:p>
            <a:endParaRPr lang="en-US" sz="1000" dirty="0"/>
          </a:p>
          <a:p>
            <a:endParaRPr lang="en-US" sz="1000" dirty="0"/>
          </a:p>
          <a:p>
            <a:endParaRPr lang="en-US" sz="1000" dirty="0"/>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t>35</a:t>
            </a:fld>
            <a:endParaRPr lang="en-US" dirty="0"/>
          </a:p>
        </p:txBody>
      </p:sp>
    </p:spTree>
    <p:extLst>
      <p:ext uri="{BB962C8B-B14F-4D97-AF65-F5344CB8AC3E}">
        <p14:creationId xmlns:p14="http://schemas.microsoft.com/office/powerpoint/2010/main" val="11468030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Picture: 61071, 1/29/2020</a:t>
            </a:r>
            <a:r>
              <a:rPr lang="en-US" b="1" dirty="0"/>
              <a:t>, </a:t>
            </a:r>
            <a:r>
              <a:rPr lang="en-US" dirty="0"/>
              <a:t>Cyber Energy Emulation Platform (CEEP) (Photo by Dennis Schroeder)</a:t>
            </a:r>
          </a:p>
          <a:p>
            <a:endParaRPr lang="en-US" b="1" dirty="0"/>
          </a:p>
          <a:p>
            <a:r>
              <a:rPr lang="en-US" b="1" dirty="0"/>
              <a:t>Advancements in Systems Security &amp; Resilience Tools: Examples</a:t>
            </a:r>
          </a:p>
          <a:p>
            <a:endParaRPr lang="en-US" dirty="0"/>
          </a:p>
          <a:p>
            <a:r>
              <a:rPr lang="en-US" b="1" dirty="0"/>
              <a:t>The Cyber-Energy Emulation (CEE) Platform </a:t>
            </a:r>
            <a:r>
              <a:rPr lang="en-US" dirty="0"/>
              <a:t>uniquely generates emulated, multilayer grid environments that allow researchers to visualize and evaluate interdependencies of power systems and network communication flows—and safely explore vulnerabilities and mitigation effectiveness.</a:t>
            </a:r>
          </a:p>
          <a:p>
            <a:endParaRPr lang="en-US" dirty="0"/>
          </a:p>
          <a:p>
            <a:r>
              <a:rPr lang="en-US" b="1" dirty="0"/>
              <a:t>NREL’s Resilience Assessments and Tools </a:t>
            </a:r>
            <a:r>
              <a:rPr lang="en-US" dirty="0"/>
              <a:t>employ diverse qualitative and quantitative approaches to inform resilience planning and valuation for partners ranging from local communities to federal agencies. The assessments and tools determine baseline conditions of a subject area; characterize hazards and threats; identify vulnerabilities; score impacts; analyze risks; and prioritize mitigation strategies.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36</a:t>
            </a:fld>
            <a:endParaRPr lang="en-US"/>
          </a:p>
        </p:txBody>
      </p:sp>
    </p:spTree>
    <p:extLst>
      <p:ext uri="{BB962C8B-B14F-4D97-AF65-F5344CB8AC3E}">
        <p14:creationId xmlns:p14="http://schemas.microsoft.com/office/powerpoint/2010/main" val="834046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87375" y="244475"/>
            <a:ext cx="5819775" cy="3275013"/>
          </a:xfrm>
        </p:spPr>
      </p:sp>
      <p:sp>
        <p:nvSpPr>
          <p:cNvPr id="3" name="Notes Placeholder 2"/>
          <p:cNvSpPr>
            <a:spLocks noGrp="1"/>
          </p:cNvSpPr>
          <p:nvPr>
            <p:ph type="body" idx="1"/>
          </p:nvPr>
        </p:nvSpPr>
        <p:spPr>
          <a:xfrm>
            <a:off x="387979" y="3576214"/>
            <a:ext cx="6234441" cy="5569041"/>
          </a:xfrm>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kern="1200" dirty="0">
              <a:solidFill>
                <a:schemeClr val="tx1"/>
              </a:solidFill>
              <a:effectLst/>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15DD0974-DDEC-4FE8-8A55-42A194E5C82D}"/>
              </a:ext>
            </a:extLst>
          </p:cNvPr>
          <p:cNvSpPr txBox="1">
            <a:spLocks/>
          </p:cNvSpPr>
          <p:nvPr/>
        </p:nvSpPr>
        <p:spPr>
          <a:xfrm>
            <a:off x="3970938" y="8829967"/>
            <a:ext cx="3037840" cy="464820"/>
          </a:xfrm>
          <a:prstGeom prst="rect">
            <a:avLst/>
          </a:prstGeom>
        </p:spPr>
        <p:txBody>
          <a:bodyPr vert="horz" lIns="93177" tIns="46589" rIns="93177" bIns="46589" rtlCol="0" anchor="b"/>
          <a:lstStyle>
            <a:defPPr>
              <a:defRPr lang="en-US"/>
            </a:defPPr>
            <a:lvl1pPr marL="0" algn="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741BEC74-3D1D-45FD-80C7-5381F9E2D383}" type="slidenum">
              <a:rPr kumimoji="0" lang="en-US" sz="105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05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70522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0" y="4404995"/>
            <a:ext cx="6222658" cy="4183380"/>
          </a:xfrm>
        </p:spPr>
        <p:txBody>
          <a:bodyPr/>
          <a:lstStyle/>
          <a:p>
            <a:pPr defTabSz="931774">
              <a:defRPr/>
            </a:pPr>
            <a:r>
              <a:rPr lang="en-US" sz="1200" u="none" strike="noStrike" dirty="0">
                <a:solidFill>
                  <a:srgbClr val="000000"/>
                </a:solidFill>
                <a:effectLst/>
                <a:latin typeface="Verdana" panose="020B0604030504040204" pitchFamily="34" charset="0"/>
              </a:rPr>
              <a:t>Picture: 61559, 2/11/20 </a:t>
            </a:r>
            <a:r>
              <a:rPr lang="en-US" sz="1200" u="none" strike="noStrike" dirty="0" err="1">
                <a:solidFill>
                  <a:srgbClr val="000000"/>
                </a:solidFill>
                <a:effectLst/>
                <a:latin typeface="Verdana" panose="020B0604030504040204" pitchFamily="34" charset="0"/>
              </a:rPr>
              <a:t>GameChanger</a:t>
            </a:r>
            <a:r>
              <a:rPr lang="en-US" sz="1200" u="none" strike="noStrike" dirty="0">
                <a:solidFill>
                  <a:srgbClr val="000000"/>
                </a:solidFill>
                <a:effectLst/>
                <a:latin typeface="Verdana" panose="020B0604030504040204" pitchFamily="34" charset="0"/>
              </a:rPr>
              <a:t> Cohort 3, (Photo by Dennis Schroeder / NREL)</a:t>
            </a:r>
            <a:endParaRPr lang="en-US" sz="1000" dirty="0">
              <a:latin typeface="Arial" panose="020B0604020202020204" pitchFamily="34" charset="0"/>
              <a:cs typeface="Arial" panose="020B0604020202020204" pitchFamily="34" charset="0"/>
            </a:endParaRPr>
          </a:p>
          <a:p>
            <a:pPr defTabSz="931774">
              <a:defRPr/>
            </a:pPr>
            <a:endParaRPr lang="en-US" sz="1000" dirty="0">
              <a:latin typeface="Arial" panose="020B0604020202020204" pitchFamily="34" charset="0"/>
              <a:cs typeface="Arial" panose="020B0604020202020204" pitchFamily="34" charset="0"/>
            </a:endParaRPr>
          </a:p>
          <a:p>
            <a:pPr defTabSz="931774">
              <a:defRPr/>
            </a:pPr>
            <a:r>
              <a:rPr lang="en-US" sz="1000" dirty="0">
                <a:latin typeface="Arial" panose="020B0604020202020204" pitchFamily="34" charset="0"/>
                <a:cs typeface="Arial" panose="020B0604020202020204" pitchFamily="34" charset="0"/>
              </a:rPr>
              <a:t>When</a:t>
            </a:r>
            <a:r>
              <a:rPr lang="en-US" sz="1000" baseline="0" dirty="0">
                <a:latin typeface="Arial" panose="020B0604020202020204" pitchFamily="34" charset="0"/>
                <a:cs typeface="Arial" panose="020B0604020202020204" pitchFamily="34" charset="0"/>
              </a:rPr>
              <a:t> we partner, we a</a:t>
            </a:r>
            <a:r>
              <a:rPr lang="en-US" sz="1000" dirty="0">
                <a:latin typeface="Arial" panose="020B0604020202020204" pitchFamily="34" charset="0"/>
                <a:cs typeface="Arial" panose="020B0604020202020204" pitchFamily="34" charset="0"/>
              </a:rPr>
              <a:t>ccelerate the transfer of technologies to the marketplace</a:t>
            </a:r>
            <a:r>
              <a:rPr lang="en-US" sz="1000" dirty="0"/>
              <a:t>. </a:t>
            </a: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38</a:t>
            </a:fld>
            <a:endParaRPr lang="en-US" dirty="0"/>
          </a:p>
        </p:txBody>
      </p:sp>
    </p:spTree>
    <p:extLst>
      <p:ext uri="{BB962C8B-B14F-4D97-AF65-F5344CB8AC3E}">
        <p14:creationId xmlns:p14="http://schemas.microsoft.com/office/powerpoint/2010/main" val="21241598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buFont typeface="Arial" panose="020B0604020202020204" pitchFamily="34" charset="0"/>
              <a:buChar char="•"/>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 (statistic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636751" lvl="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636751" lvl="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636751" lvl="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That’s why companies such as Exxon, Eaton, Duke Energy, GE, and many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39</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Picture: 21488,</a:t>
            </a:r>
            <a:r>
              <a:rPr lang="en-US" b="1" dirty="0"/>
              <a:t> </a:t>
            </a:r>
            <a:r>
              <a:rPr lang="en-US" dirty="0"/>
              <a:t>4/18/2012</a:t>
            </a:r>
            <a:r>
              <a:rPr lang="en-US" b="1" dirty="0"/>
              <a:t>, </a:t>
            </a:r>
            <a:r>
              <a:rPr lang="en-US" dirty="0"/>
              <a:t>Parking Garage at NREL, (Photo by Dennis Schroeder / NREL)</a:t>
            </a:r>
          </a:p>
        </p:txBody>
      </p:sp>
      <p:sp>
        <p:nvSpPr>
          <p:cNvPr id="4" name="Slide Number Placeholder 3"/>
          <p:cNvSpPr>
            <a:spLocks noGrp="1"/>
          </p:cNvSpPr>
          <p:nvPr>
            <p:ph type="sldNum" sz="quarter" idx="5"/>
          </p:nvPr>
        </p:nvSpPr>
        <p:spPr/>
        <p:txBody>
          <a:bodyPr/>
          <a:lstStyle/>
          <a:p>
            <a:fld id="{AF285793-58F2-5D45-93FF-B0076DA99FD1}" type="slidenum">
              <a:rPr lang="en-US" smtClean="0"/>
              <a:t>4</a:t>
            </a:fld>
            <a:endParaRPr lang="en-US"/>
          </a:p>
        </p:txBody>
      </p:sp>
    </p:spTree>
    <p:extLst>
      <p:ext uri="{BB962C8B-B14F-4D97-AF65-F5344CB8AC3E}">
        <p14:creationId xmlns:p14="http://schemas.microsoft.com/office/powerpoint/2010/main" val="1669257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40</a:t>
            </a:fld>
            <a:endParaRPr lang="en-US" dirty="0"/>
          </a:p>
        </p:txBody>
      </p:sp>
    </p:spTree>
    <p:extLst>
      <p:ext uri="{BB962C8B-B14F-4D97-AF65-F5344CB8AC3E}">
        <p14:creationId xmlns:p14="http://schemas.microsoft.com/office/powerpoint/2010/main" val="12507139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u="none" strike="noStrike" dirty="0">
                <a:solidFill>
                  <a:srgbClr val="000000"/>
                </a:solidFill>
                <a:effectLst/>
                <a:latin typeface="Verdana" panose="020B0604030504040204" pitchFamily="34" charset="0"/>
              </a:rPr>
              <a:t>Picture: 54593, 11/27/2018</a:t>
            </a:r>
            <a:r>
              <a:rPr lang="en-US" sz="1200" b="1" u="none" strike="noStrike" dirty="0">
                <a:solidFill>
                  <a:srgbClr val="000000"/>
                </a:solidFill>
                <a:effectLst/>
                <a:latin typeface="Verdana" panose="020B0604030504040204" pitchFamily="34" charset="0"/>
              </a:rPr>
              <a:t> </a:t>
            </a:r>
            <a:r>
              <a:rPr lang="en-US" sz="1200" u="none" strike="noStrike" dirty="0">
                <a:solidFill>
                  <a:srgbClr val="000000"/>
                </a:solidFill>
                <a:effectLst/>
                <a:latin typeface="Verdana" panose="020B0604030504040204" pitchFamily="34" charset="0"/>
              </a:rPr>
              <a:t>Dallas Fort Worth ATHENA System, (Photo by Dennis Schroeder / NREL) </a:t>
            </a:r>
            <a:endParaRPr lang="en-US" sz="1000" dirty="0">
              <a:latin typeface="Arial"/>
            </a:endParaRP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endParaRPr lang="en-US" sz="1000" dirty="0">
              <a:latin typeface="Arial"/>
            </a:endParaRPr>
          </a:p>
          <a:p>
            <a:pPr marL="171450" indent="-171450">
              <a:buFont typeface="Arial" panose="020B0604020202020204" pitchFamily="34" charset="0"/>
              <a:buChar char="•"/>
            </a:pPr>
            <a:r>
              <a:rPr lang="en-US" sz="1000" dirty="0">
                <a:latin typeface="Arial"/>
              </a:rPr>
              <a:t>NREL can help solve energy challenges and increase the pace and scale of innovations in energy efficiency, sustainable transportation, and renewable power technologies.</a:t>
            </a:r>
          </a:p>
          <a:p>
            <a:endParaRPr lang="en-US" sz="1000" dirty="0">
              <a:latin typeface="Arial"/>
            </a:endParaRPr>
          </a:p>
          <a:p>
            <a:pPr marL="171450" indent="-171450">
              <a:buFont typeface="Arial" panose="020B0604020202020204" pitchFamily="34" charset="0"/>
              <a:buChar char="•"/>
            </a:pPr>
            <a:r>
              <a:rPr lang="en-US" sz="1000" dirty="0">
                <a:latin typeface="Arial"/>
              </a:rPr>
              <a:t>NREL enables industry, government, research, and nonprofit partners to conceive innovative ideas, develop concepts into prototypes, and accelerate market-ready technologies. Together, we can address the nation's energy challenges while strengthening U.S. economic competitiveness and supporting America's homes, businesses, and infrastructure.</a:t>
            </a:r>
          </a:p>
          <a:p>
            <a:endParaRPr lang="en-US" sz="1000" dirty="0">
              <a:latin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2000, NREL has executed more than 200 royalty-bearing licenses, and we currently have more than 750 patented, patent-pending, or copyrighted technologies available for licensing.</a:t>
            </a: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endParaRPr lang="en-US" sz="1000" dirty="0">
              <a:latin typeface="Arial"/>
            </a:endParaRPr>
          </a:p>
          <a:p>
            <a:r>
              <a:rPr lang="en-US" sz="800" b="1" dirty="0"/>
              <a:t>60149 Headline:</a:t>
            </a:r>
            <a:r>
              <a:rPr lang="en-US" sz="800" dirty="0"/>
              <a:t> Holy Cross Energy, Home PV </a:t>
            </a:r>
            <a:r>
              <a:rPr lang="en-US" sz="800" b="1" dirty="0"/>
              <a:t>Caption:</a:t>
            </a:r>
            <a:r>
              <a:rPr lang="en-US" sz="800" dirty="0"/>
              <a:t> November 1, 2019 - A new </a:t>
            </a:r>
            <a:r>
              <a:rPr lang="en-US" sz="800" dirty="0" err="1"/>
              <a:t>powerfield</a:t>
            </a:r>
            <a:r>
              <a:rPr lang="en-US" sz="800" dirty="0"/>
              <a:t> PV array built outside of Holy Cross Energy Coop in Glenwood Springs. Holy Cross Energy, a 43,000 member Energy Coop, is pioneering a distributed grid with the help of it's members. (Photo by Dennis Schroeder / NREL)</a:t>
            </a:r>
            <a:endParaRPr lang="en-US" sz="800" dirty="0">
              <a:latin typeface="Arial"/>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dirty="0"/>
          </a:p>
        </p:txBody>
      </p:sp>
    </p:spTree>
    <p:extLst>
      <p:ext uri="{BB962C8B-B14F-4D97-AF65-F5344CB8AC3E}">
        <p14:creationId xmlns:p14="http://schemas.microsoft.com/office/powerpoint/2010/main" val="28131266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mn-lt"/>
                <a:ea typeface="+mn-ea"/>
                <a:cs typeface="+mn-cs"/>
              </a:rPr>
              <a:t>Pictures: Far left, 55268, Biomass Research; Center left, 55097, Battery Lab; Center right, 51043, Eaton (Photos by Dennis Schroeder) Picture far right: 52850, IN2 Advisory Board, </a:t>
            </a:r>
            <a:r>
              <a:rPr lang="en-US" sz="1100" b="0" dirty="0"/>
              <a:t>(Photo by Werner Slocum / NREL)</a:t>
            </a:r>
            <a:endParaRPr lang="en-US" sz="900" b="0"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a:p>
            <a:endParaRPr lang="en-US" sz="900" b="1" i="0" u="none" strike="noStrike" kern="1200" dirty="0">
              <a:solidFill>
                <a:schemeClr val="tx1"/>
              </a:solidFill>
              <a:effectLst/>
              <a:latin typeface="+mn-lt"/>
              <a:ea typeface="+mn-ea"/>
              <a:cs typeface="+mn-cs"/>
            </a:endParaRPr>
          </a:p>
          <a:p>
            <a:endParaRPr lang="en-US" sz="900" b="1" dirty="0"/>
          </a:p>
        </p:txBody>
      </p:sp>
      <p:sp>
        <p:nvSpPr>
          <p:cNvPr id="4" name="Slide Number Placeholder 3"/>
          <p:cNvSpPr>
            <a:spLocks noGrp="1"/>
          </p:cNvSpPr>
          <p:nvPr>
            <p:ph type="sldNum" sz="quarter" idx="5"/>
          </p:nvPr>
        </p:nvSpPr>
        <p:spPr/>
        <p:txBody>
          <a:bodyPr/>
          <a:lstStyle/>
          <a:p>
            <a:fld id="{AF285793-58F2-5D45-93FF-B0076DA99FD1}" type="slidenum">
              <a:rPr lang="en-US" smtClean="0"/>
              <a:t>42</a:t>
            </a:fld>
            <a:endParaRPr lang="en-US"/>
          </a:p>
        </p:txBody>
      </p:sp>
      <p:sp>
        <p:nvSpPr>
          <p:cNvPr id="5" name="Rectangle 4">
            <a:extLst>
              <a:ext uri="{FF2B5EF4-FFF2-40B4-BE49-F238E27FC236}">
                <a16:creationId xmlns:a16="http://schemas.microsoft.com/office/drawing/2014/main" id="{BC1A8533-6699-4ADD-AF6C-E8287E953C5A}"/>
              </a:ext>
            </a:extLst>
          </p:cNvPr>
          <p:cNvSpPr/>
          <p:nvPr/>
        </p:nvSpPr>
        <p:spPr>
          <a:xfrm>
            <a:off x="701040" y="4385375"/>
            <a:ext cx="5455920" cy="4967514"/>
          </a:xfrm>
          <a:prstGeom prst="rect">
            <a:avLst/>
          </a:prstGeom>
        </p:spPr>
        <p:txBody>
          <a:bodyPr wrap="square">
            <a:spAutoFit/>
          </a:bodyPr>
          <a:lstStyle/>
          <a:p>
            <a:pPr lvl="0">
              <a:spcBef>
                <a:spcPct val="20000"/>
              </a:spcBef>
            </a:pPr>
            <a:r>
              <a:rPr lang="en-US" b="1"/>
              <a:t>Partnership Stats</a:t>
            </a:r>
          </a:p>
          <a:p>
            <a:pPr marL="177800" lvl="0" indent="-177800">
              <a:spcBef>
                <a:spcPct val="20000"/>
              </a:spcBef>
              <a:buFont typeface="Arial" panose="020B0604020202020204" pitchFamily="34" charset="0"/>
              <a:buChar char="•"/>
            </a:pPr>
            <a:r>
              <a:rPr lang="en-US" b="1">
                <a:solidFill>
                  <a:srgbClr val="333333"/>
                </a:solidFill>
              </a:rPr>
              <a:t>299</a:t>
            </a:r>
            <a:r>
              <a:rPr lang="en-US">
                <a:solidFill>
                  <a:srgbClr val="333333"/>
                </a:solidFill>
              </a:rPr>
              <a:t> New Partnership Agreements</a:t>
            </a:r>
            <a:endParaRPr lang="en-US"/>
          </a:p>
          <a:p>
            <a:pPr marL="177800" lvl="0" indent="-177800">
              <a:spcBef>
                <a:spcPct val="20000"/>
              </a:spcBef>
              <a:buFont typeface="Arial" panose="020B0604020202020204" pitchFamily="34" charset="0"/>
              <a:buChar char="•"/>
            </a:pPr>
            <a:r>
              <a:rPr lang="en-US" b="1">
                <a:solidFill>
                  <a:srgbClr val="333333"/>
                </a:solidFill>
              </a:rPr>
              <a:t>$74M </a:t>
            </a:r>
            <a:r>
              <a:rPr lang="en-US">
                <a:solidFill>
                  <a:srgbClr val="333333"/>
                </a:solidFill>
              </a:rPr>
              <a:t>in New Partnership Agreements Value</a:t>
            </a:r>
          </a:p>
          <a:p>
            <a:pPr marL="177800" lvl="0" indent="-177800">
              <a:spcBef>
                <a:spcPct val="20000"/>
              </a:spcBef>
              <a:buFont typeface="Arial" panose="020B0604020202020204" pitchFamily="34" charset="0"/>
              <a:buChar char="•"/>
            </a:pPr>
            <a:r>
              <a:rPr lang="en-US" b="1">
                <a:solidFill>
                  <a:srgbClr val="333333"/>
                </a:solidFill>
              </a:rPr>
              <a:t>871</a:t>
            </a:r>
            <a:r>
              <a:rPr lang="en-US">
                <a:solidFill>
                  <a:srgbClr val="333333"/>
                </a:solidFill>
              </a:rPr>
              <a:t> Active Partnership Agreements</a:t>
            </a:r>
          </a:p>
          <a:p>
            <a:pPr marL="177800" lvl="0" indent="-177800">
              <a:spcBef>
                <a:spcPct val="20000"/>
              </a:spcBef>
              <a:buFont typeface="Arial" panose="020B0604020202020204" pitchFamily="34" charset="0"/>
              <a:buChar char="•"/>
            </a:pPr>
            <a:r>
              <a:rPr lang="en-US" b="1">
                <a:solidFill>
                  <a:srgbClr val="333333"/>
                </a:solidFill>
              </a:rPr>
              <a:t>255</a:t>
            </a:r>
            <a:r>
              <a:rPr lang="en-US">
                <a:solidFill>
                  <a:srgbClr val="333333"/>
                </a:solidFill>
              </a:rPr>
              <a:t> Unique New Partners</a:t>
            </a:r>
          </a:p>
          <a:p>
            <a:pPr marL="177800" lvl="0" indent="-177800">
              <a:spcBef>
                <a:spcPct val="20000"/>
              </a:spcBef>
              <a:buFont typeface="Arial" panose="020B0604020202020204" pitchFamily="34" charset="0"/>
              <a:buChar char="•"/>
            </a:pPr>
            <a:r>
              <a:rPr lang="en-US" b="1">
                <a:solidFill>
                  <a:srgbClr val="333333"/>
                </a:solidFill>
              </a:rPr>
              <a:t>587</a:t>
            </a:r>
            <a:r>
              <a:rPr lang="en-US">
                <a:solidFill>
                  <a:srgbClr val="333333"/>
                </a:solidFill>
              </a:rPr>
              <a:t> Unique Active Partners</a:t>
            </a:r>
          </a:p>
          <a:p>
            <a:pPr lvl="0">
              <a:spcBef>
                <a:spcPct val="20000"/>
              </a:spcBef>
            </a:pPr>
            <a:r>
              <a:rPr lang="en-US" b="1">
                <a:solidFill>
                  <a:srgbClr val="333333"/>
                </a:solidFill>
              </a:rPr>
              <a:t>Partnership Percentage Breakdown</a:t>
            </a:r>
            <a:br>
              <a:rPr lang="en-US">
                <a:solidFill>
                  <a:srgbClr val="333333"/>
                </a:solidFill>
              </a:rPr>
            </a:br>
            <a:r>
              <a:rPr lang="en-US">
                <a:solidFill>
                  <a:srgbClr val="333333"/>
                </a:solidFill>
              </a:rPr>
              <a:t>35% large business</a:t>
            </a:r>
          </a:p>
          <a:p>
            <a:pPr lvl="0">
              <a:spcBef>
                <a:spcPct val="20000"/>
              </a:spcBef>
            </a:pPr>
            <a:r>
              <a:rPr lang="en-US">
                <a:solidFill>
                  <a:srgbClr val="333333"/>
                </a:solidFill>
              </a:rPr>
              <a:t>23% small business</a:t>
            </a:r>
          </a:p>
          <a:p>
            <a:pPr lvl="0">
              <a:spcBef>
                <a:spcPct val="20000"/>
              </a:spcBef>
            </a:pPr>
            <a:r>
              <a:rPr lang="en-US">
                <a:solidFill>
                  <a:srgbClr val="333333"/>
                </a:solidFill>
              </a:rPr>
              <a:t>18% federal government</a:t>
            </a:r>
          </a:p>
          <a:p>
            <a:pPr lvl="0">
              <a:spcBef>
                <a:spcPct val="20000"/>
              </a:spcBef>
            </a:pPr>
            <a:r>
              <a:rPr lang="en-US">
                <a:solidFill>
                  <a:srgbClr val="333333"/>
                </a:solidFill>
              </a:rPr>
              <a:t>9% educational institution</a:t>
            </a:r>
          </a:p>
          <a:p>
            <a:pPr lvl="0">
              <a:spcBef>
                <a:spcPct val="20000"/>
              </a:spcBef>
            </a:pPr>
            <a:r>
              <a:rPr lang="en-US">
                <a:solidFill>
                  <a:srgbClr val="333333"/>
                </a:solidFill>
              </a:rPr>
              <a:t>8% nonprofit organization</a:t>
            </a:r>
          </a:p>
          <a:p>
            <a:pPr lvl="0">
              <a:spcBef>
                <a:spcPct val="20000"/>
              </a:spcBef>
            </a:pPr>
            <a:r>
              <a:rPr lang="en-US">
                <a:solidFill>
                  <a:srgbClr val="333333"/>
                </a:solidFill>
              </a:rPr>
              <a:t>7% state or local government</a:t>
            </a:r>
          </a:p>
          <a:p>
            <a:pPr marL="177800" lvl="0" indent="-177800">
              <a:spcBef>
                <a:spcPct val="20000"/>
              </a:spcBef>
              <a:buFont typeface="Arial" panose="020B0604020202020204" pitchFamily="34" charset="0"/>
              <a:buChar char="•"/>
            </a:pPr>
            <a:endParaRPr lang="en-US">
              <a:solidFill>
                <a:srgbClr val="333333"/>
              </a:solidFill>
            </a:endParaRPr>
          </a:p>
          <a:p>
            <a:pPr marL="177800" lvl="0" indent="-177800">
              <a:spcBef>
                <a:spcPct val="20000"/>
              </a:spcBef>
              <a:buFont typeface="Arial" panose="020B0604020202020204" pitchFamily="34" charset="0"/>
              <a:buChar char="•"/>
            </a:pPr>
            <a:endParaRPr lang="en-US"/>
          </a:p>
        </p:txBody>
      </p:sp>
    </p:spTree>
    <p:extLst>
      <p:ext uri="{BB962C8B-B14F-4D97-AF65-F5344CB8AC3E}">
        <p14:creationId xmlns:p14="http://schemas.microsoft.com/office/powerpoint/2010/main" val="579638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xfrm>
            <a:off x="431800" y="708025"/>
            <a:ext cx="6302375" cy="3544888"/>
          </a:xfrm>
          <a:ln/>
        </p:spPr>
      </p:sp>
      <p:sp>
        <p:nvSpPr>
          <p:cNvPr id="20483" name="Rectangle 3"/>
          <p:cNvSpPr>
            <a:spLocks noGrp="1" noChangeArrowheads="1"/>
          </p:cNvSpPr>
          <p:nvPr>
            <p:ph type="body" idx="1"/>
          </p:nvPr>
        </p:nvSpPr>
        <p:spPr>
          <a:xfrm>
            <a:off x="431801" y="4415790"/>
            <a:ext cx="6180014" cy="4183380"/>
          </a:xfrm>
          <a:noFill/>
          <a:ln/>
        </p:spPr>
        <p:txBody>
          <a:bodyPr/>
          <a:lstStyle/>
          <a:p>
            <a:r>
              <a:rPr lang="en-US" sz="1200" b="0" dirty="0"/>
              <a:t>Picture: 61854.jpg, 4/30/20, Headline:  COVID-19, (Photo by Dennis Schroeder)</a:t>
            </a:r>
          </a:p>
          <a:p>
            <a:endParaRPr lang="en-US" sz="1000" dirty="0">
              <a:latin typeface="Arial"/>
            </a:endParaRPr>
          </a:p>
          <a:p>
            <a:r>
              <a:rPr lang="en-US" sz="1000" dirty="0">
                <a:latin typeface="Arial"/>
              </a:rPr>
              <a:t>Because of the convergence of federal research and industry need, an energy revolution is sweeping the nation. Cutting-edge innovations are: </a:t>
            </a:r>
          </a:p>
          <a:p>
            <a:pPr marL="174708" indent="-174708">
              <a:buFont typeface="Arial" panose="020B0604020202020204" pitchFamily="34" charset="0"/>
              <a:buChar char="•"/>
            </a:pPr>
            <a:r>
              <a:rPr lang="en-US" sz="1000" dirty="0">
                <a:latin typeface="Arial"/>
              </a:rPr>
              <a:t>creating American jobs</a:t>
            </a:r>
          </a:p>
          <a:p>
            <a:pPr marL="174708" indent="-174708">
              <a:buFont typeface="Arial" panose="020B0604020202020204" pitchFamily="34" charset="0"/>
              <a:buChar char="•"/>
            </a:pPr>
            <a:r>
              <a:rPr lang="en-US" sz="1000" dirty="0">
                <a:latin typeface="Arial"/>
              </a:rPr>
              <a:t>boosting economic growth</a:t>
            </a:r>
          </a:p>
          <a:p>
            <a:pPr marL="174708" indent="-174708" defTabSz="931774">
              <a:buFont typeface="Arial" panose="020B0604020202020204" pitchFamily="34" charset="0"/>
              <a:buChar char="•"/>
              <a:defRPr/>
            </a:pPr>
            <a:r>
              <a:rPr lang="en-US" sz="1000" dirty="0">
                <a:latin typeface="Arial"/>
              </a:rPr>
              <a:t>and strengthening U.S. energy security. </a:t>
            </a:r>
          </a:p>
          <a:p>
            <a:pPr defTabSz="931774">
              <a:defRPr/>
            </a:pPr>
            <a:endParaRPr lang="en-US" dirty="0">
              <a:latin typeface="Arial"/>
            </a:endParaRPr>
          </a:p>
          <a:p>
            <a:endParaRPr lang="en-US" dirty="0">
              <a:latin typeface="Arial"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br>
              <a:rPr lang="en-US" dirty="0">
                <a:latin typeface="Arial"/>
              </a:rPr>
            </a:br>
            <a:r>
              <a:rPr lang="en-US" sz="1200" b="0" i="0" u="none" strike="noStrike" kern="1200" dirty="0">
                <a:solidFill>
                  <a:schemeClr val="tx1"/>
                </a:solidFill>
                <a:effectLst/>
                <a:latin typeface="+mn-lt"/>
                <a:ea typeface="+mn-ea"/>
                <a:cs typeface="+mn-cs"/>
              </a:rPr>
              <a:t>Picture: 57354 May 9, 2019 - College teams from around the country take part in the 2019 Collegiate </a:t>
            </a:r>
            <a:r>
              <a:rPr lang="en-US" sz="1200" b="1" i="0" u="none" strike="noStrike" kern="1200" dirty="0">
                <a:solidFill>
                  <a:schemeClr val="tx1"/>
                </a:solidFill>
                <a:effectLst/>
                <a:latin typeface="+mn-lt"/>
                <a:ea typeface="+mn-ea"/>
                <a:cs typeface="+mn-cs"/>
              </a:rPr>
              <a:t>Wind</a:t>
            </a:r>
            <a:r>
              <a:rPr lang="en-US" sz="1200" b="0" i="0" u="none" strike="noStrike" kern="1200" dirty="0">
                <a:solidFill>
                  <a:schemeClr val="tx1"/>
                </a:solidFill>
                <a:effectLst/>
                <a:latin typeface="+mn-lt"/>
                <a:ea typeface="+mn-ea"/>
                <a:cs typeface="+mn-cs"/>
              </a:rPr>
              <a:t> Competition at the National </a:t>
            </a:r>
            <a:r>
              <a:rPr lang="en-US" sz="1200" b="1" i="0" u="none" strike="noStrike" kern="1200" dirty="0">
                <a:solidFill>
                  <a:schemeClr val="tx1"/>
                </a:solidFill>
                <a:effectLst/>
                <a:latin typeface="+mn-lt"/>
                <a:ea typeface="+mn-ea"/>
                <a:cs typeface="+mn-cs"/>
              </a:rPr>
              <a:t>Wind</a:t>
            </a:r>
            <a:r>
              <a:rPr lang="en-US" sz="1200" b="0" i="0" u="none" strike="noStrike" kern="1200" dirty="0">
                <a:solidFill>
                  <a:schemeClr val="tx1"/>
                </a:solidFill>
                <a:effectLst/>
                <a:latin typeface="+mn-lt"/>
                <a:ea typeface="+mn-ea"/>
                <a:cs typeface="+mn-cs"/>
              </a:rPr>
              <a:t> Technology Center (NWTC) near Boulder, Colorado. Twelve teams competed in the three-day event. (Photo by Werner Slocum / NREL)</a:t>
            </a:r>
            <a:endParaRPr lang="en-US" sz="1000" dirty="0">
              <a:latin typeface="Arial"/>
            </a:endParaRPr>
          </a:p>
          <a:p>
            <a:endParaRPr dirty="0">
              <a:latin typeface="Arial" pitchFamily="34" charset="0"/>
            </a:endParaRPr>
          </a:p>
        </p:txBody>
      </p:sp>
    </p:spTree>
    <p:extLst>
      <p:ext uri="{BB962C8B-B14F-4D97-AF65-F5344CB8AC3E}">
        <p14:creationId xmlns:p14="http://schemas.microsoft.com/office/powerpoint/2010/main" val="904423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defTabSz="931774">
              <a:buFont typeface="Arial" panose="020B0604020202020204" pitchFamily="34" charset="0"/>
              <a:buNone/>
              <a:defRPr/>
            </a:pPr>
            <a:r>
              <a:rPr lang="en-US" sz="1000" dirty="0">
                <a:latin typeface="Arial"/>
              </a:rPr>
              <a:t>Picture: </a:t>
            </a:r>
            <a:r>
              <a:rPr lang="en-US" sz="1200" dirty="0"/>
              <a:t>60442.jpg</a:t>
            </a:r>
            <a:r>
              <a:rPr lang="en-US" sz="1200" b="1" dirty="0"/>
              <a:t>,</a:t>
            </a:r>
            <a:r>
              <a:rPr lang="en-US" sz="1200" dirty="0"/>
              <a:t>12/5/2019</a:t>
            </a:r>
            <a:r>
              <a:rPr lang="en-US" sz="1200" b="1" dirty="0"/>
              <a:t>,</a:t>
            </a:r>
            <a:r>
              <a:rPr lang="en-US" sz="1200" dirty="0"/>
              <a:t> Biodiesel </a:t>
            </a:r>
            <a:r>
              <a:rPr lang="en-US" sz="1200" dirty="0" err="1"/>
              <a:t>Bioblend</a:t>
            </a:r>
            <a:r>
              <a:rPr lang="en-US" sz="1200" dirty="0"/>
              <a:t>, (Photo by Dennis Schroeder)</a:t>
            </a:r>
          </a:p>
          <a:p>
            <a:pPr marL="0" indent="0" defTabSz="931774">
              <a:buFont typeface="Arial" panose="020B0604020202020204" pitchFamily="34" charset="0"/>
              <a:buNone/>
              <a:defRPr/>
            </a:pPr>
            <a:endParaRPr lang="en-US" sz="1000" dirty="0">
              <a:latin typeface="Arial"/>
            </a:endParaRPr>
          </a:p>
          <a:p>
            <a:pPr marL="171450" indent="-171450" defTabSz="931774">
              <a:buFont typeface="Arial" panose="020B0604020202020204" pitchFamily="34" charset="0"/>
              <a:buChar char="•"/>
              <a:defRPr/>
            </a:pPr>
            <a:r>
              <a:rPr lang="en-US" sz="1000" dirty="0">
                <a:latin typeface="Arial"/>
              </a:rPr>
              <a:t>In order for America to continue to be a global energy leader and be at the forefront of the next technological revolution, it is vitally important to maintain support for federally funded R&amp;D. </a:t>
            </a:r>
            <a:endParaRPr lang="en-US" sz="1000" b="1" dirty="0">
              <a:latin typeface="Arial"/>
            </a:endParaRPr>
          </a:p>
          <a:p>
            <a:pPr defTabSz="931774">
              <a:defRPr/>
            </a:pPr>
            <a:endParaRPr lang="en-US" sz="1000" b="1" dirty="0">
              <a:latin typeface="Arial"/>
            </a:endParaRPr>
          </a:p>
          <a:p>
            <a:pPr defTabSz="931774">
              <a:defRPr/>
            </a:pPr>
            <a:r>
              <a:rPr lang="en-US" sz="1000" b="1" dirty="0">
                <a:latin typeface="Arial"/>
              </a:rPr>
              <a:t>What’s next? </a:t>
            </a:r>
          </a:p>
          <a:p>
            <a:pPr marL="174708" indent="-174708">
              <a:buFont typeface="Arial" panose="020B0604020202020204" pitchFamily="34" charset="0"/>
              <a:buChar char="•"/>
            </a:pPr>
            <a:r>
              <a:rPr lang="en-US" sz="1000" dirty="0">
                <a:latin typeface="Arial"/>
              </a:rPr>
              <a:t>Our work in perovskite materials research is increasing the efficiency and stability of lower-cost solar cells. </a:t>
            </a:r>
          </a:p>
          <a:p>
            <a:pPr marL="174708" indent="-174708">
              <a:buFont typeface="Arial" panose="020B0604020202020204" pitchFamily="34" charset="0"/>
              <a:buChar char="•"/>
            </a:pPr>
            <a:endParaRPr lang="en-US" sz="1000" dirty="0">
              <a:latin typeface="Arial"/>
            </a:endParaRPr>
          </a:p>
          <a:p>
            <a:pPr marL="174708" indent="-174708">
              <a:buFont typeface="Arial" panose="020B0604020202020204" pitchFamily="34" charset="0"/>
              <a:buChar char="•"/>
            </a:pPr>
            <a:r>
              <a:rPr lang="en-US" sz="1000" dirty="0">
                <a:latin typeface="Arial"/>
              </a:rPr>
              <a:t>Our scientists taking waste plastics and upcycling them into higher value products.</a:t>
            </a:r>
          </a:p>
          <a:p>
            <a:endParaRPr lang="en-US" sz="1000" dirty="0">
              <a:latin typeface="Arial"/>
            </a:endParaRPr>
          </a:p>
          <a:p>
            <a:pPr marL="174708" indent="-174708">
              <a:buFont typeface="Arial" panose="020B0604020202020204" pitchFamily="34" charset="0"/>
              <a:buChar char="•"/>
            </a:pPr>
            <a:r>
              <a:rPr lang="en-US" sz="1000" dirty="0">
                <a:latin typeface="Arial"/>
              </a:rPr>
              <a:t>Our research in composite materials is leading to breakthroughs in the local manufacturing of domestic wind turbines.</a:t>
            </a:r>
          </a:p>
          <a:p>
            <a:pPr marL="0" indent="0">
              <a:buFont typeface="Arial" panose="020B0604020202020204" pitchFamily="34" charset="0"/>
              <a:buNone/>
            </a:pPr>
            <a:endParaRPr lang="en-US" sz="1000" dirty="0">
              <a:latin typeface="Arial"/>
            </a:endParaRPr>
          </a:p>
          <a:p>
            <a:pPr marL="171450" indent="-171450">
              <a:buFont typeface="Arial" panose="020B0604020202020204" pitchFamily="34" charset="0"/>
              <a:buChar char="•"/>
            </a:pPr>
            <a:r>
              <a:rPr lang="en-US" sz="1000" dirty="0">
                <a:latin typeface="Arial"/>
              </a:rPr>
              <a:t>We are collaborating with partners to </a:t>
            </a:r>
            <a:r>
              <a:rPr lang="en-US" sz="1000" dirty="0">
                <a:solidFill>
                  <a:schemeClr val="tx1"/>
                </a:solidFill>
              </a:rPr>
              <a:t>convert electricity and small waste gasses (e.g. CO</a:t>
            </a:r>
            <a:r>
              <a:rPr lang="en-US" sz="1000" baseline="-25000" dirty="0">
                <a:solidFill>
                  <a:schemeClr val="tx1"/>
                </a:solidFill>
              </a:rPr>
              <a:t>2</a:t>
            </a:r>
            <a:r>
              <a:rPr lang="en-US" sz="1000" dirty="0">
                <a:solidFill>
                  <a:schemeClr val="tx1"/>
                </a:solidFill>
              </a:rPr>
              <a:t>, H</a:t>
            </a:r>
            <a:r>
              <a:rPr lang="en-US" sz="1000" baseline="-25000" dirty="0">
                <a:solidFill>
                  <a:schemeClr val="tx1"/>
                </a:solidFill>
              </a:rPr>
              <a:t>2</a:t>
            </a:r>
            <a:r>
              <a:rPr lang="en-US" sz="1000" dirty="0">
                <a:solidFill>
                  <a:schemeClr val="tx1"/>
                </a:solidFill>
              </a:rPr>
              <a:t>O, N</a:t>
            </a:r>
            <a:r>
              <a:rPr lang="en-US" sz="1000" baseline="-25000" dirty="0">
                <a:solidFill>
                  <a:schemeClr val="tx1"/>
                </a:solidFill>
              </a:rPr>
              <a:t>2</a:t>
            </a:r>
            <a:r>
              <a:rPr lang="en-US" sz="1000" dirty="0">
                <a:solidFill>
                  <a:schemeClr val="tx1"/>
                </a:solidFill>
              </a:rPr>
              <a:t>) into chemical bonds for the purposes of chemical, material or fuel synthesis and/or energy storage.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Arial"/>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Arial"/>
              </a:rPr>
              <a:t>We are blazing new trails with new approaches to transportation that combine vehicle, building, and infrastructure connectivity and automation to optimize mobility and reduce energy consumption. </a:t>
            </a:r>
          </a:p>
          <a:p>
            <a:pPr marL="0" indent="0">
              <a:buFont typeface="Arial" panose="020B0604020202020204" pitchFamily="34" charset="0"/>
              <a:buNone/>
            </a:pPr>
            <a:endParaRPr lang="en-US" sz="1000" dirty="0">
              <a:latin typeface="Arial"/>
            </a:endParaRPr>
          </a:p>
          <a:p>
            <a:pPr marL="174708" indent="-174708">
              <a:buFont typeface="Arial" panose="020B0604020202020204" pitchFamily="34" charset="0"/>
              <a:buChar char="•"/>
            </a:pPr>
            <a:r>
              <a:rPr lang="en-US" sz="1000" dirty="0">
                <a:latin typeface="Arial"/>
              </a:rPr>
              <a:t>And we are focusing our energy systems integration efforts to create components and systems for a future grid that is agile and responsive.</a:t>
            </a:r>
            <a:endParaRPr lang="en-US" sz="1000" dirty="0"/>
          </a:p>
          <a:p>
            <a:endParaRPr lang="en-US" sz="1000" strike="sngStrike" dirty="0">
              <a:latin typeface="Arial"/>
            </a:endParaRPr>
          </a:p>
          <a:p>
            <a:r>
              <a:rPr lang="en-US" sz="1000" dirty="0">
                <a:latin typeface="Arial"/>
              </a:rPr>
              <a:t>NREL LEADS AMERICA’S ENERGY FUTURE</a:t>
            </a:r>
          </a:p>
          <a:p>
            <a:endParaRPr lang="en-US" sz="1000" dirty="0">
              <a:latin typeface="Arial" panose="020B0604020202020204" pitchFamily="34" charset="0"/>
              <a:cs typeface="Arial" panose="020B0604020202020204" pitchFamily="34" charset="0"/>
            </a:endParaRPr>
          </a:p>
          <a:p>
            <a:r>
              <a:rPr lang="en-US" sz="1000" b="1" dirty="0">
                <a:latin typeface="Arial" panose="020B0604020202020204" pitchFamily="34" charset="0"/>
                <a:cs typeface="Arial" panose="020B0604020202020204" pitchFamily="34" charset="0"/>
              </a:rPr>
              <a:t>Photo</a:t>
            </a:r>
            <a:r>
              <a:rPr lang="en-US" sz="1000" b="1" u="none" strike="noStrike" kern="1200" dirty="0">
                <a:solidFill>
                  <a:schemeClr val="tx1"/>
                </a:solidFill>
                <a:effectLst/>
                <a:latin typeface="Arial" panose="020B0604020202020204" pitchFamily="34" charset="0"/>
                <a:cs typeface="Arial" panose="020B0604020202020204" pitchFamily="34" charset="0"/>
              </a:rPr>
              <a:t>: </a:t>
            </a:r>
            <a:r>
              <a:rPr lang="en-US" sz="1000" u="none" strike="noStrike" kern="1200" dirty="0">
                <a:solidFill>
                  <a:schemeClr val="tx1"/>
                </a:solidFill>
                <a:effectLst/>
                <a:latin typeface="Arial" panose="020B0604020202020204" pitchFamily="34" charset="0"/>
                <a:cs typeface="Arial" panose="020B0604020202020204" pitchFamily="34" charset="0"/>
              </a:rPr>
              <a:t>August 21, 2017 - NREL staff view the solar eclipse at the OTF on the STM campus. (Photo by Dennis Schroeder / NREL 46862)</a:t>
            </a:r>
            <a:endParaRPr lang="en-US" sz="1000" b="1" dirty="0">
              <a:latin typeface="Arial" panose="020B0604020202020204" pitchFamily="34" charset="0"/>
              <a:cs typeface="Arial" panose="020B0604020202020204" pitchFamily="34" charset="0"/>
            </a:endParaRPr>
          </a:p>
          <a:p>
            <a:endParaRPr lang="en-US" sz="1000" b="1" dirty="0">
              <a:latin typeface="Arial"/>
            </a:endParaRPr>
          </a:p>
          <a:p>
            <a:endParaRPr lang="en-US" b="1" dirty="0">
              <a:latin typeface="Arial"/>
            </a:endParaRPr>
          </a:p>
          <a:p>
            <a:endParaRPr lang="en-US" b="1" dirty="0">
              <a:latin typeface="Arial"/>
            </a:endParaRPr>
          </a:p>
          <a:p>
            <a:endParaRPr lang="en-US" b="1" dirty="0">
              <a:latin typeface="Arial"/>
            </a:endParaRPr>
          </a:p>
          <a:p>
            <a:pPr defTabSz="931774">
              <a:defRPr/>
            </a:pPr>
            <a:endParaRPr lang="en-US" dirty="0">
              <a:latin typeface="Aria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44</a:t>
            </a:fld>
            <a:endParaRPr lang="en-US" dirty="0"/>
          </a:p>
        </p:txBody>
      </p:sp>
    </p:spTree>
    <p:extLst>
      <p:ext uri="{BB962C8B-B14F-4D97-AF65-F5344CB8AC3E}">
        <p14:creationId xmlns:p14="http://schemas.microsoft.com/office/powerpoint/2010/main" val="509191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a:t>
            </a:r>
          </a:p>
          <a:p>
            <a:endParaRPr lang="en-US" dirty="0"/>
          </a:p>
          <a:p>
            <a:r>
              <a:rPr lang="en-US" sz="1200" b="0" kern="1200" dirty="0">
                <a:solidFill>
                  <a:schemeClr val="tx1"/>
                </a:solidFill>
                <a:effectLst/>
                <a:latin typeface="+mn-lt"/>
                <a:ea typeface="+mn-ea"/>
                <a:cs typeface="+mn-cs"/>
              </a:rPr>
              <a:t>The future will be defined not only by a need for more resilient and accessible energy, but also by greater and more varied types of demand. As our population, urbanization, and global affluence all increase, so will our demand on the world’s energy resources.</a:t>
            </a:r>
          </a:p>
          <a:p>
            <a:endParaRPr lang="en-US" dirty="0"/>
          </a:p>
          <a:p>
            <a:endParaRPr lang="en-US" dirty="0"/>
          </a:p>
          <a:p>
            <a:r>
              <a:rPr lang="en-US" b="1" dirty="0"/>
              <a:t>Photo: </a:t>
            </a:r>
            <a:r>
              <a:rPr lang="en-US" dirty="0"/>
              <a:t>iStock-861165648</a:t>
            </a:r>
          </a:p>
        </p:txBody>
      </p:sp>
      <p:sp>
        <p:nvSpPr>
          <p:cNvPr id="4" name="Slide Number Placeholder 3"/>
          <p:cNvSpPr>
            <a:spLocks noGrp="1"/>
          </p:cNvSpPr>
          <p:nvPr>
            <p:ph type="sldNum" sz="quarter" idx="5"/>
          </p:nvPr>
        </p:nvSpPr>
        <p:spPr/>
        <p:txBody>
          <a:bodyPr/>
          <a:lstStyle/>
          <a:p>
            <a:fld id="{AF285793-58F2-5D45-93FF-B0076DA99FD1}" type="slidenum">
              <a:rPr lang="en-US" smtClean="0"/>
              <a:t>45</a:t>
            </a:fld>
            <a:endParaRPr lang="en-US" dirty="0"/>
          </a:p>
        </p:txBody>
      </p:sp>
    </p:spTree>
    <p:extLst>
      <p:ext uri="{BB962C8B-B14F-4D97-AF65-F5344CB8AC3E}">
        <p14:creationId xmlns:p14="http://schemas.microsoft.com/office/powerpoint/2010/main" val="1437977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NREL is meeting this challenge head-on by focusing our expertise and resources on three research areas that will accelerate the transformation of traditional energy products, practices, and industries. This requires more than simply enabling low-cost renewable and low-carbon electricity generation. It also means moving toward two-way power flow and digitization (</a:t>
            </a:r>
            <a:r>
              <a:rPr lang="en-US" sz="1200" b="1" kern="1200" dirty="0">
                <a:solidFill>
                  <a:schemeClr val="tx1"/>
                </a:solidFill>
                <a:effectLst/>
                <a:latin typeface="+mn-lt"/>
                <a:ea typeface="+mn-ea"/>
                <a:cs typeface="+mn-cs"/>
              </a:rPr>
              <a:t>Integrated Energy Pathways</a:t>
            </a:r>
            <a:r>
              <a:rPr lang="en-US" sz="1200" kern="1200" dirty="0">
                <a:solidFill>
                  <a:schemeClr val="tx1"/>
                </a:solidFill>
                <a:effectLst/>
                <a:latin typeface="+mn-lt"/>
                <a:ea typeface="+mn-ea"/>
                <a:cs typeface="+mn-cs"/>
              </a:rPr>
              <a:t>); developing new, high-carbon utilization methods to capture carbon molecules from today’s fossil fuels and use them in new ways (</a:t>
            </a:r>
            <a:r>
              <a:rPr lang="en-US" sz="1200" b="1" kern="1200" dirty="0">
                <a:solidFill>
                  <a:schemeClr val="tx1"/>
                </a:solidFill>
                <a:effectLst/>
                <a:latin typeface="+mn-lt"/>
                <a:ea typeface="+mn-ea"/>
                <a:cs typeface="+mn-cs"/>
              </a:rPr>
              <a:t>Electrons to Molecules</a:t>
            </a:r>
            <a:r>
              <a:rPr lang="en-US" sz="1200" kern="1200" dirty="0">
                <a:solidFill>
                  <a:schemeClr val="tx1"/>
                </a:solidFill>
                <a:effectLst/>
                <a:latin typeface="+mn-lt"/>
                <a:ea typeface="+mn-ea"/>
                <a:cs typeface="+mn-cs"/>
              </a:rPr>
              <a:t>); and rethinking how products are designed and recycled for maximum material efficiency (</a:t>
            </a:r>
            <a:r>
              <a:rPr lang="en-US" sz="1200" b="1" kern="1200" dirty="0">
                <a:solidFill>
                  <a:schemeClr val="tx1"/>
                </a:solidFill>
                <a:effectLst/>
                <a:latin typeface="+mn-lt"/>
                <a:ea typeface="+mn-ea"/>
                <a:cs typeface="+mn-cs"/>
              </a:rPr>
              <a:t>Circular Economy for Energy Materials</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NREL is Transforming Energy – how we generate, consume, store, and distribute it. And we invite others to join us in that effort.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46</a:t>
            </a:fld>
            <a:endParaRPr lang="en-US"/>
          </a:p>
        </p:txBody>
      </p:sp>
    </p:spTree>
    <p:extLst>
      <p:ext uri="{BB962C8B-B14F-4D97-AF65-F5344CB8AC3E}">
        <p14:creationId xmlns:p14="http://schemas.microsoft.com/office/powerpoint/2010/main" val="1169716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a:t>
            </a:r>
            <a:r>
              <a:rPr lang="en-US" sz="1200" b="0" i="0" u="none" strike="noStrike" kern="1200" baseline="0" dirty="0">
                <a:solidFill>
                  <a:schemeClr val="tx1"/>
                </a:solidFill>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47</a:t>
            </a:fld>
            <a:endParaRPr lang="en-US" dirty="0"/>
          </a:p>
        </p:txBody>
      </p:sp>
    </p:spTree>
    <p:extLst>
      <p:ext uri="{BB962C8B-B14F-4D97-AF65-F5344CB8AC3E}">
        <p14:creationId xmlns:p14="http://schemas.microsoft.com/office/powerpoint/2010/main" val="6898743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399" y="4415790"/>
            <a:ext cx="6030495"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dirty="0"/>
          </a:p>
        </p:txBody>
      </p:sp>
    </p:spTree>
    <p:extLst>
      <p:ext uri="{BB962C8B-B14F-4D97-AF65-F5344CB8AC3E}">
        <p14:creationId xmlns:p14="http://schemas.microsoft.com/office/powerpoint/2010/main" val="34310283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49</a:t>
            </a:fld>
            <a:endParaRPr lang="en-US" dirty="0"/>
          </a:p>
        </p:txBody>
      </p:sp>
    </p:spTree>
    <p:extLst>
      <p:ext uri="{BB962C8B-B14F-4D97-AF65-F5344CB8AC3E}">
        <p14:creationId xmlns:p14="http://schemas.microsoft.com/office/powerpoint/2010/main" val="923593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b="1" dirty="0"/>
              <a:t> </a:t>
            </a:r>
            <a:r>
              <a:rPr lang="en-US" b="0" dirty="0"/>
              <a:t>Picture: 58023, 6/18/2019, AES </a:t>
            </a:r>
            <a:r>
              <a:rPr lang="en-US" b="0" dirty="0" err="1"/>
              <a:t>Lawai</a:t>
            </a:r>
            <a:r>
              <a:rPr lang="en-US" b="0" dirty="0"/>
              <a:t> Solar Project- Kauai (Photo by Dennis Schroeder / NREL)</a:t>
            </a:r>
          </a:p>
          <a:p>
            <a:pPr marL="0" indent="0">
              <a:lnSpc>
                <a:spcPct val="150000"/>
              </a:lnSpc>
              <a:buFont typeface="Arial" panose="020B0604020202020204" pitchFamily="34" charset="0"/>
              <a:buNone/>
            </a:pPr>
            <a:endParaRPr lang="en-US" b="0" dirty="0">
              <a:latin typeface="Arial" panose="020B0604020202020204" pitchFamily="34" charset="0"/>
              <a:cs typeface="Arial" panose="020B0604020202020204" pitchFamily="34" charset="0"/>
            </a:endParaRPr>
          </a:p>
          <a:p>
            <a:pPr marL="0" indent="0">
              <a:lnSpc>
                <a:spcPct val="150000"/>
              </a:lnSpc>
              <a:buFont typeface="Arial" panose="020B0604020202020204" pitchFamily="34" charset="0"/>
              <a:buNone/>
            </a:pPr>
            <a:r>
              <a:rPr lang="en-US" dirty="0">
                <a:latin typeface="Arial" panose="020B0604020202020204" pitchFamily="34" charset="0"/>
                <a:cs typeface="Arial" panose="020B0604020202020204" pitchFamily="34" charset="0"/>
              </a:rPr>
              <a:t>Now I want to provide you with a little more background on the rapid changes to the energy supply that are currently underway in the United States.</a:t>
            </a:r>
          </a:p>
          <a:p>
            <a:pPr marL="0" indent="0">
              <a:lnSpc>
                <a:spcPct val="150000"/>
              </a:lnSpc>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0" indent="0">
              <a:lnSpc>
                <a:spcPct val="150000"/>
              </a:lnSpc>
              <a:buFont typeface="Arial" panose="020B0604020202020204" pitchFamily="34" charset="0"/>
              <a:buNone/>
            </a:pP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a:t>
            </a:fld>
            <a:endParaRPr lang="en-US" dirty="0"/>
          </a:p>
        </p:txBody>
      </p:sp>
    </p:spTree>
    <p:extLst>
      <p:ext uri="{BB962C8B-B14F-4D97-AF65-F5344CB8AC3E}">
        <p14:creationId xmlns:p14="http://schemas.microsoft.com/office/powerpoint/2010/main" val="37912036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02994"/>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50" b="1" dirty="0">
                <a:latin typeface="Arial" panose="020B0604020202020204" pitchFamily="34" charset="0"/>
                <a:cs typeface="Arial" panose="020B0604020202020204" pitchFamily="34" charset="0"/>
              </a:rPr>
              <a:t>Picture</a:t>
            </a:r>
            <a:r>
              <a:rPr lang="en-US" sz="850" b="1" u="none" strike="noStrike" kern="1200" dirty="0">
                <a:solidFill>
                  <a:schemeClr val="tx1"/>
                </a:solidFill>
                <a:effectLst/>
                <a:latin typeface="Arial" panose="020B0604020202020204" pitchFamily="34" charset="0"/>
                <a:cs typeface="Arial" panose="020B0604020202020204" pitchFamily="34" charset="0"/>
              </a:rPr>
              <a:t>: </a:t>
            </a:r>
            <a:r>
              <a:rPr lang="en-US" sz="850" u="none" strike="noStrike" kern="1200" dirty="0">
                <a:solidFill>
                  <a:schemeClr val="tx1"/>
                </a:solidFill>
                <a:effectLst/>
                <a:latin typeface="Arial" panose="020B0604020202020204" pitchFamily="34" charset="0"/>
                <a:cs typeface="Arial" panose="020B0604020202020204" pitchFamily="34" charset="0"/>
              </a:rPr>
              <a:t>iStock-846746818</a:t>
            </a:r>
            <a:endParaRPr lang="en-US" sz="850" b="1" dirty="0">
              <a:latin typeface="Arial" panose="020B06040202020202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850" b="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850" b="1" kern="1200" dirty="0">
                <a:solidFill>
                  <a:schemeClr val="tx1"/>
                </a:solidFill>
                <a:effectLst/>
                <a:latin typeface="+mn-lt"/>
                <a:ea typeface="+mn-ea"/>
                <a:cs typeface="+mn-cs"/>
              </a:rPr>
              <a:t>Talking Points</a:t>
            </a:r>
            <a:endParaRPr lang="en-US" sz="850" b="0" i="0" u="none" strike="noStrike" kern="1200" baseline="0" dirty="0">
              <a:solidFill>
                <a:schemeClr val="tx1"/>
              </a:solidFill>
              <a:latin typeface="+mn-lt"/>
              <a:ea typeface="+mn-ea"/>
              <a:cs typeface="+mn-cs"/>
            </a:endParaRPr>
          </a:p>
          <a:p>
            <a:endParaRPr lang="en-US" sz="850" b="0" i="0" u="none" strike="noStrike" kern="1200" baseline="0" dirty="0">
              <a:solidFill>
                <a:schemeClr val="tx1"/>
              </a:solidFill>
              <a:latin typeface="+mn-lt"/>
              <a:ea typeface="+mn-ea"/>
              <a:cs typeface="+mn-cs"/>
            </a:endParaRPr>
          </a:p>
          <a:p>
            <a:pPr algn="l"/>
            <a:r>
              <a:rPr lang="en-US" sz="850" b="1" i="0" u="none" strike="noStrike" kern="1200" baseline="0" dirty="0">
                <a:solidFill>
                  <a:schemeClr val="tx1"/>
                </a:solidFill>
                <a:latin typeface="+mn-lt"/>
                <a:ea typeface="+mn-ea"/>
                <a:cs typeface="+mn-cs"/>
              </a:rPr>
              <a:t>Integrated Energy Pathways </a:t>
            </a:r>
            <a:r>
              <a:rPr lang="en-US" sz="850" b="0" i="0" u="none" strike="noStrike" baseline="0" dirty="0">
                <a:solidFill>
                  <a:srgbClr val="221E1F"/>
                </a:solidFill>
                <a:latin typeface="Myriad Pro Light"/>
              </a:rPr>
              <a:t>focuses on modernizing our grid to support a broad selection of generation types, encourage active participation by the consumer, and expand our options for transportation electrification.</a:t>
            </a:r>
          </a:p>
          <a:p>
            <a:endParaRPr lang="en-US" sz="850" dirty="0">
              <a:latin typeface="Arial"/>
            </a:endParaRPr>
          </a:p>
          <a:p>
            <a:r>
              <a:rPr lang="en-US" sz="850" dirty="0"/>
              <a:t>Today’s electric grid was built around century-old concepts and technologies, not the needs and opportunities of tomorrow’s emerging system. Energy technologies have evolved in multiple sectors, leading to diversity in how and where energy is generated. This diversity has not only turned one-way power flow on its head, but it also has opened the door to unprecedented energy resilience and efficiency as well as advanced mobility. </a:t>
            </a:r>
          </a:p>
          <a:p>
            <a:endParaRPr lang="en-US" sz="850" dirty="0"/>
          </a:p>
          <a:p>
            <a:r>
              <a:rPr lang="en-US" sz="850" dirty="0"/>
              <a:t>Through integration of energy systems, we can capture the unique value of new technologies and methods and discover the beneficial pathways at their intersection. An integrated energy system will call on creative solutions to energy storage, connections between renewable and conventional resources, and advanced controls that create greater grid security and flexibility.</a:t>
            </a:r>
          </a:p>
          <a:p>
            <a:endParaRPr lang="en-US" sz="850" dirty="0">
              <a:latin typeface="Arial"/>
            </a:endParaRPr>
          </a:p>
          <a:p>
            <a:r>
              <a:rPr lang="en-US" sz="850" dirty="0"/>
              <a:t>NREL is at the front of this fundamentally critical research direction. We are expanding capabilities to match the growing complexity of energy systems and bringing industry perspective into the laboratory to collaboratively develop the highest-value energy pathways for tomorrow’s energy system. </a:t>
            </a:r>
          </a:p>
          <a:p>
            <a:endParaRPr lang="en-US" sz="850" dirty="0">
              <a:latin typeface="Arial"/>
            </a:endParaRPr>
          </a:p>
          <a:p>
            <a:r>
              <a:rPr lang="en-US" sz="850" b="1" dirty="0">
                <a:latin typeface="Arial"/>
              </a:rPr>
              <a:t>The Challenge</a:t>
            </a:r>
          </a:p>
          <a:p>
            <a:r>
              <a:rPr lang="en-US" sz="850" dirty="0"/>
              <a:t>The energy landscape is shifting dramatically across domains. Each of the following research areas is helping shape how we approach energy systems integration. </a:t>
            </a:r>
            <a:br>
              <a:rPr lang="en-US" sz="850" dirty="0"/>
            </a:br>
            <a:endParaRPr lang="en-US" sz="850" dirty="0"/>
          </a:p>
          <a:p>
            <a:pPr marL="171450" indent="-171450">
              <a:buFont typeface="Arial" panose="020B0604020202020204" pitchFamily="34" charset="0"/>
              <a:buChar char="•"/>
            </a:pPr>
            <a:r>
              <a:rPr lang="en-US" sz="850" dirty="0"/>
              <a:t>Autonomous systems</a:t>
            </a:r>
          </a:p>
          <a:p>
            <a:pPr marL="171450" indent="-171450">
              <a:buFont typeface="Arial" panose="020B0604020202020204" pitchFamily="34" charset="0"/>
              <a:buChar char="•"/>
            </a:pPr>
            <a:r>
              <a:rPr lang="en-US" sz="850" dirty="0"/>
              <a:t>Advanced storage</a:t>
            </a:r>
          </a:p>
          <a:p>
            <a:pPr marL="171450" indent="-171450">
              <a:buFont typeface="Arial" panose="020B0604020202020204" pitchFamily="34" charset="0"/>
              <a:buChar char="•"/>
            </a:pPr>
            <a:r>
              <a:rPr lang="en-US" sz="850" dirty="0"/>
              <a:t>Interconnected security and resilience</a:t>
            </a:r>
          </a:p>
          <a:p>
            <a:pPr marL="171450" indent="-171450">
              <a:buFont typeface="Arial" panose="020B0604020202020204" pitchFamily="34" charset="0"/>
              <a:buChar char="•"/>
            </a:pPr>
            <a:r>
              <a:rPr lang="en-US" sz="850" dirty="0"/>
              <a:t>Integration and control of distributed systems</a:t>
            </a:r>
          </a:p>
          <a:p>
            <a:pPr marL="171450" indent="-171450">
              <a:buFont typeface="Arial" panose="020B0604020202020204" pitchFamily="34" charset="0"/>
              <a:buChar char="•"/>
            </a:pPr>
            <a:r>
              <a:rPr lang="en-US" sz="850" dirty="0"/>
              <a:t>Energy resilience science</a:t>
            </a:r>
          </a:p>
          <a:p>
            <a:pPr marL="171450" indent="-171450">
              <a:buFont typeface="Arial" panose="020B0604020202020204" pitchFamily="34" charset="0"/>
              <a:buChar char="•"/>
            </a:pPr>
            <a:r>
              <a:rPr lang="en-US" sz="850" dirty="0"/>
              <a:t>Transportation systems integration</a:t>
            </a:r>
          </a:p>
          <a:p>
            <a:pPr marL="171450" indent="-171450">
              <a:buFont typeface="Arial" panose="020B0604020202020204" pitchFamily="34" charset="0"/>
              <a:buChar char="•"/>
            </a:pPr>
            <a:r>
              <a:rPr lang="en-US" sz="850" dirty="0"/>
              <a:t>Medium- and heavy-duty vehicle electrification</a:t>
            </a:r>
          </a:p>
          <a:p>
            <a:pPr marL="171450" indent="-171450">
              <a:buFont typeface="Arial" panose="020B0604020202020204" pitchFamily="34" charset="0"/>
              <a:buChar char="•"/>
            </a:pPr>
            <a:r>
              <a:rPr lang="en-US" sz="850" dirty="0"/>
              <a:t>Charging infrastructure. </a:t>
            </a:r>
          </a:p>
          <a:p>
            <a:endParaRPr lang="en-US" sz="850" dirty="0"/>
          </a:p>
          <a:p>
            <a:r>
              <a:rPr lang="en-US" sz="850" dirty="0"/>
              <a:t>These topics are the tip of the iceberg; all energy sectors are trending toward new technologies, digital interfaces, and greater device complexity. The challenges of this transition must be met with advanced controls that match the high speed of modern assets and new methods that deliberately mix the strengths of each sector</a:t>
            </a:r>
            <a:endParaRPr lang="en-US" sz="850" b="1" dirty="0">
              <a:latin typeface="Arial"/>
            </a:endParaRPr>
          </a:p>
          <a:p>
            <a:endParaRPr lang="en-US" dirty="0">
              <a:latin typeface="Arial"/>
            </a:endParaRPr>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50</a:t>
            </a:fld>
            <a:endParaRPr lang="en-US" dirty="0">
              <a:solidFill>
                <a:prstClr val="black"/>
              </a:solidFill>
              <a:latin typeface="Calibri"/>
            </a:endParaRPr>
          </a:p>
        </p:txBody>
      </p:sp>
    </p:spTree>
    <p:extLst>
      <p:ext uri="{BB962C8B-B14F-4D97-AF65-F5344CB8AC3E}">
        <p14:creationId xmlns:p14="http://schemas.microsoft.com/office/powerpoint/2010/main" val="29692415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Talking Points</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NREL has a comprehensive plan to get us from the grid of today to the grid of tomorrow.</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Generation, storage, and integration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Provide tools to optimize systems operations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Enable reliable uptake of new technologies into the power system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Optimize the integration of new technologies with existing systems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System security and resilience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Pioneer resilience science and methodologies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Fully integrate advanced cybersecurity methods and practices into power systems operations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Develop advanced visualization that accelerates technology adoption</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Advanced mobility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Design more efficient and effective mobility systems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Diversify transportation options and fuels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Effectively use power system assets</a:t>
            </a:r>
          </a:p>
          <a:p>
            <a:pPr marL="0" indent="0">
              <a:buFont typeface="Arial" panose="020B0604020202020204" pitchFamily="34" charset="0"/>
              <a:buNone/>
            </a:pP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effort requires a systems-wide approach, not small-scale piecemeal efforts. NREL is uniquely positioned to take on this challenge at the scale to research, develop, and validate system-level solutions.</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51</a:t>
            </a:fld>
            <a:endParaRPr lang="en-US" dirty="0"/>
          </a:p>
        </p:txBody>
      </p:sp>
    </p:spTree>
    <p:extLst>
      <p:ext uri="{BB962C8B-B14F-4D97-AF65-F5344CB8AC3E}">
        <p14:creationId xmlns:p14="http://schemas.microsoft.com/office/powerpoint/2010/main" val="34835465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680084"/>
          </a:xfrm>
        </p:spPr>
        <p:txBody>
          <a:bodyPr/>
          <a:lstStyle/>
          <a:p>
            <a:pPr marL="0" lvl="1">
              <a:defRPr/>
            </a:pPr>
            <a:r>
              <a:rPr lang="en-US" sz="900" b="1" dirty="0">
                <a:latin typeface="Arial" panose="020B0604020202020204" pitchFamily="34" charset="0"/>
                <a:cs typeface="Arial" panose="020B0604020202020204" pitchFamily="34" charset="0"/>
              </a:rPr>
              <a:t>Picture</a:t>
            </a:r>
            <a:r>
              <a:rPr lang="en-US" sz="900" b="1" u="none" strike="noStrike" kern="1200" dirty="0">
                <a:solidFill>
                  <a:schemeClr val="tx1"/>
                </a:solidFill>
                <a:effectLst/>
                <a:latin typeface="Arial" panose="020B0604020202020204" pitchFamily="34" charset="0"/>
                <a:cs typeface="Arial" panose="020B0604020202020204" pitchFamily="34" charset="0"/>
              </a:rPr>
              <a:t>: </a:t>
            </a:r>
            <a:r>
              <a:rPr lang="en-US" sz="900" u="none" strike="noStrike" kern="1200" dirty="0">
                <a:solidFill>
                  <a:schemeClr val="tx1"/>
                </a:solidFill>
                <a:effectLst/>
                <a:latin typeface="Arial" panose="020B0604020202020204" pitchFamily="34" charset="0"/>
                <a:cs typeface="Arial" panose="020B0604020202020204" pitchFamily="34" charset="0"/>
              </a:rPr>
              <a:t>iStock</a:t>
            </a:r>
            <a:r>
              <a:rPr lang="en-US" sz="900" dirty="0">
                <a:latin typeface="Arial"/>
              </a:rPr>
              <a:t>-864501518</a:t>
            </a: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1"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1" kern="1200" dirty="0">
                <a:solidFill>
                  <a:schemeClr val="tx1"/>
                </a:solidFill>
                <a:effectLst/>
                <a:latin typeface="+mn-lt"/>
                <a:ea typeface="+mn-ea"/>
                <a:cs typeface="+mn-cs"/>
              </a:rPr>
              <a:t>Talking Points</a:t>
            </a: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i="0" u="none" strike="noStrike" baseline="0" dirty="0">
              <a:latin typeface="Myriad Pro"/>
            </a:endParaRPr>
          </a:p>
          <a:p>
            <a:r>
              <a:rPr lang="en-US" sz="900" b="1" i="0" u="none" strike="noStrike" baseline="0" dirty="0">
                <a:solidFill>
                  <a:srgbClr val="221E1F"/>
                </a:solidFill>
                <a:latin typeface="Myriad Pro"/>
              </a:rPr>
              <a:t>Electrons to Molecules</a:t>
            </a:r>
            <a:r>
              <a:rPr lang="en-US" sz="900" b="1" i="0" u="none" strike="noStrike" baseline="0" dirty="0">
                <a:solidFill>
                  <a:srgbClr val="312F30"/>
                </a:solidFill>
                <a:latin typeface="Myriad Pro"/>
              </a:rPr>
              <a:t> </a:t>
            </a:r>
            <a:r>
              <a:rPr lang="en-US" sz="900" b="0" i="0" u="none" strike="noStrike" baseline="0" dirty="0">
                <a:solidFill>
                  <a:srgbClr val="221E1F"/>
                </a:solidFill>
                <a:latin typeface="Myriad Pro Light"/>
              </a:rPr>
              <a:t>focuses on the use of renewable, affordable electricity as the driving force for the conversion of low-energy molecules—such as water and carbon dioxide (CO</a:t>
            </a:r>
            <a:r>
              <a:rPr lang="en-US" sz="900" b="0" i="0" u="none" strike="noStrike" baseline="-25000" dirty="0">
                <a:solidFill>
                  <a:srgbClr val="221E1F"/>
                </a:solidFill>
                <a:latin typeface="Myriad Pro Light"/>
              </a:rPr>
              <a:t>2</a:t>
            </a:r>
            <a:r>
              <a:rPr lang="en-US" sz="900" b="0" i="0" u="none" strike="noStrike" baseline="0" dirty="0">
                <a:solidFill>
                  <a:srgbClr val="221E1F"/>
                </a:solidFill>
                <a:latin typeface="Myriad Pro Light"/>
              </a:rPr>
              <a:t>)—to generate higher-value, higher-energy chemicals, fuels, and materials. </a:t>
            </a:r>
          </a:p>
          <a:p>
            <a:endParaRPr lang="en-US" sz="900" b="0" i="0" u="none" strike="noStrike" baseline="0" dirty="0">
              <a:solidFill>
                <a:srgbClr val="221E1F"/>
              </a:solidFill>
              <a:latin typeface="Myriad Pro Light"/>
            </a:endParaRPr>
          </a:p>
          <a:p>
            <a:r>
              <a:rPr lang="en-US" sz="900" dirty="0"/>
              <a:t>The vast majority of global goods and materials we use on a daily basis are manufactured from fossil fuel precursors—chemical building blocks strung together using combinations of heat, pressure, and chemical catalysis. </a:t>
            </a:r>
          </a:p>
          <a:p>
            <a:endParaRPr lang="en-US" sz="900" dirty="0"/>
          </a:p>
          <a:p>
            <a:r>
              <a:rPr lang="en-US" sz="900" dirty="0"/>
              <a:t>NREL, along with energy industry partners, is exploring the use of renewable, affordable electricity as the driving force for the conversion of low-energy molecules—such as water and carbon dioxide (CO</a:t>
            </a:r>
            <a:r>
              <a:rPr lang="en-US" sz="900" baseline="-25000" dirty="0"/>
              <a:t>2</a:t>
            </a:r>
            <a:r>
              <a:rPr lang="en-US" sz="900" dirty="0"/>
              <a:t> )—to generate higher-value, higher-energy chemicals, materials, and fuels as end-use products or as a means toward energy storage. </a:t>
            </a:r>
          </a:p>
          <a:p>
            <a:endParaRPr lang="en-US" sz="900" dirty="0"/>
          </a:p>
          <a:p>
            <a:r>
              <a:rPr lang="en-US" sz="900" dirty="0"/>
              <a:t>Through this research, NREL and its partners are working together to rethink how common industrial manufacturing processes will respond to a world that desires low-carbon products and processes and has access to growing quantities of relatively inexpensive, green electricity.</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Challenge </a:t>
            </a:r>
            <a:endParaRPr lang="en-US" sz="900" b="0" i="0" u="none" strike="noStrike" kern="1200" baseline="0" dirty="0">
              <a:solidFill>
                <a:schemeClr val="tx1"/>
              </a:solidFill>
              <a:latin typeface="+mn-lt"/>
              <a:ea typeface="+mn-ea"/>
              <a:cs typeface="+mn-cs"/>
            </a:endParaRPr>
          </a:p>
          <a:p>
            <a:r>
              <a:rPr lang="en-US" sz="900" dirty="0"/>
              <a:t>While several approaches for upgrading CO</a:t>
            </a:r>
            <a:r>
              <a:rPr lang="en-US" sz="900" baseline="-25000" dirty="0"/>
              <a:t>2</a:t>
            </a:r>
            <a:r>
              <a:rPr lang="en-US" sz="900" dirty="0"/>
              <a:t> to chemicals and fuels already exist, the ability to accomplish this in a cost-effective, low-carbon manner has proven elusive. Historically, our manufacturing system has been based on the conversion and manipulation of chemical bonds within fossil fuels to make products. </a:t>
            </a:r>
          </a:p>
          <a:p>
            <a:endParaRPr lang="en-US" sz="900" dirty="0"/>
          </a:p>
          <a:p>
            <a:r>
              <a:rPr lang="en-US" sz="900" dirty="0"/>
              <a:t>Chemical approaches using catalysis and bio-catalysis can transform a variety of feedstocks (starter materials) including carbon dioxide, biomass, and fossil fuels into the same products we use today—as well as future products with enhanced performance.</a:t>
            </a:r>
          </a:p>
          <a:p>
            <a:endParaRPr lang="en-US" sz="900" dirty="0"/>
          </a:p>
          <a:p>
            <a:r>
              <a:rPr lang="en-US" sz="900" dirty="0"/>
              <a:t>Industrial interest in CO</a:t>
            </a:r>
            <a:r>
              <a:rPr lang="en-US" sz="900" baseline="-25000" dirty="0"/>
              <a:t>2</a:t>
            </a:r>
            <a:r>
              <a:rPr lang="en-US" sz="900" dirty="0"/>
              <a:t> capture and conversion is growing; and when combined with low-cost, abundant, renewable electricity, it will provide new low-carbon, low-cost routes to the chemicals, materials, and fuels that we use today. Markets beyond just power generation will look for technology options to use this energy source more effectively. </a:t>
            </a:r>
          </a:p>
          <a:p>
            <a:endParaRPr lang="en-US" sz="900" dirty="0"/>
          </a:p>
          <a:p>
            <a:r>
              <a:rPr lang="en-US" sz="900" dirty="0"/>
              <a:t>Additionally, the ability to store this energy in the form of chemical bonds could create new opportunities, enabling electricity generated by renewable sources to be used hours, months, or even years later.</a:t>
            </a:r>
          </a:p>
          <a:p>
            <a:endParaRPr lang="en-US" sz="900" dirty="0">
              <a:latin typeface="Arial"/>
            </a:endParaRPr>
          </a:p>
          <a:p>
            <a:endParaRPr lang="en-US" sz="900" dirty="0">
              <a:latin typeface="Arial"/>
            </a:endParaRPr>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52</a:t>
            </a:fld>
            <a:endParaRPr lang="en-US" dirty="0">
              <a:solidFill>
                <a:prstClr val="black"/>
              </a:solidFill>
              <a:latin typeface="Calibri"/>
            </a:endParaRPr>
          </a:p>
        </p:txBody>
      </p:sp>
    </p:spTree>
    <p:extLst>
      <p:ext uri="{BB962C8B-B14F-4D97-AF65-F5344CB8AC3E}">
        <p14:creationId xmlns:p14="http://schemas.microsoft.com/office/powerpoint/2010/main" val="40666587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b="1" baseline="0" dirty="0"/>
              <a:t>Talking Points</a:t>
            </a:r>
          </a:p>
          <a:p>
            <a:endParaRPr lang="en-US" b="1" baseline="0" dirty="0"/>
          </a:p>
          <a:p>
            <a:r>
              <a:rPr lang="en-US" dirty="0"/>
              <a:t>NREL is prepared to lead the research on this conversion of electricity and materials such as carbon dioxide and water into high-value chemical precursors. </a:t>
            </a:r>
          </a:p>
          <a:p>
            <a:endParaRPr lang="en-US" dirty="0"/>
          </a:p>
          <a:p>
            <a:r>
              <a:rPr lang="en-US" dirty="0"/>
              <a:t>Researchers are developing efficient, electricity-driven processes that transform these readily available and low-cost materials into reactive intermediates and coupling them with biological or catalytic processes to generate compounds that we use today to make plastics, fibers, and fuels. </a:t>
            </a:r>
          </a:p>
          <a:p>
            <a:endParaRPr lang="en-US" dirty="0"/>
          </a:p>
          <a:p>
            <a:r>
              <a:rPr lang="en-US" dirty="0"/>
              <a:t>Besides the conversion of carbon dioxide and water, NREL also will investigate the use of electricity-driven processes to convert other materials such as nitrogen to ammonia, transform fossil fuels and biomass into chemicals, deconstruct plastics for recycling and reuse, and refine ores to generate metals.</a:t>
            </a:r>
            <a:endParaRPr lang="en-US" b="1" baseline="0" dirty="0"/>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53</a:t>
            </a:fld>
            <a:endParaRPr lang="en-US" dirty="0">
              <a:solidFill>
                <a:prstClr val="black"/>
              </a:solidFill>
              <a:latin typeface="Calibri"/>
            </a:endParaRPr>
          </a:p>
        </p:txBody>
      </p:sp>
    </p:spTree>
    <p:extLst>
      <p:ext uri="{BB962C8B-B14F-4D97-AF65-F5344CB8AC3E}">
        <p14:creationId xmlns:p14="http://schemas.microsoft.com/office/powerpoint/2010/main" val="1063393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Picture: </a:t>
            </a:r>
            <a:r>
              <a:rPr lang="en-US" sz="1200" kern="1200" dirty="0">
                <a:solidFill>
                  <a:schemeClr val="tx1"/>
                </a:solidFill>
                <a:effectLst/>
                <a:latin typeface="+mn-lt"/>
                <a:ea typeface="+mn-ea"/>
                <a:cs typeface="+mn-cs"/>
              </a:rPr>
              <a:t>iStock-902206988</a:t>
            </a: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kern="1200" dirty="0">
              <a:solidFill>
                <a:schemeClr val="tx1"/>
              </a:solidFill>
              <a:effectLst/>
              <a:latin typeface="+mn-lt"/>
              <a:ea typeface="+mn-ea"/>
              <a:cs typeface="+mn-cs"/>
            </a:endParaRPr>
          </a:p>
          <a:p>
            <a:pPr marL="0" marR="0" lvl="1"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kern="1200" dirty="0">
                <a:solidFill>
                  <a:schemeClr val="tx1"/>
                </a:solidFill>
                <a:effectLst/>
                <a:latin typeface="+mn-lt"/>
                <a:ea typeface="+mn-ea"/>
                <a:cs typeface="+mn-cs"/>
              </a:rPr>
              <a:t>Talking Points</a:t>
            </a:r>
            <a:endParaRPr lang="en-US" sz="1800" b="0" i="0" u="none" strike="noStrike" baseline="0" dirty="0">
              <a:solidFill>
                <a:srgbClr val="000000"/>
              </a:solidFill>
              <a:latin typeface="Myriad Pro"/>
            </a:endParaRPr>
          </a:p>
          <a:p>
            <a:r>
              <a:rPr lang="en-US" sz="900" b="1" i="0" u="none" strike="noStrike" baseline="0" dirty="0">
                <a:solidFill>
                  <a:srgbClr val="221E1F"/>
                </a:solidFill>
                <a:latin typeface="Myriad Pro"/>
              </a:rPr>
              <a:t>Circular Economy for Energy Materials</a:t>
            </a:r>
            <a:r>
              <a:rPr lang="en-US" sz="900" b="1" i="0" u="none" strike="noStrike" baseline="0" dirty="0">
                <a:solidFill>
                  <a:srgbClr val="312F30"/>
                </a:solidFill>
                <a:latin typeface="Myriad Pro"/>
              </a:rPr>
              <a:t> </a:t>
            </a:r>
            <a:r>
              <a:rPr lang="en-US" sz="900" b="0" i="0" u="none" strike="noStrike" baseline="0" dirty="0">
                <a:solidFill>
                  <a:srgbClr val="221E1F"/>
                </a:solidFill>
                <a:latin typeface="Myriad Pro Light"/>
              </a:rPr>
              <a:t>focuses on reducing waste and preserving resources through the design of materials and products with reuse, recycling, and upcycling in mind from the start.</a:t>
            </a:r>
          </a:p>
          <a:p>
            <a:endParaRPr lang="en-US" sz="900" b="0" i="0" u="none" strike="noStrike" baseline="0" dirty="0">
              <a:solidFill>
                <a:srgbClr val="221E1F"/>
              </a:solidFill>
              <a:latin typeface="Myriad Pro Light"/>
            </a:endParaRPr>
          </a:p>
          <a:p>
            <a:r>
              <a:rPr lang="en-US" sz="900" dirty="0"/>
              <a:t>The days of taking, making, using, and disposing of materials are rapidly coming to a close. This linear economy is not only inefficient and unsustainable, but we will ultimately face resource limitations, which will make it impossible to maintain. </a:t>
            </a:r>
          </a:p>
          <a:p>
            <a:endParaRPr lang="en-US" sz="900" dirty="0"/>
          </a:p>
          <a:p>
            <a:r>
              <a:rPr lang="en-US" sz="900" dirty="0"/>
              <a:t>That’s why NREL is dedicating resources to research that will underpin a circular economy—designing clean energy technologies with reducing, reusing, and upcycling in mind for energy-relevant and energy-intensive materials, processes, and technologies. This effort will help mitigate supply issues, promote upcycling, reduce waste, and add value to materials at end of life. </a:t>
            </a:r>
            <a:endParaRPr lang="en-US" sz="900" b="0" i="0" u="none" strike="noStrike" baseline="0" dirty="0">
              <a:solidFill>
                <a:srgbClr val="221E1F"/>
              </a:solidFill>
              <a:latin typeface="Myriad Pro Light"/>
            </a:endParaRPr>
          </a:p>
          <a:p>
            <a:pPr marL="0" lvl="1" indent="0">
              <a:buFont typeface="Arial" panose="020B0604020202020204" pitchFamily="34" charset="0"/>
              <a:buNone/>
            </a:pPr>
            <a:endParaRPr lang="en-US" sz="900" dirty="0">
              <a:latin typeface="Arial"/>
            </a:endParaRPr>
          </a:p>
          <a:p>
            <a:r>
              <a:rPr lang="en-US" sz="900" b="1" kern="1200" dirty="0">
                <a:solidFill>
                  <a:schemeClr val="tx1"/>
                </a:solidFill>
                <a:effectLst/>
                <a:latin typeface="+mn-lt"/>
                <a:ea typeface="+mn-ea"/>
                <a:cs typeface="+mn-cs"/>
              </a:rPr>
              <a:t>The Challenge </a:t>
            </a:r>
            <a:endParaRPr lang="en-US" sz="900" kern="1200" dirty="0">
              <a:solidFill>
                <a:schemeClr val="tx1"/>
              </a:solidFill>
              <a:effectLst/>
              <a:latin typeface="+mn-lt"/>
              <a:ea typeface="+mn-ea"/>
              <a:cs typeface="+mn-cs"/>
            </a:endParaRPr>
          </a:p>
          <a:p>
            <a:r>
              <a:rPr lang="en-US" sz="900" dirty="0"/>
              <a:t>Many renewable energy and electronics technologies are highly complex and require high-quality materials as well as critical and rare metals that will become progressively scarcer with increased deployment or disruptions to the supply chain. Complex products are difficult to deconstruct at end of life, because the products are not designed to be disassembled and the recycling infrastructure does not have the processes and technologies needed to reclaim many of the components and </a:t>
            </a:r>
            <a:r>
              <a:rPr lang="en-US" sz="900" dirty="0" err="1"/>
              <a:t>highvalue</a:t>
            </a:r>
            <a:r>
              <a:rPr lang="en-US" sz="900" dirty="0"/>
              <a:t> minerals—so all or part of these devices end up in landfills as waste. </a:t>
            </a:r>
          </a:p>
          <a:p>
            <a:endParaRPr lang="en-US" sz="900" dirty="0"/>
          </a:p>
          <a:p>
            <a:r>
              <a:rPr lang="en-US" sz="900" dirty="0"/>
              <a:t>Adding to the problem are plastics and composites manufacturing technologies. According to experts, plastics and composites are on track to produce approximately 12 billion metric tons of plastics-based materials by 2050, the vast majority of which will accumulate in landfills or, worse, in the environment. Based on current and future projected plastics input to the oceans, there is predicted to be more plastics than fish by mass by 2050. </a:t>
            </a:r>
          </a:p>
          <a:p>
            <a:endParaRPr lang="en-US" sz="900" dirty="0"/>
          </a:p>
          <a:p>
            <a:r>
              <a:rPr lang="en-US" sz="900" dirty="0"/>
              <a:t>As renewable energy generation and storage become central components of a sustainable and prosperous economy, novel materials and manufacturing strategies will be required to ensure that these technologies are not contributing to the problem at end of life. </a:t>
            </a:r>
            <a:endParaRPr lang="en-US" sz="900" kern="1200" dirty="0">
              <a:solidFill>
                <a:schemeClr val="tx1"/>
              </a:solidFill>
              <a:effectLst/>
              <a:latin typeface="+mn-lt"/>
              <a:ea typeface="+mn-ea"/>
              <a:cs typeface="+mn-cs"/>
            </a:endParaRPr>
          </a:p>
          <a:p>
            <a:pPr marL="0" lvl="1" indent="0">
              <a:buFont typeface="Arial" panose="020B0604020202020204" pitchFamily="34" charset="0"/>
              <a:buNone/>
            </a:pPr>
            <a:endParaRPr lang="en-US" dirty="0">
              <a:latin typeface="Arial"/>
            </a:endParaRPr>
          </a:p>
        </p:txBody>
      </p:sp>
      <p:sp>
        <p:nvSpPr>
          <p:cNvPr id="4" name="Slide Number Placeholder 3"/>
          <p:cNvSpPr>
            <a:spLocks noGrp="1"/>
          </p:cNvSpPr>
          <p:nvPr>
            <p:ph type="sldNum" sz="quarter" idx="10"/>
          </p:nvPr>
        </p:nvSpPr>
        <p:spPr/>
        <p:txBody>
          <a:bodyPr/>
          <a:lstStyle/>
          <a:p>
            <a:pPr defTabSz="465887">
              <a:defRPr/>
            </a:pPr>
            <a:fld id="{AF285793-58F2-5D45-93FF-B0076DA99FD1}" type="slidenum">
              <a:rPr lang="en-US">
                <a:solidFill>
                  <a:prstClr val="black"/>
                </a:solidFill>
                <a:latin typeface="Calibri"/>
              </a:rPr>
              <a:pPr defTabSz="465887">
                <a:defRPr/>
              </a:pPr>
              <a:t>54</a:t>
            </a:fld>
            <a:endParaRPr lang="en-US" dirty="0">
              <a:solidFill>
                <a:prstClr val="black"/>
              </a:solidFill>
              <a:latin typeface="Calibri"/>
            </a:endParaRPr>
          </a:p>
        </p:txBody>
      </p:sp>
    </p:spTree>
    <p:extLst>
      <p:ext uri="{BB962C8B-B14F-4D97-AF65-F5344CB8AC3E}">
        <p14:creationId xmlns:p14="http://schemas.microsoft.com/office/powerpoint/2010/main" val="11428950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Picture: iStock 664980412</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 How do we get there?</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Plastics, composites, and polymers: </a:t>
            </a:r>
            <a:r>
              <a:rPr lang="en-US" sz="900" kern="1200" dirty="0">
                <a:solidFill>
                  <a:schemeClr val="tx1"/>
                </a:solidFill>
                <a:effectLst/>
                <a:latin typeface="+mn-lt"/>
                <a:ea typeface="+mn-ea"/>
                <a:cs typeface="+mn-cs"/>
              </a:rPr>
              <a:t>We aim to develop the science and technologies necessary to make the recycling, upcycling, and reuse of these materials ubiquitous in developed and developing economies alike. We must: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Design and develop science, concepts, and technologies for reclamation, cost-effective recycling, and upcycling of existing composites and plastics, as well as next-generation feedstocks, composites, and plastics (including bio-based systems).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Demonstrate value added to plastics/composites waste, decreased waste and environmental impact, and advanced manufacturing.</a:t>
            </a:r>
          </a:p>
          <a:p>
            <a:endParaRPr lang="en-US" sz="900" b="1" kern="1200" dirty="0">
              <a:solidFill>
                <a:schemeClr val="tx1"/>
              </a:solidFill>
              <a:effectLst/>
              <a:latin typeface="+mn-lt"/>
              <a:ea typeface="+mn-ea"/>
              <a:cs typeface="+mn-cs"/>
            </a:endParaRPr>
          </a:p>
          <a:p>
            <a:r>
              <a:rPr lang="en-US" sz="900" b="1" kern="1200" dirty="0">
                <a:solidFill>
                  <a:schemeClr val="tx1"/>
                </a:solidFill>
                <a:effectLst/>
                <a:latin typeface="+mn-lt"/>
                <a:ea typeface="+mn-ea"/>
                <a:cs typeface="+mn-cs"/>
              </a:rPr>
              <a:t>Advanced energy materials/technologies: </a:t>
            </a:r>
            <a:r>
              <a:rPr lang="en-US" sz="900" kern="1200" dirty="0">
                <a:solidFill>
                  <a:schemeClr val="tx1"/>
                </a:solidFill>
                <a:effectLst/>
                <a:latin typeface="+mn-lt"/>
                <a:ea typeface="+mn-ea"/>
                <a:cs typeface="+mn-cs"/>
              </a:rPr>
              <a:t>Improved clean energy technology product design and a more effective recycling and upcycling system would allow recovered materials to be of higher quality. We must:</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Assess emerging critical materials and better understand when they will become critical if deployed at scale as well as develop substitution technologies that are in abundance with similar or better properties and minimal negative economic, human health, and environmental impact.</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Determine how we can design for modularity, upgrades, and deconstruction as well as how to create a longer-lasting product by designing it for upgrades and reparability.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Explore the design of products to allow for use of lower purity materials (recovered materials), as well as the possible trade-offs. </a:t>
            </a:r>
          </a:p>
          <a:p>
            <a:r>
              <a:rPr lang="en-US" sz="900" kern="1200" dirty="0">
                <a:solidFill>
                  <a:schemeClr val="tx1"/>
                </a:solidFill>
                <a:effectLst/>
                <a:latin typeface="+mn-lt"/>
                <a:ea typeface="+mn-ea"/>
                <a:cs typeface="+mn-cs"/>
              </a:rPr>
              <a:t> </a:t>
            </a:r>
          </a:p>
          <a:p>
            <a:r>
              <a:rPr lang="en-US" sz="900" b="1" kern="1200" dirty="0">
                <a:solidFill>
                  <a:schemeClr val="tx1"/>
                </a:solidFill>
                <a:effectLst/>
                <a:latin typeface="+mn-lt"/>
                <a:ea typeface="+mn-ea"/>
                <a:cs typeface="+mn-cs"/>
              </a:rPr>
              <a:t>Future adaptive materials for energy systems: </a:t>
            </a:r>
            <a:r>
              <a:rPr lang="en-US" sz="900" kern="1200" dirty="0">
                <a:solidFill>
                  <a:schemeClr val="tx1"/>
                </a:solidFill>
                <a:effectLst/>
                <a:latin typeface="+mn-lt"/>
                <a:ea typeface="+mn-ea"/>
                <a:cs typeface="+mn-cs"/>
              </a:rPr>
              <a:t>We aim to learn from natural systems to develop energy technologies that are cheaper, lighter weight, more flexible, more resilient, and more adaptable to their environment. We must: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Design and develop new materials, innovative concepts, and next-generation technologies for sustainable energy generation, storage, and use.</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Develop new tools, data, analytics, and science for lifetime prediction of new, recyclable, or upcycled materials, components, and systems.</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Establish new concepts and processes for the upcycling, reclamation, reprocessing, and remanufacture of elements, materials, components, devices, and systems.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Provide advanced science and technology that enables the design and development of recyclable plastics, polymers, and composites. </a:t>
            </a:r>
          </a:p>
          <a:p>
            <a:pPr marL="171450" lvl="0" indent="-171450">
              <a:buFont typeface="Arial" panose="020B0604020202020204" pitchFamily="34" charset="0"/>
              <a:buChar char="•"/>
            </a:pPr>
            <a:r>
              <a:rPr lang="en-US" sz="900" kern="1200" dirty="0">
                <a:solidFill>
                  <a:schemeClr val="tx1"/>
                </a:solidFill>
                <a:effectLst/>
                <a:latin typeface="+mn-lt"/>
                <a:ea typeface="+mn-ea"/>
                <a:cs typeface="+mn-cs"/>
              </a:rPr>
              <a:t>Integrate analytical frameworks, tools, and modeling for decision making and benchmarking spanning materials discovery to deployment of circular sustainable materials, devices, and systems. </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55</a:t>
            </a:fld>
            <a:endParaRPr lang="en-US" dirty="0"/>
          </a:p>
        </p:txBody>
      </p:sp>
    </p:spTree>
    <p:extLst>
      <p:ext uri="{BB962C8B-B14F-4D97-AF65-F5344CB8AC3E}">
        <p14:creationId xmlns:p14="http://schemas.microsoft.com/office/powerpoint/2010/main" val="2882810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dirty="0"/>
              <a:t>Picture, 60817.jpg, 1/16/2020, Bill Kindred, (Photo by Werner Slocum)</a:t>
            </a:r>
            <a:endParaRPr lang="en-US" b="0" dirty="0">
              <a:solidFill>
                <a:srgbClr val="FF0000"/>
              </a:solidFill>
            </a:endParaRPr>
          </a:p>
          <a:p>
            <a:pPr algn="l"/>
            <a:endParaRPr lang="en-US" dirty="0">
              <a:solidFill>
                <a:srgbClr val="FF0000"/>
              </a:solidFill>
            </a:endParaRPr>
          </a:p>
          <a:p>
            <a:pPr algn="l"/>
            <a:r>
              <a:rPr lang="en-US" dirty="0">
                <a:solidFill>
                  <a:srgbClr val="FF0000"/>
                </a:solidFill>
              </a:rPr>
              <a:t>*Author: Insert the words “In part” if your research is funded by entities outside of DOE. The wording would say, This work was authored in part by the Alliance . . . </a:t>
            </a:r>
          </a:p>
          <a:p>
            <a:pPr algn="l"/>
            <a:endParaRPr lang="en-US" dirty="0">
              <a:solidFill>
                <a:srgbClr val="FF0000"/>
              </a:solidFill>
            </a:endParaRPr>
          </a:p>
          <a:p>
            <a:pPr algn="l"/>
            <a:r>
              <a:rPr lang="en-US" dirty="0">
                <a:solidFill>
                  <a:srgbClr val="FF0000"/>
                </a:solidFill>
              </a:rPr>
              <a:t>**Author: insert applicable Department of Energy office and program office, e.g., U.S. Department of Energy Office of Science or U.S. Department of Energy Office of Energy Efficiency and Renewable Energy Solar Energy Technologies Office (spell out full office names; do not use initialisms/acronyms)].</a:t>
            </a:r>
          </a:p>
        </p:txBody>
      </p:sp>
      <p:sp>
        <p:nvSpPr>
          <p:cNvPr id="4" name="Slide Number Placeholder 3"/>
          <p:cNvSpPr>
            <a:spLocks noGrp="1"/>
          </p:cNvSpPr>
          <p:nvPr>
            <p:ph type="sldNum" sz="quarter" idx="10"/>
          </p:nvPr>
        </p:nvSpPr>
        <p:spPr/>
        <p:txBody>
          <a:bodyPr/>
          <a:lstStyle/>
          <a:p>
            <a:fld id="{AF285793-58F2-5D45-93FF-B0076DA99FD1}" type="slidenum">
              <a:rPr lang="en-US" smtClean="0"/>
              <a:t>56</a:t>
            </a:fld>
            <a:endParaRPr lang="en-US" dirty="0"/>
          </a:p>
        </p:txBody>
      </p:sp>
    </p:spTree>
    <p:extLst>
      <p:ext uri="{BB962C8B-B14F-4D97-AF65-F5344CB8AC3E}">
        <p14:creationId xmlns:p14="http://schemas.microsoft.com/office/powerpoint/2010/main" val="2649465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r>
              <a:rPr lang="en-US" dirty="0"/>
              <a:t>Picture: iStock-1138700236.jpg</a:t>
            </a:r>
          </a:p>
          <a:p>
            <a:endParaRPr lang="en-US" dirty="0"/>
          </a:p>
          <a:p>
            <a:pPr marL="171450" indent="-171450">
              <a:buFont typeface="Arial" panose="020B0604020202020204" pitchFamily="34" charset="0"/>
              <a:buChar char="•"/>
            </a:pPr>
            <a:r>
              <a:rPr lang="en-US" dirty="0"/>
              <a:t>The U. S. economy expanded by 2.9% in 2018, which was the fastest growth since 2005 with the exception of one year. Primary U. S. energy consumption grew by 3.3% marking the first time it has outpaced GDP expansion since 2013.</a:t>
            </a:r>
          </a:p>
          <a:p>
            <a:pPr marL="171450" indent="-171450">
              <a:buFont typeface="Arial" panose="020B0604020202020204" pitchFamily="34" charset="0"/>
              <a:buChar char="•"/>
            </a:pPr>
            <a:r>
              <a:rPr lang="en-US" dirty="0"/>
              <a:t>The year-on-year growth in primary energy consumption can be attributed to a combination of faster economic growth and weather conditions.</a:t>
            </a:r>
          </a:p>
          <a:p>
            <a:pPr marL="171450" indent="-171450">
              <a:buFont typeface="Arial" panose="020B0604020202020204" pitchFamily="34" charset="0"/>
              <a:buChar char="•"/>
            </a:pPr>
            <a:r>
              <a:rPr lang="en-US" dirty="0"/>
              <a:t>Since 1990, the U. S. economy has nearly doubled as measured in GDP, while primary energy consumption has increased only 20%. This represents a 66% improvement in U. S. energy productivity.</a:t>
            </a:r>
          </a:p>
          <a:p>
            <a:pPr marL="171450" indent="-171450">
              <a:buFont typeface="Arial" panose="020B0604020202020204" pitchFamily="34" charset="0"/>
              <a:buChar char="•"/>
            </a:pPr>
            <a:endParaRPr lang="en-US"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solidFill>
                  <a:srgbClr val="000000"/>
                </a:solidFill>
                <a:cs typeface="Calibri"/>
              </a:rPr>
              <a:t>Source</a:t>
            </a:r>
            <a:r>
              <a:rPr lang="en-US" sz="1200" dirty="0">
                <a:solidFill>
                  <a:srgbClr val="000000"/>
                </a:solidFill>
                <a:cs typeface="Calibri"/>
              </a:rPr>
              <a:t>: </a:t>
            </a:r>
            <a:r>
              <a:rPr lang="en-US" sz="1200" i="1" dirty="0">
                <a:solidFill>
                  <a:srgbClr val="000000"/>
                </a:solidFill>
                <a:cs typeface="Calibri"/>
              </a:rPr>
              <a:t>2019  Sustainable Energy in America Factbook</a:t>
            </a:r>
            <a:r>
              <a:rPr lang="en-US" sz="1200" dirty="0">
                <a:solidFill>
                  <a:srgbClr val="000000"/>
                </a:solidFill>
                <a:cs typeface="Calibri"/>
              </a:rPr>
              <a:t>, Bloomberg New Energy Finance and the Business Council for Sustainable Energy, February 2019</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13122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2601613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8</a:t>
            </a:fld>
            <a:endParaRPr lang="en-US"/>
          </a:p>
        </p:txBody>
      </p:sp>
    </p:spTree>
    <p:extLst>
      <p:ext uri="{BB962C8B-B14F-4D97-AF65-F5344CB8AC3E}">
        <p14:creationId xmlns:p14="http://schemas.microsoft.com/office/powerpoint/2010/main" val="609107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Renewable generation provided a new record of 742 million </a:t>
            </a:r>
            <a:r>
              <a:rPr lang="en-US" sz="1200" kern="1200" dirty="0" err="1">
                <a:solidFill>
                  <a:schemeClr val="tx1"/>
                </a:solidFill>
                <a:effectLst/>
                <a:latin typeface="+mn-lt"/>
                <a:ea typeface="+mn-ea"/>
                <a:cs typeface="+mn-cs"/>
              </a:rPr>
              <a:t>megawatthours</a:t>
            </a:r>
            <a:r>
              <a:rPr lang="en-US" sz="1200" kern="1200" dirty="0">
                <a:solidFill>
                  <a:schemeClr val="tx1"/>
                </a:solidFill>
                <a:effectLst/>
                <a:latin typeface="+mn-lt"/>
                <a:ea typeface="+mn-ea"/>
                <a:cs typeface="+mn-cs"/>
              </a:rPr>
              <a:t> (MWh) of electricity in 2018, nearly double the 382 </a:t>
            </a:r>
            <a:r>
              <a:rPr lang="en-US" sz="1200" kern="1200" dirty="0" err="1">
                <a:solidFill>
                  <a:schemeClr val="tx1"/>
                </a:solidFill>
                <a:effectLst/>
                <a:latin typeface="+mn-lt"/>
                <a:ea typeface="+mn-ea"/>
                <a:cs typeface="+mn-cs"/>
              </a:rPr>
              <a:t>millionMWh</a:t>
            </a:r>
            <a:r>
              <a:rPr lang="en-US" sz="1200" kern="1200" dirty="0">
                <a:solidFill>
                  <a:schemeClr val="tx1"/>
                </a:solidFill>
                <a:effectLst/>
                <a:latin typeface="+mn-lt"/>
                <a:ea typeface="+mn-ea"/>
                <a:cs typeface="+mn-cs"/>
              </a:rPr>
              <a:t> produced in 2008.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Renewables provided 17.6% of electricity generation in the United States in 2018.</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Nearly 90% of the increase in U.S. renewable electricity between 2008 and 2018 came from wind and solar generation. Wind generation rose from 55 million MWh in 2008 to 275 million MWh in 2018 (6.5% of total electricity generation), exceeded only by conventional hydroelectric at 292 million MWh (6.9% of total generation).</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U.S. solar generation has increased from 2 million MWh in 2008 to 96 million MWh in 2018. Solar generation accounted for 2.3% </a:t>
            </a:r>
            <a:r>
              <a:rPr lang="en-US" sz="1200" kern="1200" dirty="0" err="1">
                <a:solidFill>
                  <a:schemeClr val="tx1"/>
                </a:solidFill>
                <a:effectLst/>
                <a:latin typeface="+mn-lt"/>
                <a:ea typeface="+mn-ea"/>
                <a:cs typeface="+mn-cs"/>
              </a:rPr>
              <a:t>ofelectricity</a:t>
            </a:r>
            <a:r>
              <a:rPr lang="en-US" sz="1200" kern="1200" dirty="0">
                <a:solidFill>
                  <a:schemeClr val="tx1"/>
                </a:solidFill>
                <a:effectLst/>
                <a:latin typeface="+mn-lt"/>
                <a:ea typeface="+mn-ea"/>
                <a:cs typeface="+mn-cs"/>
              </a:rPr>
              <a:t> generation in 2018. Solar generation is generally categorized as small-scale (customer-sited or rooftop) solar installations </a:t>
            </a:r>
            <a:r>
              <a:rPr lang="en-US" sz="1200" kern="1200" dirty="0" err="1">
                <a:solidFill>
                  <a:schemeClr val="tx1"/>
                </a:solidFill>
                <a:effectLst/>
                <a:latin typeface="+mn-lt"/>
                <a:ea typeface="+mn-ea"/>
                <a:cs typeface="+mn-cs"/>
              </a:rPr>
              <a:t>orutility</a:t>
            </a:r>
            <a:r>
              <a:rPr lang="en-US" sz="1200" kern="1200" dirty="0">
                <a:solidFill>
                  <a:schemeClr val="tx1"/>
                </a:solidFill>
                <a:effectLst/>
                <a:latin typeface="+mn-lt"/>
                <a:ea typeface="+mn-ea"/>
                <a:cs typeface="+mn-cs"/>
              </a:rPr>
              <a:t>-scale installations. In 2018, 69% of solar generation, or 67 million MWh, was utility-scale solar.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Charts right:</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Increases in U. S. wind and solar generation are driven largely by capacity additions. In 2008, the United States had 25 gigawatts of wind generating capacity. By the end of 2018, 94 GW of wind generating capacity was operating on the electric grid.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Similarly, installed solar capacity grew from an estimated less that 1 GW in 2008 to 5.1 GW in 2018. 30 GW of this solar capacity was utility-scale solar photovoltaics (PV), 1.8 GW was solar thermal, and the remaining 20 GW was small-scale solar PV.</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cs typeface="Calibri"/>
              </a:rPr>
              <a:t>Source: </a:t>
            </a:r>
            <a:r>
              <a:rPr lang="en-US" sz="1200" i="1" dirty="0">
                <a:solidFill>
                  <a:srgbClr val="000000"/>
                </a:solidFill>
                <a:cs typeface="Calibri"/>
              </a:rPr>
              <a:t>Source: U.S. Energy Information Administration</a:t>
            </a:r>
            <a:r>
              <a:rPr lang="en-US" sz="1200" dirty="0">
                <a:solidFill>
                  <a:srgbClr val="000000"/>
                </a:solidFill>
                <a:cs typeface="Calibri"/>
              </a:rPr>
              <a:t>, “Today in Energy,” March  19, 2019</a:t>
            </a:r>
            <a:endParaRPr lang="en-US" sz="4400" dirty="0"/>
          </a:p>
          <a:p>
            <a:endParaRPr lang="en-US" dirty="0"/>
          </a:p>
        </p:txBody>
      </p:sp>
      <p:sp>
        <p:nvSpPr>
          <p:cNvPr id="4" name="Slide Number Placeholder 3"/>
          <p:cNvSpPr>
            <a:spLocks noGrp="1"/>
          </p:cNvSpPr>
          <p:nvPr>
            <p:ph type="sldNum" sz="quarter" idx="5"/>
          </p:nvPr>
        </p:nvSpPr>
        <p:spPr/>
        <p:txBody>
          <a:bodyPr/>
          <a:lstStyle/>
          <a:p>
            <a:fld id="{2E7F6EA5-B9E6-4491-8B8A-3E1D6D779CD0}" type="slidenum">
              <a:rPr lang="en-US" smtClean="0"/>
              <a:t>9</a:t>
            </a:fld>
            <a:endParaRPr lang="en-US"/>
          </a:p>
        </p:txBody>
      </p:sp>
    </p:spTree>
    <p:extLst>
      <p:ext uri="{BB962C8B-B14F-4D97-AF65-F5344CB8AC3E}">
        <p14:creationId xmlns:p14="http://schemas.microsoft.com/office/powerpoint/2010/main" val="12116268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4821856" y="406303"/>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4821856" y="2366547"/>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4821856" y="3954514"/>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Blue Background">
    <p:spTree>
      <p:nvGrpSpPr>
        <p:cNvPr id="1" name=""/>
        <p:cNvGrpSpPr/>
        <p:nvPr/>
      </p:nvGrpSpPr>
      <p:grpSpPr>
        <a:xfrm>
          <a:off x="0" y="0"/>
          <a:ext cx="0" cy="0"/>
          <a:chOff x="0" y="0"/>
          <a:chExt cx="0" cy="0"/>
        </a:xfrm>
      </p:grpSpPr>
      <p:pic>
        <p:nvPicPr>
          <p:cNvPr id="3" name="Picture 2" descr="A view of a mountain&#10;&#10;Description automatically generated">
            <a:extLst>
              <a:ext uri="{FF2B5EF4-FFF2-40B4-BE49-F238E27FC236}">
                <a16:creationId xmlns:a16="http://schemas.microsoft.com/office/drawing/2014/main" id="{30B5C8FC-8492-4DBB-BDB3-04AF587DAD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8" name="Text Placeholder 7"/>
          <p:cNvSpPr>
            <a:spLocks noGrp="1"/>
          </p:cNvSpPr>
          <p:nvPr>
            <p:ph type="body" sz="quarter" idx="10" hasCustomPrompt="1"/>
          </p:nvPr>
        </p:nvSpPr>
        <p:spPr>
          <a:xfrm>
            <a:off x="3750501" y="3000121"/>
            <a:ext cx="5393499" cy="82025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dirty="0"/>
              <a:t>Title</a:t>
            </a:r>
          </a:p>
        </p:txBody>
      </p:sp>
      <p:sp>
        <p:nvSpPr>
          <p:cNvPr id="15" name="Text Placeholder 14"/>
          <p:cNvSpPr>
            <a:spLocks noGrp="1"/>
          </p:cNvSpPr>
          <p:nvPr>
            <p:ph type="body" sz="quarter" idx="11" hasCustomPrompt="1"/>
          </p:nvPr>
        </p:nvSpPr>
        <p:spPr>
          <a:xfrm>
            <a:off x="6142383" y="4040851"/>
            <a:ext cx="3001618" cy="882175"/>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pic>
        <p:nvPicPr>
          <p:cNvPr id="7" name="Graphic 6">
            <a:extLst>
              <a:ext uri="{FF2B5EF4-FFF2-40B4-BE49-F238E27FC236}">
                <a16:creationId xmlns:a16="http://schemas.microsoft.com/office/drawing/2014/main" id="{67876295-9728-A943-A66A-D4797EDDAE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454" y="0"/>
            <a:ext cx="2331892" cy="1092307"/>
          </a:xfrm>
          <a:prstGeom prst="rect">
            <a:avLst/>
          </a:prstGeom>
        </p:spPr>
      </p:pic>
    </p:spTree>
    <p:extLst>
      <p:ext uri="{BB962C8B-B14F-4D97-AF65-F5344CB8AC3E}">
        <p14:creationId xmlns:p14="http://schemas.microsoft.com/office/powerpoint/2010/main" val="835889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dirty="0"/>
              <a:t>Data Slide: </a:t>
            </a:r>
            <a:br>
              <a:rPr lang="en-US" dirty="0"/>
            </a:br>
            <a:r>
              <a:rPr lang="en-US" dirty="0"/>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dirty="0"/>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dirty="0"/>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dirty="0"/>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dirty="0"/>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408604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End Slide">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3C1B9C9C-DD5D-4817-B2DD-2485837C2A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3" name="Text Placeholder 7"/>
          <p:cNvSpPr>
            <a:spLocks noGrp="1"/>
          </p:cNvSpPr>
          <p:nvPr>
            <p:ph type="body" sz="quarter" idx="10" hasCustomPrompt="1"/>
          </p:nvPr>
        </p:nvSpPr>
        <p:spPr>
          <a:xfrm>
            <a:off x="3456980" y="152877"/>
            <a:ext cx="2895061" cy="754069"/>
          </a:xfrm>
        </p:spPr>
        <p:txBody>
          <a:bodyPr anchor="b" anchorCtr="0">
            <a:noAutofit/>
          </a:bodyPr>
          <a:lstStyle>
            <a:lvl1pPr marL="0" indent="0">
              <a:buNone/>
              <a:defRPr sz="4000" baseline="0">
                <a:solidFill>
                  <a:schemeClr val="bg1"/>
                </a:solidFill>
              </a:defRPr>
            </a:lvl1pPr>
          </a:lstStyle>
          <a:p>
            <a:pPr lvl="0"/>
            <a:r>
              <a:rPr lang="en-US" dirty="0"/>
              <a:t>Thank You</a:t>
            </a:r>
          </a:p>
        </p:txBody>
      </p:sp>
      <p:pic>
        <p:nvPicPr>
          <p:cNvPr id="11" name="Picture 10"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pic>
        <p:nvPicPr>
          <p:cNvPr id="7" name="Graphic 6">
            <a:extLst>
              <a:ext uri="{FF2B5EF4-FFF2-40B4-BE49-F238E27FC236}">
                <a16:creationId xmlns:a16="http://schemas.microsoft.com/office/drawing/2014/main" id="{65B91113-CE8A-4D99-81E2-A8EE016A533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38405" y="3999846"/>
            <a:ext cx="2441509" cy="1143654"/>
          </a:xfrm>
          <a:prstGeom prst="rect">
            <a:avLst/>
          </a:prstGeom>
        </p:spPr>
      </p:pic>
    </p:spTree>
    <p:extLst>
      <p:ext uri="{BB962C8B-B14F-4D97-AF65-F5344CB8AC3E}">
        <p14:creationId xmlns:p14="http://schemas.microsoft.com/office/powerpoint/2010/main" val="7486701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189"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189"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0536974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23189309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189"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189"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5" y="505619"/>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5" y="3565928"/>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7" y="4840514"/>
            <a:ext cx="2279522" cy="215444"/>
          </a:xfrm>
          <a:prstGeom prst="rect">
            <a:avLst/>
          </a:prstGeom>
          <a:noFill/>
        </p:spPr>
        <p:txBody>
          <a:bodyPr wrap="square" rtlCol="0">
            <a:spAutoFit/>
          </a:bodyPr>
          <a:lstStyle/>
          <a:p>
            <a:pPr marL="0" marR="0" indent="0" algn="r" defTabSz="457189"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189"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586475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a:solidFill>
            <a:schemeClr val="bg1">
              <a:lumMod val="95000"/>
            </a:schemeClr>
          </a:solidFill>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634727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ntent Slide - Half Blue 1">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4" name="Rectangle 3">
            <a:extLst>
              <a:ext uri="{FF2B5EF4-FFF2-40B4-BE49-F238E27FC236}">
                <a16:creationId xmlns:a16="http://schemas.microsoft.com/office/drawing/2014/main" id="{613C7420-D1E3-2748-83F1-0C3F1C99A95C}"/>
              </a:ext>
            </a:extLst>
          </p:cNvPr>
          <p:cNvSpPr/>
          <p:nvPr userDrawn="1"/>
        </p:nvSpPr>
        <p:spPr>
          <a:xfrm>
            <a:off x="0" y="3204446"/>
            <a:ext cx="9144000" cy="19390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479425" y="3536950"/>
            <a:ext cx="3308350" cy="1096963"/>
          </a:xfrm>
        </p:spPr>
        <p:txBody>
          <a:bodyPr lIns="0" tIns="0" rIns="0" bIns="0">
            <a:noAutofit/>
          </a:bodyPr>
          <a:lstStyle>
            <a:lvl1pPr marL="0" indent="0">
              <a:spcBef>
                <a:spcPts val="0"/>
              </a:spcBef>
              <a:buNone/>
              <a:defRPr sz="28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4104657" y="3536950"/>
            <a:ext cx="4642454" cy="1096963"/>
          </a:xfrm>
        </p:spPr>
        <p:txBody>
          <a:bodyPr lIns="0" tIns="73152" rIns="0" bIns="0">
            <a:noAutofit/>
          </a:bodyPr>
          <a:lstStyle>
            <a:lvl1pPr marL="0" indent="0">
              <a:buNone/>
              <a:defRPr sz="2000" b="0">
                <a:solidFill>
                  <a:schemeClr val="bg1"/>
                </a:solidFill>
              </a:defRPr>
            </a:lvl1pPr>
          </a:lstStyle>
          <a:p>
            <a:pPr lvl="0"/>
            <a:r>
              <a:rPr lang="en-US" dirty="0"/>
              <a:t>Supporting body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bg1"/>
                </a:solidFill>
              </a:rPr>
              <a:t>NREL</a:t>
            </a:r>
            <a:r>
              <a:rPr lang="en-US" sz="800" baseline="0" dirty="0">
                <a:solidFill>
                  <a:schemeClr val="bg1"/>
                </a:solidFill>
              </a:rPr>
              <a:t>    </a:t>
            </a:r>
            <a:r>
              <a:rPr lang="en-US" sz="800" dirty="0">
                <a:solidFill>
                  <a:schemeClr val="bg1"/>
                </a:solidFill>
              </a:rPr>
              <a:t>|    </a:t>
            </a:r>
            <a:fld id="{BFD71CF8-5198-8441-A7C0-DC22FD64CBE4}" type="slidenum">
              <a:rPr lang="en-US" sz="800">
                <a:solidFill>
                  <a:schemeClr val="bg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bg1"/>
              </a:solidFill>
            </a:endParaRPr>
          </a:p>
        </p:txBody>
      </p:sp>
      <p:sp>
        <p:nvSpPr>
          <p:cNvPr id="11" name="Text Placeholder 7">
            <a:extLst>
              <a:ext uri="{FF2B5EF4-FFF2-40B4-BE49-F238E27FC236}">
                <a16:creationId xmlns:a16="http://schemas.microsoft.com/office/drawing/2014/main" id="{5870EDA1-21F4-9543-B426-B99B5785504E}"/>
              </a:ext>
            </a:extLst>
          </p:cNvPr>
          <p:cNvSpPr>
            <a:spLocks noGrp="1"/>
          </p:cNvSpPr>
          <p:nvPr>
            <p:ph type="body" sz="quarter" idx="53" hasCustomPrompt="1"/>
          </p:nvPr>
        </p:nvSpPr>
        <p:spPr>
          <a:xfrm>
            <a:off x="479425" y="583079"/>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16842936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1844157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imple Slid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28265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Content Slide -  Vertical Blue/photo">
    <p:spTree>
      <p:nvGrpSpPr>
        <p:cNvPr id="1" name=""/>
        <p:cNvGrpSpPr/>
        <p:nvPr/>
      </p:nvGrpSpPr>
      <p:grpSpPr>
        <a:xfrm>
          <a:off x="0" y="0"/>
          <a:ext cx="0" cy="0"/>
          <a:chOff x="0" y="0"/>
          <a:chExt cx="0" cy="0"/>
        </a:xfrm>
      </p:grpSpPr>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
        <p:nvSpPr>
          <p:cNvPr id="11" name="Text Placeholder 7">
            <a:extLst>
              <a:ext uri="{FF2B5EF4-FFF2-40B4-BE49-F238E27FC236}">
                <a16:creationId xmlns:a16="http://schemas.microsoft.com/office/drawing/2014/main" id="{9D95246B-679C-0C47-B3E3-F6535A89622F}"/>
              </a:ext>
            </a:extLst>
          </p:cNvPr>
          <p:cNvSpPr>
            <a:spLocks noGrp="1"/>
          </p:cNvSpPr>
          <p:nvPr>
            <p:ph type="body" sz="quarter" idx="53" hasCustomPrompt="1"/>
          </p:nvPr>
        </p:nvSpPr>
        <p:spPr>
          <a:xfrm>
            <a:off x="3864124" y="505617"/>
            <a:ext cx="4642454" cy="1096963"/>
          </a:xfrm>
        </p:spPr>
        <p:txBody>
          <a:bodyPr lIns="0" tIns="73152" rIns="0" bIns="0">
            <a:noAutofit/>
          </a:bodyPr>
          <a:lstStyle>
            <a:lvl1pPr marL="0" indent="0">
              <a:buNone/>
              <a:defRPr sz="2000" b="0">
                <a:solidFill>
                  <a:schemeClr val="tx1"/>
                </a:solidFill>
              </a:defRPr>
            </a:lvl1pPr>
          </a:lstStyle>
          <a:p>
            <a:pPr lvl="0"/>
            <a:r>
              <a:rPr lang="en-US" dirty="0"/>
              <a:t>Supporting body text</a:t>
            </a:r>
          </a:p>
        </p:txBody>
      </p:sp>
    </p:spTree>
    <p:extLst>
      <p:ext uri="{BB962C8B-B14F-4D97-AF65-F5344CB8AC3E}">
        <p14:creationId xmlns:p14="http://schemas.microsoft.com/office/powerpoint/2010/main" val="8252279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3141361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5" r:id="rId26"/>
    <p:sldLayoutId id="2147483676" r:id="rId27"/>
    <p:sldLayoutId id="2147483678" r:id="rId28"/>
    <p:sldLayoutId id="2147483681" r:id="rId29"/>
    <p:sldLayoutId id="2147483682" r:id="rId30"/>
    <p:sldLayoutId id="2147483683" r:id="rId31"/>
    <p:sldLayoutId id="2147483684" r:id="rId32"/>
    <p:sldLayoutId id="2147483687" r:id="rId33"/>
    <p:sldLayoutId id="2147483688" r:id="rId34"/>
    <p:sldLayoutId id="2147483689" r:id="rId35"/>
    <p:sldLayoutId id="2147483690" r:id="rId36"/>
    <p:sldLayoutId id="2147483691" r:id="rId37"/>
    <p:sldLayoutId id="2147483692" r:id="rId38"/>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8.jpeg"/><Relationship Id="rId7"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38.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jpeg"/><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jpeg"/></Relationships>
</file>

<file path=ppt/slides/_rels/slide3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8.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67.jpeg"/><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jpeg"/><Relationship Id="rId9"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3.xml"/><Relationship Id="rId1" Type="http://schemas.openxmlformats.org/officeDocument/2006/relationships/slideLayout" Target="../slideLayouts/slideLayout2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34.xml"/><Relationship Id="rId5" Type="http://schemas.openxmlformats.org/officeDocument/2006/relationships/image" Target="../media/image78.png"/><Relationship Id="rId4" Type="http://schemas.openxmlformats.org/officeDocument/2006/relationships/image" Target="../media/image77.jpg"/></Relationships>
</file>

<file path=ppt/slides/_rels/slide4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7.xml"/><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8.xml"/><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jpeg"/><Relationship Id="rId7" Type="http://schemas.openxmlformats.org/officeDocument/2006/relationships/image" Target="../media/image87.svg"/><Relationship Id="rId2" Type="http://schemas.openxmlformats.org/officeDocument/2006/relationships/notesSlide" Target="../notesSlides/notesSlide51.xml"/><Relationship Id="rId1" Type="http://schemas.openxmlformats.org/officeDocument/2006/relationships/slideLayout" Target="../slideLayouts/slideLayout36.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svg"/></Relationships>
</file>

<file path=ppt/slides/_rels/slide5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svg"/><Relationship Id="rId2" Type="http://schemas.openxmlformats.org/officeDocument/2006/relationships/notesSlide" Target="../notesSlides/notesSlide53.xml"/><Relationship Id="rId1" Type="http://schemas.openxmlformats.org/officeDocument/2006/relationships/slideLayout" Target="../slideLayouts/slideLayout36.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5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5.xml"/><Relationship Id="rId1" Type="http://schemas.openxmlformats.org/officeDocument/2006/relationships/slideLayout" Target="../slideLayouts/slideLayout3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30.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64572" y="2254074"/>
            <a:ext cx="4879428" cy="980530"/>
          </a:xfrm>
        </p:spPr>
        <p:txBody>
          <a:bodyPr/>
          <a:lstStyle/>
          <a:p>
            <a:r>
              <a:rPr lang="en-US" dirty="0"/>
              <a:t>Transforming Energy through American Innovation</a:t>
            </a:r>
          </a:p>
        </p:txBody>
      </p:sp>
      <p:sp>
        <p:nvSpPr>
          <p:cNvPr id="3" name="Text Placeholder 2"/>
          <p:cNvSpPr>
            <a:spLocks noGrp="1"/>
          </p:cNvSpPr>
          <p:nvPr>
            <p:ph type="body" sz="quarter" idx="11"/>
          </p:nvPr>
        </p:nvSpPr>
        <p:spPr>
          <a:xfrm>
            <a:off x="5762295" y="3484086"/>
            <a:ext cx="3381705" cy="1101551"/>
          </a:xfrm>
        </p:spPr>
        <p:txBody>
          <a:bodyPr/>
          <a:lstStyle/>
          <a:p>
            <a:r>
              <a:rPr lang="en-US" dirty="0"/>
              <a:t>Nicholas </a:t>
            </a:r>
            <a:r>
              <a:rPr lang="en-US" dirty="0" err="1"/>
              <a:t>Hamiton</a:t>
            </a:r>
            <a:endParaRPr lang="en-US" dirty="0"/>
          </a:p>
          <a:p>
            <a:r>
              <a:rPr lang="en-US" dirty="0"/>
              <a:t>Wind </a:t>
            </a:r>
            <a:r>
              <a:rPr lang="en-US" dirty="0" err="1"/>
              <a:t>Enery</a:t>
            </a:r>
            <a:r>
              <a:rPr lang="en-US" dirty="0"/>
              <a:t> Seminar</a:t>
            </a:r>
          </a:p>
          <a:p>
            <a:r>
              <a:rPr lang="en-US"/>
              <a:t>10 February 2021x</a:t>
            </a:r>
            <a:endParaRPr lang="en-US" dirty="0"/>
          </a:p>
        </p:txBody>
      </p:sp>
    </p:spTree>
    <p:extLst>
      <p:ext uri="{BB962C8B-B14F-4D97-AF65-F5344CB8AC3E}">
        <p14:creationId xmlns:p14="http://schemas.microsoft.com/office/powerpoint/2010/main" val="402883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243F6B-E163-48BB-803C-43F7987F45D6}"/>
              </a:ext>
            </a:extLst>
          </p:cNvPr>
          <p:cNvSpPr>
            <a:spLocks noGrp="1"/>
          </p:cNvSpPr>
          <p:nvPr>
            <p:ph type="title"/>
          </p:nvPr>
        </p:nvSpPr>
        <p:spPr>
          <a:xfrm>
            <a:off x="457199" y="0"/>
            <a:ext cx="8236857" cy="1030593"/>
          </a:xfrm>
        </p:spPr>
        <p:txBody>
          <a:bodyPr/>
          <a:lstStyle/>
          <a:p>
            <a:pPr>
              <a:lnSpc>
                <a:spcPts val="3200"/>
              </a:lnSpc>
            </a:pPr>
            <a:r>
              <a:rPr lang="en-US" dirty="0"/>
              <a:t>Wind Surpasses Hydro for</a:t>
            </a:r>
            <a:br>
              <a:rPr lang="en-US" dirty="0"/>
            </a:br>
            <a:r>
              <a:rPr lang="en-US" dirty="0"/>
              <a:t>U.S. Renewable Electricity Generation</a:t>
            </a:r>
          </a:p>
        </p:txBody>
      </p:sp>
      <p:sp>
        <p:nvSpPr>
          <p:cNvPr id="8" name="TextBox 7">
            <a:extLst>
              <a:ext uri="{FF2B5EF4-FFF2-40B4-BE49-F238E27FC236}">
                <a16:creationId xmlns:a16="http://schemas.microsoft.com/office/drawing/2014/main" id="{1BF340DC-FEB1-44DA-9BC1-723A9D23B1C6}"/>
              </a:ext>
            </a:extLst>
          </p:cNvPr>
          <p:cNvSpPr txBox="1"/>
          <p:nvPr/>
        </p:nvSpPr>
        <p:spPr>
          <a:xfrm>
            <a:off x="614718" y="4028337"/>
            <a:ext cx="3459481" cy="923330"/>
          </a:xfrm>
          <a:prstGeom prst="rect">
            <a:avLst/>
          </a:prstGeom>
          <a:noFill/>
        </p:spPr>
        <p:txBody>
          <a:bodyPr wrap="square" rtlCol="0">
            <a:spAutoFit/>
          </a:bodyPr>
          <a:lstStyle/>
          <a:p>
            <a:r>
              <a:rPr lang="en-US" sz="1350" dirty="0"/>
              <a:t>During the winter of 2019, wind became the top renewable source of electricity generation in the country, a position previously held by hydroelectricity.</a:t>
            </a:r>
          </a:p>
        </p:txBody>
      </p:sp>
      <p:sp>
        <p:nvSpPr>
          <p:cNvPr id="9" name="TextBox 8">
            <a:extLst>
              <a:ext uri="{FF2B5EF4-FFF2-40B4-BE49-F238E27FC236}">
                <a16:creationId xmlns:a16="http://schemas.microsoft.com/office/drawing/2014/main" id="{7DA7509C-EEAA-44D0-861E-884BDF91902E}"/>
              </a:ext>
            </a:extLst>
          </p:cNvPr>
          <p:cNvSpPr txBox="1"/>
          <p:nvPr/>
        </p:nvSpPr>
        <p:spPr>
          <a:xfrm>
            <a:off x="4990258" y="4028337"/>
            <a:ext cx="3689664" cy="507831"/>
          </a:xfrm>
          <a:prstGeom prst="rect">
            <a:avLst/>
          </a:prstGeom>
          <a:noFill/>
        </p:spPr>
        <p:txBody>
          <a:bodyPr wrap="none" rtlCol="0">
            <a:spAutoFit/>
          </a:bodyPr>
          <a:lstStyle/>
          <a:p>
            <a:r>
              <a:rPr lang="en-US" sz="1350" dirty="0"/>
              <a:t>Capacity growth has been the predominant driver</a:t>
            </a:r>
          </a:p>
          <a:p>
            <a:r>
              <a:rPr lang="en-US" sz="1350" dirty="0"/>
              <a:t>of annual changes in wind generation.</a:t>
            </a:r>
          </a:p>
        </p:txBody>
      </p:sp>
      <p:sp>
        <p:nvSpPr>
          <p:cNvPr id="11" name="TextBox 10">
            <a:extLst>
              <a:ext uri="{FF2B5EF4-FFF2-40B4-BE49-F238E27FC236}">
                <a16:creationId xmlns:a16="http://schemas.microsoft.com/office/drawing/2014/main" id="{1D230B3C-FF93-4420-9DBB-B1CDBE49FEC5}"/>
              </a:ext>
            </a:extLst>
          </p:cNvPr>
          <p:cNvSpPr txBox="1"/>
          <p:nvPr/>
        </p:nvSpPr>
        <p:spPr>
          <a:xfrm>
            <a:off x="641241" y="1320723"/>
            <a:ext cx="3153881" cy="507831"/>
          </a:xfrm>
          <a:prstGeom prst="rect">
            <a:avLst/>
          </a:prstGeom>
          <a:noFill/>
        </p:spPr>
        <p:txBody>
          <a:bodyPr wrap="square" rtlCol="0">
            <a:spAutoFit/>
          </a:bodyPr>
          <a:lstStyle/>
          <a:p>
            <a:pPr algn="ctr"/>
            <a:r>
              <a:rPr lang="en-US" sz="1350" b="1" dirty="0"/>
              <a:t>2009 – 2019 Annual Electricity Generation from Wind and Hydro Sources</a:t>
            </a:r>
          </a:p>
        </p:txBody>
      </p:sp>
      <p:sp>
        <p:nvSpPr>
          <p:cNvPr id="13" name="TextBox 12">
            <a:extLst>
              <a:ext uri="{FF2B5EF4-FFF2-40B4-BE49-F238E27FC236}">
                <a16:creationId xmlns:a16="http://schemas.microsoft.com/office/drawing/2014/main" id="{DD5CCCB4-7EB7-4590-957A-6556972F55AB}"/>
              </a:ext>
            </a:extLst>
          </p:cNvPr>
          <p:cNvSpPr txBox="1"/>
          <p:nvPr/>
        </p:nvSpPr>
        <p:spPr>
          <a:xfrm>
            <a:off x="5146413" y="1320723"/>
            <a:ext cx="3466142" cy="507831"/>
          </a:xfrm>
          <a:prstGeom prst="rect">
            <a:avLst/>
          </a:prstGeom>
          <a:noFill/>
        </p:spPr>
        <p:txBody>
          <a:bodyPr wrap="square" rtlCol="0">
            <a:spAutoFit/>
          </a:bodyPr>
          <a:lstStyle/>
          <a:p>
            <a:pPr algn="ctr"/>
            <a:r>
              <a:rPr lang="en-US" sz="1350" b="1" dirty="0"/>
              <a:t>2001 – 2019 U.S. Electricity</a:t>
            </a:r>
            <a:br>
              <a:rPr lang="en-US" sz="1350" b="1" dirty="0"/>
            </a:br>
            <a:r>
              <a:rPr lang="en-US" sz="1350" b="1" dirty="0"/>
              <a:t>Generation from Wind and Hydro Sources</a:t>
            </a:r>
          </a:p>
        </p:txBody>
      </p:sp>
      <p:grpSp>
        <p:nvGrpSpPr>
          <p:cNvPr id="29" name="Group 28">
            <a:extLst>
              <a:ext uri="{FF2B5EF4-FFF2-40B4-BE49-F238E27FC236}">
                <a16:creationId xmlns:a16="http://schemas.microsoft.com/office/drawing/2014/main" id="{B559C684-E46C-4E4F-B623-7140BFB25FBA}"/>
              </a:ext>
            </a:extLst>
          </p:cNvPr>
          <p:cNvGrpSpPr/>
          <p:nvPr/>
        </p:nvGrpSpPr>
        <p:grpSpPr>
          <a:xfrm>
            <a:off x="282692" y="1961317"/>
            <a:ext cx="3994370" cy="2340747"/>
            <a:chOff x="110752" y="2000392"/>
            <a:chExt cx="3994370" cy="2340747"/>
          </a:xfrm>
        </p:grpSpPr>
        <p:sp>
          <p:nvSpPr>
            <p:cNvPr id="14" name="TextBox 13">
              <a:extLst>
                <a:ext uri="{FF2B5EF4-FFF2-40B4-BE49-F238E27FC236}">
                  <a16:creationId xmlns:a16="http://schemas.microsoft.com/office/drawing/2014/main" id="{A61A9C30-9839-4616-A3F2-0D0924D2FC63}"/>
                </a:ext>
              </a:extLst>
            </p:cNvPr>
            <p:cNvSpPr txBox="1"/>
            <p:nvPr/>
          </p:nvSpPr>
          <p:spPr>
            <a:xfrm rot="16200000">
              <a:off x="-427216" y="2785634"/>
              <a:ext cx="1306768" cy="230832"/>
            </a:xfrm>
            <a:prstGeom prst="rect">
              <a:avLst/>
            </a:prstGeom>
            <a:noFill/>
          </p:spPr>
          <p:txBody>
            <a:bodyPr wrap="none" rtlCol="0">
              <a:spAutoFit/>
            </a:bodyPr>
            <a:lstStyle/>
            <a:p>
              <a:r>
                <a:rPr lang="en-US" sz="900" dirty="0"/>
                <a:t>Million megawatt hours</a:t>
              </a:r>
            </a:p>
          </p:txBody>
        </p:sp>
        <p:graphicFrame>
          <p:nvGraphicFramePr>
            <p:cNvPr id="2" name="Chart 1">
              <a:extLst>
                <a:ext uri="{FF2B5EF4-FFF2-40B4-BE49-F238E27FC236}">
                  <a16:creationId xmlns:a16="http://schemas.microsoft.com/office/drawing/2014/main" id="{21CF9657-390F-DB4E-8ECA-360BDB56A54E}"/>
                </a:ext>
              </a:extLst>
            </p:cNvPr>
            <p:cNvGraphicFramePr/>
            <p:nvPr/>
          </p:nvGraphicFramePr>
          <p:xfrm>
            <a:off x="346228" y="2000392"/>
            <a:ext cx="3276954" cy="2340747"/>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8C29F933-5640-D54A-990C-39C7DCC543F2}"/>
                </a:ext>
              </a:extLst>
            </p:cNvPr>
            <p:cNvSpPr txBox="1"/>
            <p:nvPr/>
          </p:nvSpPr>
          <p:spPr>
            <a:xfrm>
              <a:off x="3467152" y="2213360"/>
              <a:ext cx="280087" cy="138499"/>
            </a:xfrm>
            <a:prstGeom prst="rect">
              <a:avLst/>
            </a:prstGeom>
            <a:noFill/>
          </p:spPr>
          <p:txBody>
            <a:bodyPr wrap="square" lIns="0" tIns="0" rIns="0" bIns="0" rtlCol="0">
              <a:spAutoFit/>
            </a:bodyPr>
            <a:lstStyle/>
            <a:p>
              <a:r>
                <a:rPr lang="en-US" sz="900" b="1" dirty="0">
                  <a:solidFill>
                    <a:schemeClr val="bg2"/>
                  </a:solidFill>
                </a:rPr>
                <a:t>wind</a:t>
              </a:r>
            </a:p>
          </p:txBody>
        </p:sp>
        <p:sp>
          <p:nvSpPr>
            <p:cNvPr id="17" name="TextBox 16">
              <a:extLst>
                <a:ext uri="{FF2B5EF4-FFF2-40B4-BE49-F238E27FC236}">
                  <a16:creationId xmlns:a16="http://schemas.microsoft.com/office/drawing/2014/main" id="{AE874601-A89A-A446-B41F-05AAF10C95E2}"/>
                </a:ext>
              </a:extLst>
            </p:cNvPr>
            <p:cNvSpPr txBox="1"/>
            <p:nvPr/>
          </p:nvSpPr>
          <p:spPr>
            <a:xfrm>
              <a:off x="3470333" y="2380561"/>
              <a:ext cx="634789" cy="138499"/>
            </a:xfrm>
            <a:prstGeom prst="rect">
              <a:avLst/>
            </a:prstGeom>
            <a:noFill/>
          </p:spPr>
          <p:txBody>
            <a:bodyPr wrap="none" lIns="0" tIns="0" rIns="0" bIns="0" rtlCol="0">
              <a:spAutoFit/>
            </a:bodyPr>
            <a:lstStyle/>
            <a:p>
              <a:r>
                <a:rPr lang="en-US" sz="900" b="1" dirty="0">
                  <a:solidFill>
                    <a:schemeClr val="accent2"/>
                  </a:solidFill>
                </a:rPr>
                <a:t>hydroelectric</a:t>
              </a:r>
            </a:p>
          </p:txBody>
        </p:sp>
      </p:grpSp>
      <p:grpSp>
        <p:nvGrpSpPr>
          <p:cNvPr id="30" name="Group 29">
            <a:extLst>
              <a:ext uri="{FF2B5EF4-FFF2-40B4-BE49-F238E27FC236}">
                <a16:creationId xmlns:a16="http://schemas.microsoft.com/office/drawing/2014/main" id="{51FA8C1B-19E4-4647-B176-B7D772C2610C}"/>
              </a:ext>
            </a:extLst>
          </p:cNvPr>
          <p:cNvGrpSpPr/>
          <p:nvPr/>
        </p:nvGrpSpPr>
        <p:grpSpPr>
          <a:xfrm>
            <a:off x="4787340" y="1975858"/>
            <a:ext cx="4052338" cy="1917171"/>
            <a:chOff x="4709186" y="2014933"/>
            <a:chExt cx="4052338" cy="1917171"/>
          </a:xfrm>
        </p:grpSpPr>
        <p:sp>
          <p:nvSpPr>
            <p:cNvPr id="19" name="TextBox 18">
              <a:extLst>
                <a:ext uri="{FF2B5EF4-FFF2-40B4-BE49-F238E27FC236}">
                  <a16:creationId xmlns:a16="http://schemas.microsoft.com/office/drawing/2014/main" id="{12DA54B3-8865-EC45-9837-C991B48E8C0D}"/>
                </a:ext>
              </a:extLst>
            </p:cNvPr>
            <p:cNvSpPr txBox="1"/>
            <p:nvPr/>
          </p:nvSpPr>
          <p:spPr>
            <a:xfrm rot="16200000">
              <a:off x="4171218" y="2770836"/>
              <a:ext cx="1306768" cy="230832"/>
            </a:xfrm>
            <a:prstGeom prst="rect">
              <a:avLst/>
            </a:prstGeom>
            <a:noFill/>
          </p:spPr>
          <p:txBody>
            <a:bodyPr wrap="none" rtlCol="0">
              <a:spAutoFit/>
            </a:bodyPr>
            <a:lstStyle/>
            <a:p>
              <a:r>
                <a:rPr lang="en-US" sz="900" dirty="0"/>
                <a:t>Million megawatt hours</a:t>
              </a:r>
            </a:p>
          </p:txBody>
        </p:sp>
        <p:pic>
          <p:nvPicPr>
            <p:cNvPr id="28" name="Graphic 27">
              <a:extLst>
                <a:ext uri="{FF2B5EF4-FFF2-40B4-BE49-F238E27FC236}">
                  <a16:creationId xmlns:a16="http://schemas.microsoft.com/office/drawing/2014/main" id="{C9CEE77F-6CBB-3F4A-BE9A-ACF23B84D3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4301" y="2014933"/>
              <a:ext cx="3817223" cy="1917171"/>
            </a:xfrm>
            <a:prstGeom prst="rect">
              <a:avLst/>
            </a:prstGeom>
          </p:spPr>
        </p:pic>
      </p:grpSp>
      <p:sp>
        <p:nvSpPr>
          <p:cNvPr id="3" name="TextBox 2">
            <a:extLst>
              <a:ext uri="{FF2B5EF4-FFF2-40B4-BE49-F238E27FC236}">
                <a16:creationId xmlns:a16="http://schemas.microsoft.com/office/drawing/2014/main" id="{251EE093-C452-4C56-AD81-0558DED96E24}"/>
              </a:ext>
            </a:extLst>
          </p:cNvPr>
          <p:cNvSpPr txBox="1"/>
          <p:nvPr/>
        </p:nvSpPr>
        <p:spPr>
          <a:xfrm>
            <a:off x="4667760" y="4843945"/>
            <a:ext cx="3857146" cy="215444"/>
          </a:xfrm>
          <a:prstGeom prst="rect">
            <a:avLst/>
          </a:prstGeom>
          <a:noFill/>
        </p:spPr>
        <p:txBody>
          <a:bodyPr wrap="none" rtlCol="0">
            <a:spAutoFit/>
          </a:bodyPr>
          <a:lstStyle/>
          <a:p>
            <a:r>
              <a:rPr lang="en-US" sz="800" dirty="0"/>
              <a:t>Source: United States Energy Information Agency, Today in Energy, February 26, 2020 </a:t>
            </a:r>
          </a:p>
        </p:txBody>
      </p:sp>
    </p:spTree>
    <p:extLst>
      <p:ext uri="{BB962C8B-B14F-4D97-AF65-F5344CB8AC3E}">
        <p14:creationId xmlns:p14="http://schemas.microsoft.com/office/powerpoint/2010/main" val="418934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92AC36D8-CC3E-2948-86EA-F5CDD2EBBB41}"/>
              </a:ext>
            </a:extLst>
          </p:cNvPr>
          <p:cNvSpPr/>
          <p:nvPr/>
        </p:nvSpPr>
        <p:spPr>
          <a:xfrm>
            <a:off x="3227294" y="5878"/>
            <a:ext cx="5916706" cy="2333704"/>
          </a:xfrm>
          <a:prstGeom prst="rect">
            <a:avLst/>
          </a:prstGeom>
          <a:solidFill>
            <a:srgbClr val="F3F3F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5B7C7769-E786-DC49-9D64-ADF0D6948E42}"/>
              </a:ext>
            </a:extLst>
          </p:cNvPr>
          <p:cNvSpPr>
            <a:spLocks noGrp="1"/>
          </p:cNvSpPr>
          <p:nvPr>
            <p:ph type="body" sz="quarter" idx="51"/>
          </p:nvPr>
        </p:nvSpPr>
        <p:spPr/>
        <p:txBody>
          <a:bodyPr/>
          <a:lstStyle/>
          <a:p>
            <a:r>
              <a:rPr lang="en-US" dirty="0"/>
              <a:t>Growing U.S. renewable energy generating capacity  </a:t>
            </a:r>
          </a:p>
        </p:txBody>
      </p:sp>
      <p:sp>
        <p:nvSpPr>
          <p:cNvPr id="3" name="Text Placeholder 2">
            <a:extLst>
              <a:ext uri="{FF2B5EF4-FFF2-40B4-BE49-F238E27FC236}">
                <a16:creationId xmlns:a16="http://schemas.microsoft.com/office/drawing/2014/main" id="{0D0039C7-5D0F-2B4F-901C-E4E03F2E6491}"/>
              </a:ext>
            </a:extLst>
          </p:cNvPr>
          <p:cNvSpPr>
            <a:spLocks noGrp="1"/>
          </p:cNvSpPr>
          <p:nvPr>
            <p:ph type="body" sz="quarter" idx="52"/>
          </p:nvPr>
        </p:nvSpPr>
        <p:spPr>
          <a:xfrm>
            <a:off x="372233" y="3565927"/>
            <a:ext cx="2725923" cy="1096963"/>
          </a:xfrm>
        </p:spPr>
        <p:txBody>
          <a:bodyPr/>
          <a:lstStyle/>
          <a:p>
            <a:r>
              <a:rPr lang="en-US" dirty="0"/>
              <a:t>2018 was the second </a:t>
            </a:r>
            <a:br>
              <a:rPr lang="en-US" dirty="0"/>
            </a:br>
            <a:r>
              <a:rPr lang="en-US" dirty="0"/>
              <a:t>highest year on record </a:t>
            </a:r>
            <a:br>
              <a:rPr lang="en-US" dirty="0"/>
            </a:br>
            <a:r>
              <a:rPr lang="en-US" dirty="0"/>
              <a:t>for the installation of renewables and hydroelectric capacity </a:t>
            </a:r>
            <a:br>
              <a:rPr lang="en-US" dirty="0"/>
            </a:br>
            <a:r>
              <a:rPr lang="en-US" dirty="0"/>
              <a:t>with at a total of 19.5GW.</a:t>
            </a:r>
          </a:p>
        </p:txBody>
      </p:sp>
      <p:sp>
        <p:nvSpPr>
          <p:cNvPr id="66" name="Text Placeholder 11">
            <a:extLst>
              <a:ext uri="{FF2B5EF4-FFF2-40B4-BE49-F238E27FC236}">
                <a16:creationId xmlns:a16="http://schemas.microsoft.com/office/drawing/2014/main" id="{DDDE6E5A-DCB4-D34E-ABD5-A0FC98ABCB4C}"/>
              </a:ext>
            </a:extLst>
          </p:cNvPr>
          <p:cNvSpPr txBox="1">
            <a:spLocks/>
          </p:cNvSpPr>
          <p:nvPr/>
        </p:nvSpPr>
        <p:spPr>
          <a:xfrm>
            <a:off x="3703704" y="4814655"/>
            <a:ext cx="4390667" cy="162141"/>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rgbClr val="000000"/>
                </a:solidFill>
                <a:cs typeface="Calibri"/>
              </a:rPr>
              <a:t>Source: </a:t>
            </a:r>
            <a:r>
              <a:rPr lang="en-US" sz="800" i="1" dirty="0">
                <a:solidFill>
                  <a:srgbClr val="000000"/>
                </a:solidFill>
                <a:cs typeface="Calibri"/>
              </a:rPr>
              <a:t>2019 Sustainable Energy in America Factbook</a:t>
            </a:r>
            <a:r>
              <a:rPr lang="en-US" sz="800" dirty="0">
                <a:solidFill>
                  <a:srgbClr val="000000"/>
                </a:solidFill>
                <a:cs typeface="Calibri"/>
              </a:rPr>
              <a:t>, Bloomberg New Energy Finance and the Business Council for Sustainable Energy, February 2019</a:t>
            </a:r>
          </a:p>
          <a:p>
            <a:endParaRPr lang="en-US" sz="800" dirty="0"/>
          </a:p>
        </p:txBody>
      </p:sp>
      <p:grpSp>
        <p:nvGrpSpPr>
          <p:cNvPr id="9" name="Graphic 7">
            <a:extLst>
              <a:ext uri="{FF2B5EF4-FFF2-40B4-BE49-F238E27FC236}">
                <a16:creationId xmlns:a16="http://schemas.microsoft.com/office/drawing/2014/main" id="{78E63A7A-FF9F-9D40-887D-A8AD16B1297F}"/>
              </a:ext>
            </a:extLst>
          </p:cNvPr>
          <p:cNvGrpSpPr/>
          <p:nvPr/>
        </p:nvGrpSpPr>
        <p:grpSpPr>
          <a:xfrm>
            <a:off x="3760162" y="2873989"/>
            <a:ext cx="5000630" cy="1878236"/>
            <a:chOff x="3760162" y="2939306"/>
            <a:chExt cx="5000630" cy="1878236"/>
          </a:xfrm>
        </p:grpSpPr>
        <p:sp>
          <p:nvSpPr>
            <p:cNvPr id="10" name="Freeform 9">
              <a:extLst>
                <a:ext uri="{FF2B5EF4-FFF2-40B4-BE49-F238E27FC236}">
                  <a16:creationId xmlns:a16="http://schemas.microsoft.com/office/drawing/2014/main" id="{E3DDF9DD-4490-6246-8320-D313795C686A}"/>
                </a:ext>
              </a:extLst>
            </p:cNvPr>
            <p:cNvSpPr/>
            <p:nvPr/>
          </p:nvSpPr>
          <p:spPr>
            <a:xfrm>
              <a:off x="7001679" y="4114435"/>
              <a:ext cx="262739" cy="454913"/>
            </a:xfrm>
            <a:custGeom>
              <a:avLst/>
              <a:gdLst>
                <a:gd name="connsiteX0" fmla="*/ 0 w 262739"/>
                <a:gd name="connsiteY0" fmla="*/ 0 h 454913"/>
                <a:gd name="connsiteX1" fmla="*/ 262740 w 262739"/>
                <a:gd name="connsiteY1" fmla="*/ 0 h 454913"/>
                <a:gd name="connsiteX2" fmla="*/ 262740 w 262739"/>
                <a:gd name="connsiteY2" fmla="*/ 454914 h 454913"/>
                <a:gd name="connsiteX3" fmla="*/ 0 w 262739"/>
                <a:gd name="connsiteY3" fmla="*/ 454914 h 454913"/>
              </a:gdLst>
              <a:ahLst/>
              <a:cxnLst>
                <a:cxn ang="0">
                  <a:pos x="connsiteX0" y="connsiteY0"/>
                </a:cxn>
                <a:cxn ang="0">
                  <a:pos x="connsiteX1" y="connsiteY1"/>
                </a:cxn>
                <a:cxn ang="0">
                  <a:pos x="connsiteX2" y="connsiteY2"/>
                </a:cxn>
                <a:cxn ang="0">
                  <a:pos x="connsiteX3" y="connsiteY3"/>
                </a:cxn>
              </a:cxnLst>
              <a:rect l="l" t="t" r="r" b="b"/>
              <a:pathLst>
                <a:path w="262739" h="454913">
                  <a:moveTo>
                    <a:pt x="0" y="0"/>
                  </a:moveTo>
                  <a:lnTo>
                    <a:pt x="262740" y="0"/>
                  </a:lnTo>
                  <a:lnTo>
                    <a:pt x="262740" y="454914"/>
                  </a:lnTo>
                  <a:lnTo>
                    <a:pt x="0" y="454914"/>
                  </a:lnTo>
                  <a:close/>
                </a:path>
              </a:pathLst>
            </a:custGeom>
            <a:solidFill>
              <a:srgbClr val="0088CE"/>
            </a:solidFill>
            <a:ln w="9509"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74D72BA4-87A1-624B-B28E-A0723AF28A1E}"/>
                </a:ext>
              </a:extLst>
            </p:cNvPr>
            <p:cNvSpPr/>
            <p:nvPr/>
          </p:nvSpPr>
          <p:spPr>
            <a:xfrm>
              <a:off x="3846518" y="3716671"/>
              <a:ext cx="3812010" cy="852677"/>
            </a:xfrm>
            <a:custGeom>
              <a:avLst/>
              <a:gdLst>
                <a:gd name="connsiteX0" fmla="*/ 3549271 w 3812010"/>
                <a:gd name="connsiteY0" fmla="*/ 395478 h 852677"/>
                <a:gd name="connsiteX1" fmla="*/ 3812010 w 3812010"/>
                <a:gd name="connsiteY1" fmla="*/ 395478 h 852677"/>
                <a:gd name="connsiteX2" fmla="*/ 3812010 w 3812010"/>
                <a:gd name="connsiteY2" fmla="*/ 852678 h 852677"/>
                <a:gd name="connsiteX3" fmla="*/ 3549271 w 3812010"/>
                <a:gd name="connsiteY3" fmla="*/ 852678 h 852677"/>
                <a:gd name="connsiteX4" fmla="*/ 3549271 w 3812010"/>
                <a:gd name="connsiteY4" fmla="*/ 395478 h 852677"/>
                <a:gd name="connsiteX5" fmla="*/ 2759909 w 3812010"/>
                <a:gd name="connsiteY5" fmla="*/ 348615 h 852677"/>
                <a:gd name="connsiteX6" fmla="*/ 3023791 w 3812010"/>
                <a:gd name="connsiteY6" fmla="*/ 348615 h 852677"/>
                <a:gd name="connsiteX7" fmla="*/ 3023791 w 3812010"/>
                <a:gd name="connsiteY7" fmla="*/ 852678 h 852677"/>
                <a:gd name="connsiteX8" fmla="*/ 2759909 w 3812010"/>
                <a:gd name="connsiteY8" fmla="*/ 852678 h 852677"/>
                <a:gd name="connsiteX9" fmla="*/ 2759909 w 3812010"/>
                <a:gd name="connsiteY9" fmla="*/ 348615 h 852677"/>
                <a:gd name="connsiteX10" fmla="*/ 2365800 w 3812010"/>
                <a:gd name="connsiteY10" fmla="*/ 336042 h 852677"/>
                <a:gd name="connsiteX11" fmla="*/ 2628539 w 3812010"/>
                <a:gd name="connsiteY11" fmla="*/ 336042 h 852677"/>
                <a:gd name="connsiteX12" fmla="*/ 2628539 w 3812010"/>
                <a:gd name="connsiteY12" fmla="*/ 852678 h 852677"/>
                <a:gd name="connsiteX13" fmla="*/ 2365800 w 3812010"/>
                <a:gd name="connsiteY13" fmla="*/ 852678 h 852677"/>
                <a:gd name="connsiteX14" fmla="*/ 2365800 w 3812010"/>
                <a:gd name="connsiteY14" fmla="*/ 336042 h 852677"/>
                <a:gd name="connsiteX15" fmla="*/ 1971690 w 3812010"/>
                <a:gd name="connsiteY15" fmla="*/ 540639 h 852677"/>
                <a:gd name="connsiteX16" fmla="*/ 2234430 w 3812010"/>
                <a:gd name="connsiteY16" fmla="*/ 540639 h 852677"/>
                <a:gd name="connsiteX17" fmla="*/ 2234430 w 3812010"/>
                <a:gd name="connsiteY17" fmla="*/ 852678 h 852677"/>
                <a:gd name="connsiteX18" fmla="*/ 1971690 w 3812010"/>
                <a:gd name="connsiteY18" fmla="*/ 852678 h 852677"/>
                <a:gd name="connsiteX19" fmla="*/ 1971690 w 3812010"/>
                <a:gd name="connsiteY19" fmla="*/ 540639 h 852677"/>
                <a:gd name="connsiteX20" fmla="*/ 1577580 w 3812010"/>
                <a:gd name="connsiteY20" fmla="*/ 786384 h 852677"/>
                <a:gd name="connsiteX21" fmla="*/ 1840320 w 3812010"/>
                <a:gd name="connsiteY21" fmla="*/ 786384 h 852677"/>
                <a:gd name="connsiteX22" fmla="*/ 1840320 w 3812010"/>
                <a:gd name="connsiteY22" fmla="*/ 852678 h 852677"/>
                <a:gd name="connsiteX23" fmla="*/ 1577580 w 3812010"/>
                <a:gd name="connsiteY23" fmla="*/ 852678 h 852677"/>
                <a:gd name="connsiteX24" fmla="*/ 1577580 w 3812010"/>
                <a:gd name="connsiteY24" fmla="*/ 786384 h 852677"/>
                <a:gd name="connsiteX25" fmla="*/ 1183471 w 3812010"/>
                <a:gd name="connsiteY25" fmla="*/ 0 h 852677"/>
                <a:gd name="connsiteX26" fmla="*/ 1446211 w 3812010"/>
                <a:gd name="connsiteY26" fmla="*/ 0 h 852677"/>
                <a:gd name="connsiteX27" fmla="*/ 1446211 w 3812010"/>
                <a:gd name="connsiteY27" fmla="*/ 852678 h 852677"/>
                <a:gd name="connsiteX28" fmla="*/ 1183471 w 3812010"/>
                <a:gd name="connsiteY28" fmla="*/ 852678 h 852677"/>
                <a:gd name="connsiteX29" fmla="*/ 1183471 w 3812010"/>
                <a:gd name="connsiteY29" fmla="*/ 0 h 852677"/>
                <a:gd name="connsiteX30" fmla="*/ 789361 w 3812010"/>
                <a:gd name="connsiteY30" fmla="*/ 429768 h 852677"/>
                <a:gd name="connsiteX31" fmla="*/ 1052101 w 3812010"/>
                <a:gd name="connsiteY31" fmla="*/ 429768 h 852677"/>
                <a:gd name="connsiteX32" fmla="*/ 1052101 w 3812010"/>
                <a:gd name="connsiteY32" fmla="*/ 852678 h 852677"/>
                <a:gd name="connsiteX33" fmla="*/ 789361 w 3812010"/>
                <a:gd name="connsiteY33" fmla="*/ 852678 h 852677"/>
                <a:gd name="connsiteX34" fmla="*/ 789361 w 3812010"/>
                <a:gd name="connsiteY34" fmla="*/ 429768 h 852677"/>
                <a:gd name="connsiteX35" fmla="*/ 395252 w 3812010"/>
                <a:gd name="connsiteY35" fmla="*/ 562356 h 852677"/>
                <a:gd name="connsiteX36" fmla="*/ 657992 w 3812010"/>
                <a:gd name="connsiteY36" fmla="*/ 562356 h 852677"/>
                <a:gd name="connsiteX37" fmla="*/ 657992 w 3812010"/>
                <a:gd name="connsiteY37" fmla="*/ 852678 h 852677"/>
                <a:gd name="connsiteX38" fmla="*/ 395252 w 3812010"/>
                <a:gd name="connsiteY38" fmla="*/ 852678 h 852677"/>
                <a:gd name="connsiteX39" fmla="*/ 395252 w 3812010"/>
                <a:gd name="connsiteY39" fmla="*/ 562356 h 852677"/>
                <a:gd name="connsiteX40" fmla="*/ 0 w 3812010"/>
                <a:gd name="connsiteY40" fmla="*/ 244602 h 852677"/>
                <a:gd name="connsiteX41" fmla="*/ 262740 w 3812010"/>
                <a:gd name="connsiteY41" fmla="*/ 244602 h 852677"/>
                <a:gd name="connsiteX42" fmla="*/ 262740 w 3812010"/>
                <a:gd name="connsiteY42" fmla="*/ 852678 h 852677"/>
                <a:gd name="connsiteX43" fmla="*/ 0 w 3812010"/>
                <a:gd name="connsiteY43" fmla="*/ 852678 h 852677"/>
                <a:gd name="connsiteX44" fmla="*/ 0 w 3812010"/>
                <a:gd name="connsiteY44" fmla="*/ 244602 h 852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12010" h="852677">
                  <a:moveTo>
                    <a:pt x="3549271" y="395478"/>
                  </a:moveTo>
                  <a:lnTo>
                    <a:pt x="3812010" y="395478"/>
                  </a:lnTo>
                  <a:lnTo>
                    <a:pt x="3812010" y="852678"/>
                  </a:lnTo>
                  <a:lnTo>
                    <a:pt x="3549271" y="852678"/>
                  </a:lnTo>
                  <a:lnTo>
                    <a:pt x="3549271" y="395478"/>
                  </a:lnTo>
                  <a:close/>
                  <a:moveTo>
                    <a:pt x="2759909" y="348615"/>
                  </a:moveTo>
                  <a:lnTo>
                    <a:pt x="3023791" y="348615"/>
                  </a:lnTo>
                  <a:lnTo>
                    <a:pt x="3023791" y="852678"/>
                  </a:lnTo>
                  <a:lnTo>
                    <a:pt x="2759909" y="852678"/>
                  </a:lnTo>
                  <a:lnTo>
                    <a:pt x="2759909" y="348615"/>
                  </a:lnTo>
                  <a:close/>
                  <a:moveTo>
                    <a:pt x="2365800" y="336042"/>
                  </a:moveTo>
                  <a:lnTo>
                    <a:pt x="2628539" y="336042"/>
                  </a:lnTo>
                  <a:lnTo>
                    <a:pt x="2628539" y="852678"/>
                  </a:lnTo>
                  <a:lnTo>
                    <a:pt x="2365800" y="852678"/>
                  </a:lnTo>
                  <a:lnTo>
                    <a:pt x="2365800" y="336042"/>
                  </a:lnTo>
                  <a:close/>
                  <a:moveTo>
                    <a:pt x="1971690" y="540639"/>
                  </a:moveTo>
                  <a:lnTo>
                    <a:pt x="2234430" y="540639"/>
                  </a:lnTo>
                  <a:lnTo>
                    <a:pt x="2234430" y="852678"/>
                  </a:lnTo>
                  <a:lnTo>
                    <a:pt x="1971690" y="852678"/>
                  </a:lnTo>
                  <a:lnTo>
                    <a:pt x="1971690" y="540639"/>
                  </a:lnTo>
                  <a:close/>
                  <a:moveTo>
                    <a:pt x="1577580" y="786384"/>
                  </a:moveTo>
                  <a:lnTo>
                    <a:pt x="1840320" y="786384"/>
                  </a:lnTo>
                  <a:lnTo>
                    <a:pt x="1840320" y="852678"/>
                  </a:lnTo>
                  <a:lnTo>
                    <a:pt x="1577580" y="852678"/>
                  </a:lnTo>
                  <a:lnTo>
                    <a:pt x="1577580" y="786384"/>
                  </a:lnTo>
                  <a:close/>
                  <a:moveTo>
                    <a:pt x="1183471" y="0"/>
                  </a:moveTo>
                  <a:lnTo>
                    <a:pt x="1446211" y="0"/>
                  </a:lnTo>
                  <a:lnTo>
                    <a:pt x="1446211" y="852678"/>
                  </a:lnTo>
                  <a:lnTo>
                    <a:pt x="1183471" y="852678"/>
                  </a:lnTo>
                  <a:lnTo>
                    <a:pt x="1183471" y="0"/>
                  </a:lnTo>
                  <a:close/>
                  <a:moveTo>
                    <a:pt x="789361" y="429768"/>
                  </a:moveTo>
                  <a:lnTo>
                    <a:pt x="1052101" y="429768"/>
                  </a:lnTo>
                  <a:lnTo>
                    <a:pt x="1052101" y="852678"/>
                  </a:lnTo>
                  <a:lnTo>
                    <a:pt x="789361" y="852678"/>
                  </a:lnTo>
                  <a:lnTo>
                    <a:pt x="789361" y="429768"/>
                  </a:lnTo>
                  <a:close/>
                  <a:moveTo>
                    <a:pt x="395252" y="562356"/>
                  </a:moveTo>
                  <a:lnTo>
                    <a:pt x="657992" y="562356"/>
                  </a:lnTo>
                  <a:lnTo>
                    <a:pt x="657992" y="852678"/>
                  </a:lnTo>
                  <a:lnTo>
                    <a:pt x="395252" y="852678"/>
                  </a:lnTo>
                  <a:lnTo>
                    <a:pt x="395252" y="562356"/>
                  </a:lnTo>
                  <a:close/>
                  <a:moveTo>
                    <a:pt x="0" y="244602"/>
                  </a:moveTo>
                  <a:lnTo>
                    <a:pt x="262740" y="244602"/>
                  </a:lnTo>
                  <a:lnTo>
                    <a:pt x="262740" y="852678"/>
                  </a:lnTo>
                  <a:lnTo>
                    <a:pt x="0" y="852678"/>
                  </a:lnTo>
                  <a:lnTo>
                    <a:pt x="0" y="244602"/>
                  </a:lnTo>
                  <a:close/>
                </a:path>
              </a:pathLst>
            </a:custGeom>
            <a:solidFill>
              <a:srgbClr val="0088CE"/>
            </a:solidFill>
            <a:ln w="9509"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3CE9AA0A-7BC0-E040-9F63-87BBB62EDFD4}"/>
                </a:ext>
              </a:extLst>
            </p:cNvPr>
            <p:cNvSpPr/>
            <p:nvPr/>
          </p:nvSpPr>
          <p:spPr>
            <a:xfrm>
              <a:off x="3846518" y="3210322"/>
              <a:ext cx="3812010" cy="1292732"/>
            </a:xfrm>
            <a:custGeom>
              <a:avLst/>
              <a:gdLst>
                <a:gd name="connsiteX0" fmla="*/ 3549271 w 3812010"/>
                <a:gd name="connsiteY0" fmla="*/ 195453 h 1292732"/>
                <a:gd name="connsiteX1" fmla="*/ 3812010 w 3812010"/>
                <a:gd name="connsiteY1" fmla="*/ 195453 h 1292732"/>
                <a:gd name="connsiteX2" fmla="*/ 3812010 w 3812010"/>
                <a:gd name="connsiteY2" fmla="*/ 901827 h 1292732"/>
                <a:gd name="connsiteX3" fmla="*/ 3549271 w 3812010"/>
                <a:gd name="connsiteY3" fmla="*/ 901827 h 1292732"/>
                <a:gd name="connsiteX4" fmla="*/ 3549271 w 3812010"/>
                <a:gd name="connsiteY4" fmla="*/ 195453 h 1292732"/>
                <a:gd name="connsiteX5" fmla="*/ 3155161 w 3812010"/>
                <a:gd name="connsiteY5" fmla="*/ 234315 h 1292732"/>
                <a:gd name="connsiteX6" fmla="*/ 3417901 w 3812010"/>
                <a:gd name="connsiteY6" fmla="*/ 234315 h 1292732"/>
                <a:gd name="connsiteX7" fmla="*/ 3417901 w 3812010"/>
                <a:gd name="connsiteY7" fmla="*/ 904113 h 1292732"/>
                <a:gd name="connsiteX8" fmla="*/ 3155161 w 3812010"/>
                <a:gd name="connsiteY8" fmla="*/ 904113 h 1292732"/>
                <a:gd name="connsiteX9" fmla="*/ 3155161 w 3812010"/>
                <a:gd name="connsiteY9" fmla="*/ 234315 h 1292732"/>
                <a:gd name="connsiteX10" fmla="*/ 2759909 w 3812010"/>
                <a:gd name="connsiteY10" fmla="*/ 0 h 1292732"/>
                <a:gd name="connsiteX11" fmla="*/ 3023791 w 3812010"/>
                <a:gd name="connsiteY11" fmla="*/ 0 h 1292732"/>
                <a:gd name="connsiteX12" fmla="*/ 3023791 w 3812010"/>
                <a:gd name="connsiteY12" fmla="*/ 854964 h 1292732"/>
                <a:gd name="connsiteX13" fmla="*/ 2759909 w 3812010"/>
                <a:gd name="connsiteY13" fmla="*/ 854964 h 1292732"/>
                <a:gd name="connsiteX14" fmla="*/ 2759909 w 3812010"/>
                <a:gd name="connsiteY14" fmla="*/ 0 h 1292732"/>
                <a:gd name="connsiteX15" fmla="*/ 2365800 w 3812010"/>
                <a:gd name="connsiteY15" fmla="*/ 389763 h 1292732"/>
                <a:gd name="connsiteX16" fmla="*/ 2628539 w 3812010"/>
                <a:gd name="connsiteY16" fmla="*/ 389763 h 1292732"/>
                <a:gd name="connsiteX17" fmla="*/ 2628539 w 3812010"/>
                <a:gd name="connsiteY17" fmla="*/ 842391 h 1292732"/>
                <a:gd name="connsiteX18" fmla="*/ 2365800 w 3812010"/>
                <a:gd name="connsiteY18" fmla="*/ 842391 h 1292732"/>
                <a:gd name="connsiteX19" fmla="*/ 2365800 w 3812010"/>
                <a:gd name="connsiteY19" fmla="*/ 389763 h 1292732"/>
                <a:gd name="connsiteX20" fmla="*/ 1971690 w 3812010"/>
                <a:gd name="connsiteY20" fmla="*/ 614934 h 1292732"/>
                <a:gd name="connsiteX21" fmla="*/ 2234430 w 3812010"/>
                <a:gd name="connsiteY21" fmla="*/ 614934 h 1292732"/>
                <a:gd name="connsiteX22" fmla="*/ 2234430 w 3812010"/>
                <a:gd name="connsiteY22" fmla="*/ 1046988 h 1292732"/>
                <a:gd name="connsiteX23" fmla="*/ 1971690 w 3812010"/>
                <a:gd name="connsiteY23" fmla="*/ 1046988 h 1292732"/>
                <a:gd name="connsiteX24" fmla="*/ 1971690 w 3812010"/>
                <a:gd name="connsiteY24" fmla="*/ 614934 h 1292732"/>
                <a:gd name="connsiteX25" fmla="*/ 1577580 w 3812010"/>
                <a:gd name="connsiteY25" fmla="*/ 898398 h 1292732"/>
                <a:gd name="connsiteX26" fmla="*/ 1840320 w 3812010"/>
                <a:gd name="connsiteY26" fmla="*/ 898398 h 1292732"/>
                <a:gd name="connsiteX27" fmla="*/ 1840320 w 3812010"/>
                <a:gd name="connsiteY27" fmla="*/ 1292733 h 1292732"/>
                <a:gd name="connsiteX28" fmla="*/ 1577580 w 3812010"/>
                <a:gd name="connsiteY28" fmla="*/ 1292733 h 1292732"/>
                <a:gd name="connsiteX29" fmla="*/ 1577580 w 3812010"/>
                <a:gd name="connsiteY29" fmla="*/ 898398 h 1292732"/>
                <a:gd name="connsiteX30" fmla="*/ 1183471 w 3812010"/>
                <a:gd name="connsiteY30" fmla="*/ 296037 h 1292732"/>
                <a:gd name="connsiteX31" fmla="*/ 1446211 w 3812010"/>
                <a:gd name="connsiteY31" fmla="*/ 296037 h 1292732"/>
                <a:gd name="connsiteX32" fmla="*/ 1446211 w 3812010"/>
                <a:gd name="connsiteY32" fmla="*/ 506349 h 1292732"/>
                <a:gd name="connsiteX33" fmla="*/ 1183471 w 3812010"/>
                <a:gd name="connsiteY33" fmla="*/ 506349 h 1292732"/>
                <a:gd name="connsiteX34" fmla="*/ 1183471 w 3812010"/>
                <a:gd name="connsiteY34" fmla="*/ 296037 h 1292732"/>
                <a:gd name="connsiteX35" fmla="*/ 789361 w 3812010"/>
                <a:gd name="connsiteY35" fmla="*/ 803529 h 1292732"/>
                <a:gd name="connsiteX36" fmla="*/ 1052101 w 3812010"/>
                <a:gd name="connsiteY36" fmla="*/ 803529 h 1292732"/>
                <a:gd name="connsiteX37" fmla="*/ 1052101 w 3812010"/>
                <a:gd name="connsiteY37" fmla="*/ 936117 h 1292732"/>
                <a:gd name="connsiteX38" fmla="*/ 789361 w 3812010"/>
                <a:gd name="connsiteY38" fmla="*/ 936117 h 1292732"/>
                <a:gd name="connsiteX39" fmla="*/ 789361 w 3812010"/>
                <a:gd name="connsiteY39" fmla="*/ 803529 h 1292732"/>
                <a:gd name="connsiteX40" fmla="*/ 395252 w 3812010"/>
                <a:gd name="connsiteY40" fmla="*/ 1012698 h 1292732"/>
                <a:gd name="connsiteX41" fmla="*/ 657992 w 3812010"/>
                <a:gd name="connsiteY41" fmla="*/ 1012698 h 1292732"/>
                <a:gd name="connsiteX42" fmla="*/ 657992 w 3812010"/>
                <a:gd name="connsiteY42" fmla="*/ 1068705 h 1292732"/>
                <a:gd name="connsiteX43" fmla="*/ 395252 w 3812010"/>
                <a:gd name="connsiteY43" fmla="*/ 1068705 h 1292732"/>
                <a:gd name="connsiteX44" fmla="*/ 395252 w 3812010"/>
                <a:gd name="connsiteY44" fmla="*/ 1012698 h 1292732"/>
                <a:gd name="connsiteX45" fmla="*/ 0 w 3812010"/>
                <a:gd name="connsiteY45" fmla="*/ 724662 h 1292732"/>
                <a:gd name="connsiteX46" fmla="*/ 262740 w 3812010"/>
                <a:gd name="connsiteY46" fmla="*/ 724662 h 1292732"/>
                <a:gd name="connsiteX47" fmla="*/ 262740 w 3812010"/>
                <a:gd name="connsiteY47" fmla="*/ 750951 h 1292732"/>
                <a:gd name="connsiteX48" fmla="*/ 0 w 3812010"/>
                <a:gd name="connsiteY48" fmla="*/ 750951 h 1292732"/>
                <a:gd name="connsiteX49" fmla="*/ 0 w 3812010"/>
                <a:gd name="connsiteY49" fmla="*/ 724662 h 12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010" h="1292732">
                  <a:moveTo>
                    <a:pt x="3549271" y="195453"/>
                  </a:moveTo>
                  <a:lnTo>
                    <a:pt x="3812010" y="195453"/>
                  </a:lnTo>
                  <a:lnTo>
                    <a:pt x="3812010" y="901827"/>
                  </a:lnTo>
                  <a:lnTo>
                    <a:pt x="3549271" y="901827"/>
                  </a:lnTo>
                  <a:lnTo>
                    <a:pt x="3549271" y="195453"/>
                  </a:lnTo>
                  <a:close/>
                  <a:moveTo>
                    <a:pt x="3155161" y="234315"/>
                  </a:moveTo>
                  <a:lnTo>
                    <a:pt x="3417901" y="234315"/>
                  </a:lnTo>
                  <a:lnTo>
                    <a:pt x="3417901" y="904113"/>
                  </a:lnTo>
                  <a:lnTo>
                    <a:pt x="3155161" y="904113"/>
                  </a:lnTo>
                  <a:lnTo>
                    <a:pt x="3155161" y="234315"/>
                  </a:lnTo>
                  <a:close/>
                  <a:moveTo>
                    <a:pt x="2759909" y="0"/>
                  </a:moveTo>
                  <a:lnTo>
                    <a:pt x="3023791" y="0"/>
                  </a:lnTo>
                  <a:lnTo>
                    <a:pt x="3023791" y="854964"/>
                  </a:lnTo>
                  <a:lnTo>
                    <a:pt x="2759909" y="854964"/>
                  </a:lnTo>
                  <a:lnTo>
                    <a:pt x="2759909" y="0"/>
                  </a:lnTo>
                  <a:close/>
                  <a:moveTo>
                    <a:pt x="2365800" y="389763"/>
                  </a:moveTo>
                  <a:lnTo>
                    <a:pt x="2628539" y="389763"/>
                  </a:lnTo>
                  <a:lnTo>
                    <a:pt x="2628539" y="842391"/>
                  </a:lnTo>
                  <a:lnTo>
                    <a:pt x="2365800" y="842391"/>
                  </a:lnTo>
                  <a:lnTo>
                    <a:pt x="2365800" y="389763"/>
                  </a:lnTo>
                  <a:close/>
                  <a:moveTo>
                    <a:pt x="1971690" y="614934"/>
                  </a:moveTo>
                  <a:lnTo>
                    <a:pt x="2234430" y="614934"/>
                  </a:lnTo>
                  <a:lnTo>
                    <a:pt x="2234430" y="1046988"/>
                  </a:lnTo>
                  <a:lnTo>
                    <a:pt x="1971690" y="1046988"/>
                  </a:lnTo>
                  <a:lnTo>
                    <a:pt x="1971690" y="614934"/>
                  </a:lnTo>
                  <a:close/>
                  <a:moveTo>
                    <a:pt x="1577580" y="898398"/>
                  </a:moveTo>
                  <a:lnTo>
                    <a:pt x="1840320" y="898398"/>
                  </a:lnTo>
                  <a:lnTo>
                    <a:pt x="1840320" y="1292733"/>
                  </a:lnTo>
                  <a:lnTo>
                    <a:pt x="1577580" y="1292733"/>
                  </a:lnTo>
                  <a:lnTo>
                    <a:pt x="1577580" y="898398"/>
                  </a:lnTo>
                  <a:close/>
                  <a:moveTo>
                    <a:pt x="1183471" y="296037"/>
                  </a:moveTo>
                  <a:lnTo>
                    <a:pt x="1446211" y="296037"/>
                  </a:lnTo>
                  <a:lnTo>
                    <a:pt x="1446211" y="506349"/>
                  </a:lnTo>
                  <a:lnTo>
                    <a:pt x="1183471" y="506349"/>
                  </a:lnTo>
                  <a:lnTo>
                    <a:pt x="1183471" y="296037"/>
                  </a:lnTo>
                  <a:close/>
                  <a:moveTo>
                    <a:pt x="789361" y="803529"/>
                  </a:moveTo>
                  <a:lnTo>
                    <a:pt x="1052101" y="803529"/>
                  </a:lnTo>
                  <a:lnTo>
                    <a:pt x="1052101" y="936117"/>
                  </a:lnTo>
                  <a:lnTo>
                    <a:pt x="789361" y="936117"/>
                  </a:lnTo>
                  <a:lnTo>
                    <a:pt x="789361" y="803529"/>
                  </a:lnTo>
                  <a:close/>
                  <a:moveTo>
                    <a:pt x="395252" y="1012698"/>
                  </a:moveTo>
                  <a:lnTo>
                    <a:pt x="657992" y="1012698"/>
                  </a:lnTo>
                  <a:lnTo>
                    <a:pt x="657992" y="1068705"/>
                  </a:lnTo>
                  <a:lnTo>
                    <a:pt x="395252" y="1068705"/>
                  </a:lnTo>
                  <a:lnTo>
                    <a:pt x="395252" y="1012698"/>
                  </a:lnTo>
                  <a:close/>
                  <a:moveTo>
                    <a:pt x="0" y="724662"/>
                  </a:moveTo>
                  <a:lnTo>
                    <a:pt x="262740" y="724662"/>
                  </a:lnTo>
                  <a:lnTo>
                    <a:pt x="262740" y="750951"/>
                  </a:lnTo>
                  <a:lnTo>
                    <a:pt x="0" y="750951"/>
                  </a:lnTo>
                  <a:lnTo>
                    <a:pt x="0" y="724662"/>
                  </a:lnTo>
                  <a:close/>
                </a:path>
              </a:pathLst>
            </a:custGeom>
            <a:solidFill>
              <a:srgbClr val="FFCE34"/>
            </a:solidFill>
            <a:ln w="9509"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3AD67A3B-132F-E643-9E81-AD2E760FD24A}"/>
                </a:ext>
              </a:extLst>
            </p:cNvPr>
            <p:cNvSpPr/>
            <p:nvPr/>
          </p:nvSpPr>
          <p:spPr>
            <a:xfrm>
              <a:off x="3846518" y="3203464"/>
              <a:ext cx="3812010" cy="1019556"/>
            </a:xfrm>
            <a:custGeom>
              <a:avLst/>
              <a:gdLst>
                <a:gd name="connsiteX0" fmla="*/ 3549271 w 3812010"/>
                <a:gd name="connsiteY0" fmla="*/ 196596 h 1019556"/>
                <a:gd name="connsiteX1" fmla="*/ 3812010 w 3812010"/>
                <a:gd name="connsiteY1" fmla="*/ 196596 h 1019556"/>
                <a:gd name="connsiteX2" fmla="*/ 3812010 w 3812010"/>
                <a:gd name="connsiteY2" fmla="*/ 202311 h 1019556"/>
                <a:gd name="connsiteX3" fmla="*/ 3549271 w 3812010"/>
                <a:gd name="connsiteY3" fmla="*/ 202311 h 1019556"/>
                <a:gd name="connsiteX4" fmla="*/ 3549271 w 3812010"/>
                <a:gd name="connsiteY4" fmla="*/ 196596 h 1019556"/>
                <a:gd name="connsiteX5" fmla="*/ 3155161 w 3812010"/>
                <a:gd name="connsiteY5" fmla="*/ 230886 h 1019556"/>
                <a:gd name="connsiteX6" fmla="*/ 3417901 w 3812010"/>
                <a:gd name="connsiteY6" fmla="*/ 230886 h 1019556"/>
                <a:gd name="connsiteX7" fmla="*/ 3417901 w 3812010"/>
                <a:gd name="connsiteY7" fmla="*/ 241173 h 1019556"/>
                <a:gd name="connsiteX8" fmla="*/ 3155161 w 3812010"/>
                <a:gd name="connsiteY8" fmla="*/ 241173 h 1019556"/>
                <a:gd name="connsiteX9" fmla="*/ 3155161 w 3812010"/>
                <a:gd name="connsiteY9" fmla="*/ 230886 h 1019556"/>
                <a:gd name="connsiteX10" fmla="*/ 2759909 w 3812010"/>
                <a:gd name="connsiteY10" fmla="*/ 0 h 1019556"/>
                <a:gd name="connsiteX11" fmla="*/ 3023791 w 3812010"/>
                <a:gd name="connsiteY11" fmla="*/ 0 h 1019556"/>
                <a:gd name="connsiteX12" fmla="*/ 3023791 w 3812010"/>
                <a:gd name="connsiteY12" fmla="*/ 6858 h 1019556"/>
                <a:gd name="connsiteX13" fmla="*/ 2759909 w 3812010"/>
                <a:gd name="connsiteY13" fmla="*/ 6858 h 1019556"/>
                <a:gd name="connsiteX14" fmla="*/ 2759909 w 3812010"/>
                <a:gd name="connsiteY14" fmla="*/ 0 h 1019556"/>
                <a:gd name="connsiteX15" fmla="*/ 2365800 w 3812010"/>
                <a:gd name="connsiteY15" fmla="*/ 381762 h 1019556"/>
                <a:gd name="connsiteX16" fmla="*/ 2628539 w 3812010"/>
                <a:gd name="connsiteY16" fmla="*/ 381762 h 1019556"/>
                <a:gd name="connsiteX17" fmla="*/ 2628539 w 3812010"/>
                <a:gd name="connsiteY17" fmla="*/ 396621 h 1019556"/>
                <a:gd name="connsiteX18" fmla="*/ 2365800 w 3812010"/>
                <a:gd name="connsiteY18" fmla="*/ 396621 h 1019556"/>
                <a:gd name="connsiteX19" fmla="*/ 2365800 w 3812010"/>
                <a:gd name="connsiteY19" fmla="*/ 381762 h 1019556"/>
                <a:gd name="connsiteX20" fmla="*/ 1971690 w 3812010"/>
                <a:gd name="connsiteY20" fmla="*/ 609219 h 1019556"/>
                <a:gd name="connsiteX21" fmla="*/ 2234430 w 3812010"/>
                <a:gd name="connsiteY21" fmla="*/ 609219 h 1019556"/>
                <a:gd name="connsiteX22" fmla="*/ 2234430 w 3812010"/>
                <a:gd name="connsiteY22" fmla="*/ 621792 h 1019556"/>
                <a:gd name="connsiteX23" fmla="*/ 1971690 w 3812010"/>
                <a:gd name="connsiteY23" fmla="*/ 621792 h 1019556"/>
                <a:gd name="connsiteX24" fmla="*/ 1971690 w 3812010"/>
                <a:gd name="connsiteY24" fmla="*/ 609219 h 1019556"/>
                <a:gd name="connsiteX25" fmla="*/ 1577580 w 3812010"/>
                <a:gd name="connsiteY25" fmla="*/ 858393 h 1019556"/>
                <a:gd name="connsiteX26" fmla="*/ 1840320 w 3812010"/>
                <a:gd name="connsiteY26" fmla="*/ 858393 h 1019556"/>
                <a:gd name="connsiteX27" fmla="*/ 1840320 w 3812010"/>
                <a:gd name="connsiteY27" fmla="*/ 905256 h 1019556"/>
                <a:gd name="connsiteX28" fmla="*/ 1577580 w 3812010"/>
                <a:gd name="connsiteY28" fmla="*/ 905256 h 1019556"/>
                <a:gd name="connsiteX29" fmla="*/ 1577580 w 3812010"/>
                <a:gd name="connsiteY29" fmla="*/ 858393 h 1019556"/>
                <a:gd name="connsiteX30" fmla="*/ 1183471 w 3812010"/>
                <a:gd name="connsiteY30" fmla="*/ 278892 h 1019556"/>
                <a:gd name="connsiteX31" fmla="*/ 1446211 w 3812010"/>
                <a:gd name="connsiteY31" fmla="*/ 278892 h 1019556"/>
                <a:gd name="connsiteX32" fmla="*/ 1446211 w 3812010"/>
                <a:gd name="connsiteY32" fmla="*/ 302895 h 1019556"/>
                <a:gd name="connsiteX33" fmla="*/ 1183471 w 3812010"/>
                <a:gd name="connsiteY33" fmla="*/ 302895 h 1019556"/>
                <a:gd name="connsiteX34" fmla="*/ 1183471 w 3812010"/>
                <a:gd name="connsiteY34" fmla="*/ 278892 h 1019556"/>
                <a:gd name="connsiteX35" fmla="*/ 789361 w 3812010"/>
                <a:gd name="connsiteY35" fmla="*/ 789813 h 1019556"/>
                <a:gd name="connsiteX36" fmla="*/ 1052101 w 3812010"/>
                <a:gd name="connsiteY36" fmla="*/ 789813 h 1019556"/>
                <a:gd name="connsiteX37" fmla="*/ 1052101 w 3812010"/>
                <a:gd name="connsiteY37" fmla="*/ 810387 h 1019556"/>
                <a:gd name="connsiteX38" fmla="*/ 789361 w 3812010"/>
                <a:gd name="connsiteY38" fmla="*/ 810387 h 1019556"/>
                <a:gd name="connsiteX39" fmla="*/ 789361 w 3812010"/>
                <a:gd name="connsiteY39" fmla="*/ 789813 h 1019556"/>
                <a:gd name="connsiteX40" fmla="*/ 395252 w 3812010"/>
                <a:gd name="connsiteY40" fmla="*/ 1004697 h 1019556"/>
                <a:gd name="connsiteX41" fmla="*/ 657992 w 3812010"/>
                <a:gd name="connsiteY41" fmla="*/ 1004697 h 1019556"/>
                <a:gd name="connsiteX42" fmla="*/ 657992 w 3812010"/>
                <a:gd name="connsiteY42" fmla="*/ 1019556 h 1019556"/>
                <a:gd name="connsiteX43" fmla="*/ 395252 w 3812010"/>
                <a:gd name="connsiteY43" fmla="*/ 1019556 h 1019556"/>
                <a:gd name="connsiteX44" fmla="*/ 395252 w 3812010"/>
                <a:gd name="connsiteY44" fmla="*/ 1004697 h 1019556"/>
                <a:gd name="connsiteX45" fmla="*/ 0 w 3812010"/>
                <a:gd name="connsiteY45" fmla="*/ 706374 h 1019556"/>
                <a:gd name="connsiteX46" fmla="*/ 262740 w 3812010"/>
                <a:gd name="connsiteY46" fmla="*/ 706374 h 1019556"/>
                <a:gd name="connsiteX47" fmla="*/ 262740 w 3812010"/>
                <a:gd name="connsiteY47" fmla="*/ 731520 h 1019556"/>
                <a:gd name="connsiteX48" fmla="*/ 0 w 3812010"/>
                <a:gd name="connsiteY48" fmla="*/ 731520 h 1019556"/>
                <a:gd name="connsiteX49" fmla="*/ 0 w 3812010"/>
                <a:gd name="connsiteY49" fmla="*/ 706374 h 1019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010" h="1019556">
                  <a:moveTo>
                    <a:pt x="3549271" y="196596"/>
                  </a:moveTo>
                  <a:lnTo>
                    <a:pt x="3812010" y="196596"/>
                  </a:lnTo>
                  <a:lnTo>
                    <a:pt x="3812010" y="202311"/>
                  </a:lnTo>
                  <a:lnTo>
                    <a:pt x="3549271" y="202311"/>
                  </a:lnTo>
                  <a:lnTo>
                    <a:pt x="3549271" y="196596"/>
                  </a:lnTo>
                  <a:close/>
                  <a:moveTo>
                    <a:pt x="3155161" y="230886"/>
                  </a:moveTo>
                  <a:lnTo>
                    <a:pt x="3417901" y="230886"/>
                  </a:lnTo>
                  <a:lnTo>
                    <a:pt x="3417901" y="241173"/>
                  </a:lnTo>
                  <a:lnTo>
                    <a:pt x="3155161" y="241173"/>
                  </a:lnTo>
                  <a:lnTo>
                    <a:pt x="3155161" y="230886"/>
                  </a:lnTo>
                  <a:close/>
                  <a:moveTo>
                    <a:pt x="2759909" y="0"/>
                  </a:moveTo>
                  <a:lnTo>
                    <a:pt x="3023791" y="0"/>
                  </a:lnTo>
                  <a:lnTo>
                    <a:pt x="3023791" y="6858"/>
                  </a:lnTo>
                  <a:lnTo>
                    <a:pt x="2759909" y="6858"/>
                  </a:lnTo>
                  <a:lnTo>
                    <a:pt x="2759909" y="0"/>
                  </a:lnTo>
                  <a:close/>
                  <a:moveTo>
                    <a:pt x="2365800" y="381762"/>
                  </a:moveTo>
                  <a:lnTo>
                    <a:pt x="2628539" y="381762"/>
                  </a:lnTo>
                  <a:lnTo>
                    <a:pt x="2628539" y="396621"/>
                  </a:lnTo>
                  <a:lnTo>
                    <a:pt x="2365800" y="396621"/>
                  </a:lnTo>
                  <a:lnTo>
                    <a:pt x="2365800" y="381762"/>
                  </a:lnTo>
                  <a:close/>
                  <a:moveTo>
                    <a:pt x="1971690" y="609219"/>
                  </a:moveTo>
                  <a:lnTo>
                    <a:pt x="2234430" y="609219"/>
                  </a:lnTo>
                  <a:lnTo>
                    <a:pt x="2234430" y="621792"/>
                  </a:lnTo>
                  <a:lnTo>
                    <a:pt x="1971690" y="621792"/>
                  </a:lnTo>
                  <a:lnTo>
                    <a:pt x="1971690" y="609219"/>
                  </a:lnTo>
                  <a:close/>
                  <a:moveTo>
                    <a:pt x="1577580" y="858393"/>
                  </a:moveTo>
                  <a:lnTo>
                    <a:pt x="1840320" y="858393"/>
                  </a:lnTo>
                  <a:lnTo>
                    <a:pt x="1840320" y="905256"/>
                  </a:lnTo>
                  <a:lnTo>
                    <a:pt x="1577580" y="905256"/>
                  </a:lnTo>
                  <a:lnTo>
                    <a:pt x="1577580" y="858393"/>
                  </a:lnTo>
                  <a:close/>
                  <a:moveTo>
                    <a:pt x="1183471" y="278892"/>
                  </a:moveTo>
                  <a:lnTo>
                    <a:pt x="1446211" y="278892"/>
                  </a:lnTo>
                  <a:lnTo>
                    <a:pt x="1446211" y="302895"/>
                  </a:lnTo>
                  <a:lnTo>
                    <a:pt x="1183471" y="302895"/>
                  </a:lnTo>
                  <a:lnTo>
                    <a:pt x="1183471" y="278892"/>
                  </a:lnTo>
                  <a:close/>
                  <a:moveTo>
                    <a:pt x="789361" y="789813"/>
                  </a:moveTo>
                  <a:lnTo>
                    <a:pt x="1052101" y="789813"/>
                  </a:lnTo>
                  <a:lnTo>
                    <a:pt x="1052101" y="810387"/>
                  </a:lnTo>
                  <a:lnTo>
                    <a:pt x="789361" y="810387"/>
                  </a:lnTo>
                  <a:lnTo>
                    <a:pt x="789361" y="789813"/>
                  </a:lnTo>
                  <a:close/>
                  <a:moveTo>
                    <a:pt x="395252" y="1004697"/>
                  </a:moveTo>
                  <a:lnTo>
                    <a:pt x="657992" y="1004697"/>
                  </a:lnTo>
                  <a:lnTo>
                    <a:pt x="657992" y="1019556"/>
                  </a:lnTo>
                  <a:lnTo>
                    <a:pt x="395252" y="1019556"/>
                  </a:lnTo>
                  <a:lnTo>
                    <a:pt x="395252" y="1004697"/>
                  </a:lnTo>
                  <a:close/>
                  <a:moveTo>
                    <a:pt x="0" y="706374"/>
                  </a:moveTo>
                  <a:lnTo>
                    <a:pt x="262740" y="706374"/>
                  </a:lnTo>
                  <a:lnTo>
                    <a:pt x="262740" y="731520"/>
                  </a:lnTo>
                  <a:lnTo>
                    <a:pt x="0" y="731520"/>
                  </a:lnTo>
                  <a:lnTo>
                    <a:pt x="0" y="706374"/>
                  </a:lnTo>
                  <a:close/>
                </a:path>
              </a:pathLst>
            </a:custGeom>
            <a:solidFill>
              <a:srgbClr val="82C341"/>
            </a:solidFill>
            <a:ln w="9509"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204E20EC-AD96-D14D-8D19-6AF8EFE2CC18}"/>
                </a:ext>
              </a:extLst>
            </p:cNvPr>
            <p:cNvSpPr/>
            <p:nvPr/>
          </p:nvSpPr>
          <p:spPr>
            <a:xfrm>
              <a:off x="3846518" y="3396631"/>
              <a:ext cx="3812010" cy="811530"/>
            </a:xfrm>
            <a:custGeom>
              <a:avLst/>
              <a:gdLst>
                <a:gd name="connsiteX0" fmla="*/ 3549271 w 3812010"/>
                <a:gd name="connsiteY0" fmla="*/ 0 h 811530"/>
                <a:gd name="connsiteX1" fmla="*/ 3812010 w 3812010"/>
                <a:gd name="connsiteY1" fmla="*/ 0 h 811530"/>
                <a:gd name="connsiteX2" fmla="*/ 3812010 w 3812010"/>
                <a:gd name="connsiteY2" fmla="*/ 3429 h 811530"/>
                <a:gd name="connsiteX3" fmla="*/ 3549271 w 3812010"/>
                <a:gd name="connsiteY3" fmla="*/ 3429 h 811530"/>
                <a:gd name="connsiteX4" fmla="*/ 3549271 w 3812010"/>
                <a:gd name="connsiteY4" fmla="*/ 0 h 811530"/>
                <a:gd name="connsiteX5" fmla="*/ 3155161 w 3812010"/>
                <a:gd name="connsiteY5" fmla="*/ 36576 h 811530"/>
                <a:gd name="connsiteX6" fmla="*/ 3417901 w 3812010"/>
                <a:gd name="connsiteY6" fmla="*/ 36576 h 811530"/>
                <a:gd name="connsiteX7" fmla="*/ 3417901 w 3812010"/>
                <a:gd name="connsiteY7" fmla="*/ 37719 h 811530"/>
                <a:gd name="connsiteX8" fmla="*/ 3155161 w 3812010"/>
                <a:gd name="connsiteY8" fmla="*/ 37719 h 811530"/>
                <a:gd name="connsiteX9" fmla="*/ 3155161 w 3812010"/>
                <a:gd name="connsiteY9" fmla="*/ 36576 h 811530"/>
                <a:gd name="connsiteX10" fmla="*/ 2365800 w 3812010"/>
                <a:gd name="connsiteY10" fmla="*/ 186309 h 811530"/>
                <a:gd name="connsiteX11" fmla="*/ 2628539 w 3812010"/>
                <a:gd name="connsiteY11" fmla="*/ 186309 h 811530"/>
                <a:gd name="connsiteX12" fmla="*/ 2628539 w 3812010"/>
                <a:gd name="connsiteY12" fmla="*/ 188595 h 811530"/>
                <a:gd name="connsiteX13" fmla="*/ 2365800 w 3812010"/>
                <a:gd name="connsiteY13" fmla="*/ 188595 h 811530"/>
                <a:gd name="connsiteX14" fmla="*/ 2365800 w 3812010"/>
                <a:gd name="connsiteY14" fmla="*/ 186309 h 811530"/>
                <a:gd name="connsiteX15" fmla="*/ 1971690 w 3812010"/>
                <a:gd name="connsiteY15" fmla="*/ 414909 h 811530"/>
                <a:gd name="connsiteX16" fmla="*/ 2234430 w 3812010"/>
                <a:gd name="connsiteY16" fmla="*/ 414909 h 811530"/>
                <a:gd name="connsiteX17" fmla="*/ 2234430 w 3812010"/>
                <a:gd name="connsiteY17" fmla="*/ 416052 h 811530"/>
                <a:gd name="connsiteX18" fmla="*/ 1971690 w 3812010"/>
                <a:gd name="connsiteY18" fmla="*/ 416052 h 811530"/>
                <a:gd name="connsiteX19" fmla="*/ 1971690 w 3812010"/>
                <a:gd name="connsiteY19" fmla="*/ 414909 h 811530"/>
                <a:gd name="connsiteX20" fmla="*/ 1577580 w 3812010"/>
                <a:gd name="connsiteY20" fmla="*/ 661797 h 811530"/>
                <a:gd name="connsiteX21" fmla="*/ 1840320 w 3812010"/>
                <a:gd name="connsiteY21" fmla="*/ 661797 h 811530"/>
                <a:gd name="connsiteX22" fmla="*/ 1840320 w 3812010"/>
                <a:gd name="connsiteY22" fmla="*/ 665226 h 811530"/>
                <a:gd name="connsiteX23" fmla="*/ 1577580 w 3812010"/>
                <a:gd name="connsiteY23" fmla="*/ 665226 h 811530"/>
                <a:gd name="connsiteX24" fmla="*/ 1577580 w 3812010"/>
                <a:gd name="connsiteY24" fmla="*/ 661797 h 811530"/>
                <a:gd name="connsiteX25" fmla="*/ 1183471 w 3812010"/>
                <a:gd name="connsiteY25" fmla="*/ 77724 h 811530"/>
                <a:gd name="connsiteX26" fmla="*/ 1446211 w 3812010"/>
                <a:gd name="connsiteY26" fmla="*/ 77724 h 811530"/>
                <a:gd name="connsiteX27" fmla="*/ 1446211 w 3812010"/>
                <a:gd name="connsiteY27" fmla="*/ 85725 h 811530"/>
                <a:gd name="connsiteX28" fmla="*/ 1183471 w 3812010"/>
                <a:gd name="connsiteY28" fmla="*/ 85725 h 811530"/>
                <a:gd name="connsiteX29" fmla="*/ 1183471 w 3812010"/>
                <a:gd name="connsiteY29" fmla="*/ 77724 h 811530"/>
                <a:gd name="connsiteX30" fmla="*/ 789361 w 3812010"/>
                <a:gd name="connsiteY30" fmla="*/ 595503 h 811530"/>
                <a:gd name="connsiteX31" fmla="*/ 1052101 w 3812010"/>
                <a:gd name="connsiteY31" fmla="*/ 595503 h 811530"/>
                <a:gd name="connsiteX32" fmla="*/ 1052101 w 3812010"/>
                <a:gd name="connsiteY32" fmla="*/ 596646 h 811530"/>
                <a:gd name="connsiteX33" fmla="*/ 789361 w 3812010"/>
                <a:gd name="connsiteY33" fmla="*/ 596646 h 811530"/>
                <a:gd name="connsiteX34" fmla="*/ 789361 w 3812010"/>
                <a:gd name="connsiteY34" fmla="*/ 595503 h 811530"/>
                <a:gd name="connsiteX35" fmla="*/ 395252 w 3812010"/>
                <a:gd name="connsiteY35" fmla="*/ 810387 h 811530"/>
                <a:gd name="connsiteX36" fmla="*/ 657992 w 3812010"/>
                <a:gd name="connsiteY36" fmla="*/ 810387 h 811530"/>
                <a:gd name="connsiteX37" fmla="*/ 657992 w 3812010"/>
                <a:gd name="connsiteY37" fmla="*/ 811530 h 811530"/>
                <a:gd name="connsiteX38" fmla="*/ 395252 w 3812010"/>
                <a:gd name="connsiteY38" fmla="*/ 811530 h 811530"/>
                <a:gd name="connsiteX39" fmla="*/ 395252 w 3812010"/>
                <a:gd name="connsiteY39" fmla="*/ 810387 h 811530"/>
                <a:gd name="connsiteX40" fmla="*/ 0 w 3812010"/>
                <a:gd name="connsiteY40" fmla="*/ 502920 h 811530"/>
                <a:gd name="connsiteX41" fmla="*/ 262740 w 3812010"/>
                <a:gd name="connsiteY41" fmla="*/ 502920 h 811530"/>
                <a:gd name="connsiteX42" fmla="*/ 262740 w 3812010"/>
                <a:gd name="connsiteY42" fmla="*/ 513207 h 811530"/>
                <a:gd name="connsiteX43" fmla="*/ 0 w 3812010"/>
                <a:gd name="connsiteY43" fmla="*/ 513207 h 811530"/>
                <a:gd name="connsiteX44" fmla="*/ 0 w 3812010"/>
                <a:gd name="connsiteY44" fmla="*/ 502920 h 81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12010" h="811530">
                  <a:moveTo>
                    <a:pt x="3549271" y="0"/>
                  </a:moveTo>
                  <a:lnTo>
                    <a:pt x="3812010" y="0"/>
                  </a:lnTo>
                  <a:lnTo>
                    <a:pt x="3812010" y="3429"/>
                  </a:lnTo>
                  <a:lnTo>
                    <a:pt x="3549271" y="3429"/>
                  </a:lnTo>
                  <a:lnTo>
                    <a:pt x="3549271" y="0"/>
                  </a:lnTo>
                  <a:close/>
                  <a:moveTo>
                    <a:pt x="3155161" y="36576"/>
                  </a:moveTo>
                  <a:lnTo>
                    <a:pt x="3417901" y="36576"/>
                  </a:lnTo>
                  <a:lnTo>
                    <a:pt x="3417901" y="37719"/>
                  </a:lnTo>
                  <a:lnTo>
                    <a:pt x="3155161" y="37719"/>
                  </a:lnTo>
                  <a:lnTo>
                    <a:pt x="3155161" y="36576"/>
                  </a:lnTo>
                  <a:close/>
                  <a:moveTo>
                    <a:pt x="2365800" y="186309"/>
                  </a:moveTo>
                  <a:lnTo>
                    <a:pt x="2628539" y="186309"/>
                  </a:lnTo>
                  <a:lnTo>
                    <a:pt x="2628539" y="188595"/>
                  </a:lnTo>
                  <a:lnTo>
                    <a:pt x="2365800" y="188595"/>
                  </a:lnTo>
                  <a:lnTo>
                    <a:pt x="2365800" y="186309"/>
                  </a:lnTo>
                  <a:close/>
                  <a:moveTo>
                    <a:pt x="1971690" y="414909"/>
                  </a:moveTo>
                  <a:lnTo>
                    <a:pt x="2234430" y="414909"/>
                  </a:lnTo>
                  <a:lnTo>
                    <a:pt x="2234430" y="416052"/>
                  </a:lnTo>
                  <a:lnTo>
                    <a:pt x="1971690" y="416052"/>
                  </a:lnTo>
                  <a:lnTo>
                    <a:pt x="1971690" y="414909"/>
                  </a:lnTo>
                  <a:close/>
                  <a:moveTo>
                    <a:pt x="1577580" y="661797"/>
                  </a:moveTo>
                  <a:lnTo>
                    <a:pt x="1840320" y="661797"/>
                  </a:lnTo>
                  <a:lnTo>
                    <a:pt x="1840320" y="665226"/>
                  </a:lnTo>
                  <a:lnTo>
                    <a:pt x="1577580" y="665226"/>
                  </a:lnTo>
                  <a:lnTo>
                    <a:pt x="1577580" y="661797"/>
                  </a:lnTo>
                  <a:close/>
                  <a:moveTo>
                    <a:pt x="1183471" y="77724"/>
                  </a:moveTo>
                  <a:lnTo>
                    <a:pt x="1446211" y="77724"/>
                  </a:lnTo>
                  <a:lnTo>
                    <a:pt x="1446211" y="85725"/>
                  </a:lnTo>
                  <a:lnTo>
                    <a:pt x="1183471" y="85725"/>
                  </a:lnTo>
                  <a:lnTo>
                    <a:pt x="1183471" y="77724"/>
                  </a:lnTo>
                  <a:close/>
                  <a:moveTo>
                    <a:pt x="789361" y="595503"/>
                  </a:moveTo>
                  <a:lnTo>
                    <a:pt x="1052101" y="595503"/>
                  </a:lnTo>
                  <a:lnTo>
                    <a:pt x="1052101" y="596646"/>
                  </a:lnTo>
                  <a:lnTo>
                    <a:pt x="789361" y="596646"/>
                  </a:lnTo>
                  <a:lnTo>
                    <a:pt x="789361" y="595503"/>
                  </a:lnTo>
                  <a:close/>
                  <a:moveTo>
                    <a:pt x="395252" y="810387"/>
                  </a:moveTo>
                  <a:lnTo>
                    <a:pt x="657992" y="810387"/>
                  </a:lnTo>
                  <a:lnTo>
                    <a:pt x="657992" y="811530"/>
                  </a:lnTo>
                  <a:lnTo>
                    <a:pt x="395252" y="811530"/>
                  </a:lnTo>
                  <a:lnTo>
                    <a:pt x="395252" y="810387"/>
                  </a:lnTo>
                  <a:close/>
                  <a:moveTo>
                    <a:pt x="0" y="502920"/>
                  </a:moveTo>
                  <a:lnTo>
                    <a:pt x="262740" y="502920"/>
                  </a:lnTo>
                  <a:lnTo>
                    <a:pt x="262740" y="513207"/>
                  </a:lnTo>
                  <a:lnTo>
                    <a:pt x="0" y="513207"/>
                  </a:lnTo>
                  <a:lnTo>
                    <a:pt x="0" y="502920"/>
                  </a:lnTo>
                  <a:close/>
                </a:path>
              </a:pathLst>
            </a:custGeom>
            <a:solidFill>
              <a:srgbClr val="751A15"/>
            </a:solidFill>
            <a:ln w="9509"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28909A37-B715-194C-BF72-6BD22B52E56E}"/>
                </a:ext>
              </a:extLst>
            </p:cNvPr>
            <p:cNvSpPr/>
            <p:nvPr/>
          </p:nvSpPr>
          <p:spPr>
            <a:xfrm>
              <a:off x="3846518" y="3180604"/>
              <a:ext cx="3812010" cy="1027557"/>
            </a:xfrm>
            <a:custGeom>
              <a:avLst/>
              <a:gdLst>
                <a:gd name="connsiteX0" fmla="*/ 3549271 w 3812010"/>
                <a:gd name="connsiteY0" fmla="*/ 206883 h 1027557"/>
                <a:gd name="connsiteX1" fmla="*/ 3812010 w 3812010"/>
                <a:gd name="connsiteY1" fmla="*/ 206883 h 1027557"/>
                <a:gd name="connsiteX2" fmla="*/ 3812010 w 3812010"/>
                <a:gd name="connsiteY2" fmla="*/ 216027 h 1027557"/>
                <a:gd name="connsiteX3" fmla="*/ 3549271 w 3812010"/>
                <a:gd name="connsiteY3" fmla="*/ 216027 h 1027557"/>
                <a:gd name="connsiteX4" fmla="*/ 3549271 w 3812010"/>
                <a:gd name="connsiteY4" fmla="*/ 206883 h 1027557"/>
                <a:gd name="connsiteX5" fmla="*/ 3155161 w 3812010"/>
                <a:gd name="connsiteY5" fmla="*/ 240030 h 1027557"/>
                <a:gd name="connsiteX6" fmla="*/ 3417901 w 3812010"/>
                <a:gd name="connsiteY6" fmla="*/ 240030 h 1027557"/>
                <a:gd name="connsiteX7" fmla="*/ 3417901 w 3812010"/>
                <a:gd name="connsiteY7" fmla="*/ 252603 h 1027557"/>
                <a:gd name="connsiteX8" fmla="*/ 3155161 w 3812010"/>
                <a:gd name="connsiteY8" fmla="*/ 252603 h 1027557"/>
                <a:gd name="connsiteX9" fmla="*/ 3155161 w 3812010"/>
                <a:gd name="connsiteY9" fmla="*/ 240030 h 1027557"/>
                <a:gd name="connsiteX10" fmla="*/ 2759909 w 3812010"/>
                <a:gd name="connsiteY10" fmla="*/ 0 h 1027557"/>
                <a:gd name="connsiteX11" fmla="*/ 3023791 w 3812010"/>
                <a:gd name="connsiteY11" fmla="*/ 0 h 1027557"/>
                <a:gd name="connsiteX12" fmla="*/ 3023791 w 3812010"/>
                <a:gd name="connsiteY12" fmla="*/ 22860 h 1027557"/>
                <a:gd name="connsiteX13" fmla="*/ 2759909 w 3812010"/>
                <a:gd name="connsiteY13" fmla="*/ 22860 h 1027557"/>
                <a:gd name="connsiteX14" fmla="*/ 2759909 w 3812010"/>
                <a:gd name="connsiteY14" fmla="*/ 0 h 1027557"/>
                <a:gd name="connsiteX15" fmla="*/ 2365800 w 3812010"/>
                <a:gd name="connsiteY15" fmla="*/ 393192 h 1027557"/>
                <a:gd name="connsiteX16" fmla="*/ 2628539 w 3812010"/>
                <a:gd name="connsiteY16" fmla="*/ 393192 h 1027557"/>
                <a:gd name="connsiteX17" fmla="*/ 2628539 w 3812010"/>
                <a:gd name="connsiteY17" fmla="*/ 402336 h 1027557"/>
                <a:gd name="connsiteX18" fmla="*/ 2365800 w 3812010"/>
                <a:gd name="connsiteY18" fmla="*/ 402336 h 1027557"/>
                <a:gd name="connsiteX19" fmla="*/ 2365800 w 3812010"/>
                <a:gd name="connsiteY19" fmla="*/ 393192 h 1027557"/>
                <a:gd name="connsiteX20" fmla="*/ 1971690 w 3812010"/>
                <a:gd name="connsiteY20" fmla="*/ 619506 h 1027557"/>
                <a:gd name="connsiteX21" fmla="*/ 2234430 w 3812010"/>
                <a:gd name="connsiteY21" fmla="*/ 619506 h 1027557"/>
                <a:gd name="connsiteX22" fmla="*/ 2234430 w 3812010"/>
                <a:gd name="connsiteY22" fmla="*/ 630936 h 1027557"/>
                <a:gd name="connsiteX23" fmla="*/ 1971690 w 3812010"/>
                <a:gd name="connsiteY23" fmla="*/ 630936 h 1027557"/>
                <a:gd name="connsiteX24" fmla="*/ 1971690 w 3812010"/>
                <a:gd name="connsiteY24" fmla="*/ 619506 h 1027557"/>
                <a:gd name="connsiteX25" fmla="*/ 1577580 w 3812010"/>
                <a:gd name="connsiteY25" fmla="*/ 851535 h 1027557"/>
                <a:gd name="connsiteX26" fmla="*/ 1840320 w 3812010"/>
                <a:gd name="connsiteY26" fmla="*/ 851535 h 1027557"/>
                <a:gd name="connsiteX27" fmla="*/ 1840320 w 3812010"/>
                <a:gd name="connsiteY27" fmla="*/ 877824 h 1027557"/>
                <a:gd name="connsiteX28" fmla="*/ 1577580 w 3812010"/>
                <a:gd name="connsiteY28" fmla="*/ 877824 h 1027557"/>
                <a:gd name="connsiteX29" fmla="*/ 1577580 w 3812010"/>
                <a:gd name="connsiteY29" fmla="*/ 851535 h 1027557"/>
                <a:gd name="connsiteX30" fmla="*/ 1183471 w 3812010"/>
                <a:gd name="connsiteY30" fmla="*/ 273177 h 1027557"/>
                <a:gd name="connsiteX31" fmla="*/ 1446211 w 3812010"/>
                <a:gd name="connsiteY31" fmla="*/ 273177 h 1027557"/>
                <a:gd name="connsiteX32" fmla="*/ 1446211 w 3812010"/>
                <a:gd name="connsiteY32" fmla="*/ 293751 h 1027557"/>
                <a:gd name="connsiteX33" fmla="*/ 1183471 w 3812010"/>
                <a:gd name="connsiteY33" fmla="*/ 293751 h 1027557"/>
                <a:gd name="connsiteX34" fmla="*/ 1183471 w 3812010"/>
                <a:gd name="connsiteY34" fmla="*/ 273177 h 1027557"/>
                <a:gd name="connsiteX35" fmla="*/ 789361 w 3812010"/>
                <a:gd name="connsiteY35" fmla="*/ 802386 h 1027557"/>
                <a:gd name="connsiteX36" fmla="*/ 1052101 w 3812010"/>
                <a:gd name="connsiteY36" fmla="*/ 802386 h 1027557"/>
                <a:gd name="connsiteX37" fmla="*/ 1052101 w 3812010"/>
                <a:gd name="connsiteY37" fmla="*/ 811530 h 1027557"/>
                <a:gd name="connsiteX38" fmla="*/ 789361 w 3812010"/>
                <a:gd name="connsiteY38" fmla="*/ 811530 h 1027557"/>
                <a:gd name="connsiteX39" fmla="*/ 789361 w 3812010"/>
                <a:gd name="connsiteY39" fmla="*/ 802386 h 1027557"/>
                <a:gd name="connsiteX40" fmla="*/ 395252 w 3812010"/>
                <a:gd name="connsiteY40" fmla="*/ 1026414 h 1027557"/>
                <a:gd name="connsiteX41" fmla="*/ 657992 w 3812010"/>
                <a:gd name="connsiteY41" fmla="*/ 1026414 h 1027557"/>
                <a:gd name="connsiteX42" fmla="*/ 657992 w 3812010"/>
                <a:gd name="connsiteY42" fmla="*/ 1027557 h 1027557"/>
                <a:gd name="connsiteX43" fmla="*/ 395252 w 3812010"/>
                <a:gd name="connsiteY43" fmla="*/ 1027557 h 1027557"/>
                <a:gd name="connsiteX44" fmla="*/ 395252 w 3812010"/>
                <a:gd name="connsiteY44" fmla="*/ 1026414 h 1027557"/>
                <a:gd name="connsiteX45" fmla="*/ 0 w 3812010"/>
                <a:gd name="connsiteY45" fmla="*/ 717804 h 1027557"/>
                <a:gd name="connsiteX46" fmla="*/ 262740 w 3812010"/>
                <a:gd name="connsiteY46" fmla="*/ 717804 h 1027557"/>
                <a:gd name="connsiteX47" fmla="*/ 262740 w 3812010"/>
                <a:gd name="connsiteY47" fmla="*/ 718947 h 1027557"/>
                <a:gd name="connsiteX48" fmla="*/ 0 w 3812010"/>
                <a:gd name="connsiteY48" fmla="*/ 718947 h 1027557"/>
                <a:gd name="connsiteX49" fmla="*/ 0 w 3812010"/>
                <a:gd name="connsiteY49" fmla="*/ 717804 h 102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812010" h="1027557">
                  <a:moveTo>
                    <a:pt x="3549271" y="206883"/>
                  </a:moveTo>
                  <a:lnTo>
                    <a:pt x="3812010" y="206883"/>
                  </a:lnTo>
                  <a:lnTo>
                    <a:pt x="3812010" y="216027"/>
                  </a:lnTo>
                  <a:lnTo>
                    <a:pt x="3549271" y="216027"/>
                  </a:lnTo>
                  <a:lnTo>
                    <a:pt x="3549271" y="206883"/>
                  </a:lnTo>
                  <a:close/>
                  <a:moveTo>
                    <a:pt x="3155161" y="240030"/>
                  </a:moveTo>
                  <a:lnTo>
                    <a:pt x="3417901" y="240030"/>
                  </a:lnTo>
                  <a:lnTo>
                    <a:pt x="3417901" y="252603"/>
                  </a:lnTo>
                  <a:lnTo>
                    <a:pt x="3155161" y="252603"/>
                  </a:lnTo>
                  <a:lnTo>
                    <a:pt x="3155161" y="240030"/>
                  </a:lnTo>
                  <a:close/>
                  <a:moveTo>
                    <a:pt x="2759909" y="0"/>
                  </a:moveTo>
                  <a:lnTo>
                    <a:pt x="3023791" y="0"/>
                  </a:lnTo>
                  <a:lnTo>
                    <a:pt x="3023791" y="22860"/>
                  </a:lnTo>
                  <a:lnTo>
                    <a:pt x="2759909" y="22860"/>
                  </a:lnTo>
                  <a:lnTo>
                    <a:pt x="2759909" y="0"/>
                  </a:lnTo>
                  <a:close/>
                  <a:moveTo>
                    <a:pt x="2365800" y="393192"/>
                  </a:moveTo>
                  <a:lnTo>
                    <a:pt x="2628539" y="393192"/>
                  </a:lnTo>
                  <a:lnTo>
                    <a:pt x="2628539" y="402336"/>
                  </a:lnTo>
                  <a:lnTo>
                    <a:pt x="2365800" y="402336"/>
                  </a:lnTo>
                  <a:lnTo>
                    <a:pt x="2365800" y="393192"/>
                  </a:lnTo>
                  <a:close/>
                  <a:moveTo>
                    <a:pt x="1971690" y="619506"/>
                  </a:moveTo>
                  <a:lnTo>
                    <a:pt x="2234430" y="619506"/>
                  </a:lnTo>
                  <a:lnTo>
                    <a:pt x="2234430" y="630936"/>
                  </a:lnTo>
                  <a:lnTo>
                    <a:pt x="1971690" y="630936"/>
                  </a:lnTo>
                  <a:lnTo>
                    <a:pt x="1971690" y="619506"/>
                  </a:lnTo>
                  <a:close/>
                  <a:moveTo>
                    <a:pt x="1577580" y="851535"/>
                  </a:moveTo>
                  <a:lnTo>
                    <a:pt x="1840320" y="851535"/>
                  </a:lnTo>
                  <a:lnTo>
                    <a:pt x="1840320" y="877824"/>
                  </a:lnTo>
                  <a:lnTo>
                    <a:pt x="1577580" y="877824"/>
                  </a:lnTo>
                  <a:lnTo>
                    <a:pt x="1577580" y="851535"/>
                  </a:lnTo>
                  <a:close/>
                  <a:moveTo>
                    <a:pt x="1183471" y="273177"/>
                  </a:moveTo>
                  <a:lnTo>
                    <a:pt x="1446211" y="273177"/>
                  </a:lnTo>
                  <a:lnTo>
                    <a:pt x="1446211" y="293751"/>
                  </a:lnTo>
                  <a:lnTo>
                    <a:pt x="1183471" y="293751"/>
                  </a:lnTo>
                  <a:lnTo>
                    <a:pt x="1183471" y="273177"/>
                  </a:lnTo>
                  <a:close/>
                  <a:moveTo>
                    <a:pt x="789361" y="802386"/>
                  </a:moveTo>
                  <a:lnTo>
                    <a:pt x="1052101" y="802386"/>
                  </a:lnTo>
                  <a:lnTo>
                    <a:pt x="1052101" y="811530"/>
                  </a:lnTo>
                  <a:lnTo>
                    <a:pt x="789361" y="811530"/>
                  </a:lnTo>
                  <a:lnTo>
                    <a:pt x="789361" y="802386"/>
                  </a:lnTo>
                  <a:close/>
                  <a:moveTo>
                    <a:pt x="395252" y="1026414"/>
                  </a:moveTo>
                  <a:lnTo>
                    <a:pt x="657992" y="1026414"/>
                  </a:lnTo>
                  <a:lnTo>
                    <a:pt x="657992" y="1027557"/>
                  </a:lnTo>
                  <a:lnTo>
                    <a:pt x="395252" y="1027557"/>
                  </a:lnTo>
                  <a:lnTo>
                    <a:pt x="395252" y="1026414"/>
                  </a:lnTo>
                  <a:close/>
                  <a:moveTo>
                    <a:pt x="0" y="717804"/>
                  </a:moveTo>
                  <a:lnTo>
                    <a:pt x="262740" y="717804"/>
                  </a:lnTo>
                  <a:lnTo>
                    <a:pt x="262740" y="718947"/>
                  </a:lnTo>
                  <a:lnTo>
                    <a:pt x="0" y="718947"/>
                  </a:lnTo>
                  <a:lnTo>
                    <a:pt x="0" y="717804"/>
                  </a:lnTo>
                  <a:close/>
                </a:path>
              </a:pathLst>
            </a:custGeom>
            <a:solidFill>
              <a:srgbClr val="00B5EF"/>
            </a:solidFill>
            <a:ln w="9509"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928FC366-6AC9-4646-9911-A96EBE917A99}"/>
                </a:ext>
              </a:extLst>
            </p:cNvPr>
            <p:cNvSpPr/>
            <p:nvPr/>
          </p:nvSpPr>
          <p:spPr>
            <a:xfrm>
              <a:off x="3781404" y="4569349"/>
              <a:ext cx="3942237" cy="9525"/>
            </a:xfrm>
            <a:custGeom>
              <a:avLst/>
              <a:gdLst>
                <a:gd name="connsiteX0" fmla="*/ 0 w 3942237"/>
                <a:gd name="connsiteY0" fmla="*/ 0 h 9525"/>
                <a:gd name="connsiteX1" fmla="*/ 3942238 w 3942237"/>
                <a:gd name="connsiteY1" fmla="*/ 0 h 9525"/>
              </a:gdLst>
              <a:ahLst/>
              <a:cxnLst>
                <a:cxn ang="0">
                  <a:pos x="connsiteX0" y="connsiteY0"/>
                </a:cxn>
                <a:cxn ang="0">
                  <a:pos x="connsiteX1" y="connsiteY1"/>
                </a:cxn>
              </a:cxnLst>
              <a:rect l="l" t="t" r="r" b="b"/>
              <a:pathLst>
                <a:path w="3942237" h="9525">
                  <a:moveTo>
                    <a:pt x="0" y="0"/>
                  </a:moveTo>
                  <a:lnTo>
                    <a:pt x="3942238" y="0"/>
                  </a:lnTo>
                </a:path>
              </a:pathLst>
            </a:custGeom>
            <a:ln w="2282" cap="flat">
              <a:solidFill>
                <a:srgbClr val="B3B3B3"/>
              </a:solidFill>
              <a:prstDash val="solid"/>
              <a:round/>
            </a:ln>
          </p:spPr>
          <p:txBody>
            <a:bodyPr rtlCol="0" anchor="ctr"/>
            <a:lstStyle/>
            <a:p>
              <a:endParaRPr lang="en-US"/>
            </a:p>
          </p:txBody>
        </p:sp>
        <p:sp>
          <p:nvSpPr>
            <p:cNvPr id="23" name="TextBox 22">
              <a:extLst>
                <a:ext uri="{FF2B5EF4-FFF2-40B4-BE49-F238E27FC236}">
                  <a16:creationId xmlns:a16="http://schemas.microsoft.com/office/drawing/2014/main" id="{583ACDD8-2B7C-2942-8E05-56C68914C607}"/>
                </a:ext>
              </a:extLst>
            </p:cNvPr>
            <p:cNvSpPr txBox="1"/>
            <p:nvPr/>
          </p:nvSpPr>
          <p:spPr>
            <a:xfrm>
              <a:off x="3775202" y="4157269"/>
              <a:ext cx="297114"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10</a:t>
              </a:r>
            </a:p>
          </p:txBody>
        </p:sp>
        <p:sp>
          <p:nvSpPr>
            <p:cNvPr id="24" name="TextBox 23">
              <a:extLst>
                <a:ext uri="{FF2B5EF4-FFF2-40B4-BE49-F238E27FC236}">
                  <a16:creationId xmlns:a16="http://schemas.microsoft.com/office/drawing/2014/main" id="{7E2230A0-B681-C945-A1B2-0704C9177641}"/>
                </a:ext>
              </a:extLst>
            </p:cNvPr>
            <p:cNvSpPr txBox="1"/>
            <p:nvPr/>
          </p:nvSpPr>
          <p:spPr>
            <a:xfrm>
              <a:off x="3891436" y="4157269"/>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.0</a:t>
              </a:r>
            </a:p>
          </p:txBody>
        </p:sp>
        <p:sp>
          <p:nvSpPr>
            <p:cNvPr id="25" name="TextBox 24">
              <a:extLst>
                <a:ext uri="{FF2B5EF4-FFF2-40B4-BE49-F238E27FC236}">
                  <a16:creationId xmlns:a16="http://schemas.microsoft.com/office/drawing/2014/main" id="{D91F583D-BA9E-444C-AAC8-65F36630642B}"/>
                </a:ext>
              </a:extLst>
            </p:cNvPr>
            <p:cNvSpPr txBox="1"/>
            <p:nvPr/>
          </p:nvSpPr>
          <p:spPr>
            <a:xfrm>
              <a:off x="4201584" y="4315955"/>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4</a:t>
              </a:r>
            </a:p>
          </p:txBody>
        </p:sp>
        <p:sp>
          <p:nvSpPr>
            <p:cNvPr id="26" name="TextBox 25">
              <a:extLst>
                <a:ext uri="{FF2B5EF4-FFF2-40B4-BE49-F238E27FC236}">
                  <a16:creationId xmlns:a16="http://schemas.microsoft.com/office/drawing/2014/main" id="{13957420-4139-054D-8B94-791D582565BB}"/>
                </a:ext>
              </a:extLst>
            </p:cNvPr>
            <p:cNvSpPr txBox="1"/>
            <p:nvPr/>
          </p:nvSpPr>
          <p:spPr>
            <a:xfrm>
              <a:off x="4259749" y="4315955"/>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.8</a:t>
              </a:r>
            </a:p>
          </p:txBody>
        </p:sp>
        <p:sp>
          <p:nvSpPr>
            <p:cNvPr id="27" name="TextBox 26">
              <a:extLst>
                <a:ext uri="{FF2B5EF4-FFF2-40B4-BE49-F238E27FC236}">
                  <a16:creationId xmlns:a16="http://schemas.microsoft.com/office/drawing/2014/main" id="{22FC2A65-9728-A14B-830B-F7604DA53D5E}"/>
                </a:ext>
              </a:extLst>
            </p:cNvPr>
            <p:cNvSpPr txBox="1"/>
            <p:nvPr/>
          </p:nvSpPr>
          <p:spPr>
            <a:xfrm>
              <a:off x="4595883" y="4249852"/>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7</a:t>
              </a:r>
            </a:p>
          </p:txBody>
        </p:sp>
        <p:sp>
          <p:nvSpPr>
            <p:cNvPr id="28" name="TextBox 27">
              <a:extLst>
                <a:ext uri="{FF2B5EF4-FFF2-40B4-BE49-F238E27FC236}">
                  <a16:creationId xmlns:a16="http://schemas.microsoft.com/office/drawing/2014/main" id="{90C22246-53DC-7546-ACBE-FCB8A0595FD9}"/>
                </a:ext>
              </a:extLst>
            </p:cNvPr>
            <p:cNvSpPr txBox="1"/>
            <p:nvPr/>
          </p:nvSpPr>
          <p:spPr>
            <a:xfrm>
              <a:off x="4654048" y="4249852"/>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.0</a:t>
              </a:r>
            </a:p>
          </p:txBody>
        </p:sp>
        <p:sp>
          <p:nvSpPr>
            <p:cNvPr id="30" name="TextBox 29">
              <a:extLst>
                <a:ext uri="{FF2B5EF4-FFF2-40B4-BE49-F238E27FC236}">
                  <a16:creationId xmlns:a16="http://schemas.microsoft.com/office/drawing/2014/main" id="{C7D17706-C921-CC41-B235-7FF0B19D4435}"/>
                </a:ext>
              </a:extLst>
            </p:cNvPr>
            <p:cNvSpPr txBox="1"/>
            <p:nvPr/>
          </p:nvSpPr>
          <p:spPr>
            <a:xfrm>
              <a:off x="4958197" y="4034777"/>
              <a:ext cx="297114"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14</a:t>
              </a:r>
            </a:p>
          </p:txBody>
        </p:sp>
        <p:sp>
          <p:nvSpPr>
            <p:cNvPr id="31" name="TextBox 30">
              <a:extLst>
                <a:ext uri="{FF2B5EF4-FFF2-40B4-BE49-F238E27FC236}">
                  <a16:creationId xmlns:a16="http://schemas.microsoft.com/office/drawing/2014/main" id="{977C34A6-4271-1243-825F-ABD1C24979A0}"/>
                </a:ext>
              </a:extLst>
            </p:cNvPr>
            <p:cNvSpPr txBox="1"/>
            <p:nvPr/>
          </p:nvSpPr>
          <p:spPr>
            <a:xfrm>
              <a:off x="5074431" y="4034777"/>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.1</a:t>
              </a:r>
            </a:p>
          </p:txBody>
        </p:sp>
        <p:sp>
          <p:nvSpPr>
            <p:cNvPr id="32" name="TextBox 31">
              <a:extLst>
                <a:ext uri="{FF2B5EF4-FFF2-40B4-BE49-F238E27FC236}">
                  <a16:creationId xmlns:a16="http://schemas.microsoft.com/office/drawing/2014/main" id="{E6DA8FCB-EAEE-2643-8F71-18EFA4F9FE2A}"/>
                </a:ext>
              </a:extLst>
            </p:cNvPr>
            <p:cNvSpPr txBox="1"/>
            <p:nvPr/>
          </p:nvSpPr>
          <p:spPr>
            <a:xfrm>
              <a:off x="5778878" y="4305192"/>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33" name="TextBox 32">
              <a:extLst>
                <a:ext uri="{FF2B5EF4-FFF2-40B4-BE49-F238E27FC236}">
                  <a16:creationId xmlns:a16="http://schemas.microsoft.com/office/drawing/2014/main" id="{DA4446E9-9AB1-0046-9286-08DEB0331DFE}"/>
                </a:ext>
              </a:extLst>
            </p:cNvPr>
            <p:cNvSpPr txBox="1"/>
            <p:nvPr/>
          </p:nvSpPr>
          <p:spPr>
            <a:xfrm>
              <a:off x="5837043" y="4305192"/>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.2</a:t>
              </a:r>
            </a:p>
          </p:txBody>
        </p:sp>
        <p:sp>
          <p:nvSpPr>
            <p:cNvPr id="34" name="TextBox 33">
              <a:extLst>
                <a:ext uri="{FF2B5EF4-FFF2-40B4-BE49-F238E27FC236}">
                  <a16:creationId xmlns:a16="http://schemas.microsoft.com/office/drawing/2014/main" id="{6481A3F1-9A3A-C141-BBE5-F76DEBFF24FB}"/>
                </a:ext>
              </a:extLst>
            </p:cNvPr>
            <p:cNvSpPr txBox="1"/>
            <p:nvPr/>
          </p:nvSpPr>
          <p:spPr>
            <a:xfrm>
              <a:off x="6173273" y="4202989"/>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8</a:t>
              </a:r>
            </a:p>
          </p:txBody>
        </p:sp>
        <p:sp>
          <p:nvSpPr>
            <p:cNvPr id="35" name="TextBox 34">
              <a:extLst>
                <a:ext uri="{FF2B5EF4-FFF2-40B4-BE49-F238E27FC236}">
                  <a16:creationId xmlns:a16="http://schemas.microsoft.com/office/drawing/2014/main" id="{64838C96-3C91-4547-9C1C-019DF2CB9F69}"/>
                </a:ext>
              </a:extLst>
            </p:cNvPr>
            <p:cNvSpPr txBox="1"/>
            <p:nvPr/>
          </p:nvSpPr>
          <p:spPr>
            <a:xfrm>
              <a:off x="6231438" y="4202989"/>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36" name="TextBox 35">
              <a:extLst>
                <a:ext uri="{FF2B5EF4-FFF2-40B4-BE49-F238E27FC236}">
                  <a16:creationId xmlns:a16="http://schemas.microsoft.com/office/drawing/2014/main" id="{573E0993-7A92-144B-9BFF-2EF98D4279CE}"/>
                </a:ext>
              </a:extLst>
            </p:cNvPr>
            <p:cNvSpPr txBox="1"/>
            <p:nvPr/>
          </p:nvSpPr>
          <p:spPr>
            <a:xfrm>
              <a:off x="6567573" y="4209180"/>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8</a:t>
              </a:r>
            </a:p>
          </p:txBody>
        </p:sp>
        <p:sp>
          <p:nvSpPr>
            <p:cNvPr id="37" name="TextBox 36">
              <a:extLst>
                <a:ext uri="{FF2B5EF4-FFF2-40B4-BE49-F238E27FC236}">
                  <a16:creationId xmlns:a16="http://schemas.microsoft.com/office/drawing/2014/main" id="{E095DD9A-A14A-2C42-AB53-83B403A0D77A}"/>
                </a:ext>
              </a:extLst>
            </p:cNvPr>
            <p:cNvSpPr txBox="1"/>
            <p:nvPr/>
          </p:nvSpPr>
          <p:spPr>
            <a:xfrm>
              <a:off x="6625738" y="4209180"/>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.3</a:t>
              </a:r>
            </a:p>
          </p:txBody>
        </p:sp>
        <p:sp>
          <p:nvSpPr>
            <p:cNvPr id="38" name="TextBox 37">
              <a:extLst>
                <a:ext uri="{FF2B5EF4-FFF2-40B4-BE49-F238E27FC236}">
                  <a16:creationId xmlns:a16="http://schemas.microsoft.com/office/drawing/2014/main" id="{C09491EB-9C56-1741-90FB-CB1762C90F07}"/>
                </a:ext>
              </a:extLst>
            </p:cNvPr>
            <p:cNvSpPr txBox="1"/>
            <p:nvPr/>
          </p:nvSpPr>
          <p:spPr>
            <a:xfrm>
              <a:off x="6961873" y="4233659"/>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7</a:t>
              </a:r>
            </a:p>
          </p:txBody>
        </p:sp>
        <p:sp>
          <p:nvSpPr>
            <p:cNvPr id="39" name="TextBox 38">
              <a:extLst>
                <a:ext uri="{FF2B5EF4-FFF2-40B4-BE49-F238E27FC236}">
                  <a16:creationId xmlns:a16="http://schemas.microsoft.com/office/drawing/2014/main" id="{86553657-359E-CB4D-8AF5-2809CDA41891}"/>
                </a:ext>
              </a:extLst>
            </p:cNvPr>
            <p:cNvSpPr txBox="1"/>
            <p:nvPr/>
          </p:nvSpPr>
          <p:spPr>
            <a:xfrm>
              <a:off x="7020038" y="4233659"/>
              <a:ext cx="268555"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40" name="TextBox 39">
              <a:extLst>
                <a:ext uri="{FF2B5EF4-FFF2-40B4-BE49-F238E27FC236}">
                  <a16:creationId xmlns:a16="http://schemas.microsoft.com/office/drawing/2014/main" id="{77587D53-10AF-D945-A6DD-682547C6BB11}"/>
                </a:ext>
              </a:extLst>
            </p:cNvPr>
            <p:cNvSpPr txBox="1"/>
            <p:nvPr/>
          </p:nvSpPr>
          <p:spPr>
            <a:xfrm>
              <a:off x="7356268" y="4232707"/>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7</a:t>
              </a:r>
            </a:p>
          </p:txBody>
        </p:sp>
        <p:sp>
          <p:nvSpPr>
            <p:cNvPr id="41" name="TextBox 40">
              <a:extLst>
                <a:ext uri="{FF2B5EF4-FFF2-40B4-BE49-F238E27FC236}">
                  <a16:creationId xmlns:a16="http://schemas.microsoft.com/office/drawing/2014/main" id="{D4BB8DDB-C204-DE4D-AD83-B53BBC5B564D}"/>
                </a:ext>
              </a:extLst>
            </p:cNvPr>
            <p:cNvSpPr txBox="1"/>
            <p:nvPr/>
          </p:nvSpPr>
          <p:spPr>
            <a:xfrm>
              <a:off x="7414242" y="4232707"/>
              <a:ext cx="211438"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a:t>
              </a:r>
            </a:p>
          </p:txBody>
        </p:sp>
        <p:sp>
          <p:nvSpPr>
            <p:cNvPr id="42" name="TextBox 41">
              <a:extLst>
                <a:ext uri="{FF2B5EF4-FFF2-40B4-BE49-F238E27FC236}">
                  <a16:creationId xmlns:a16="http://schemas.microsoft.com/office/drawing/2014/main" id="{CFA3D4AD-10DD-054B-A32A-8EA6C3AFCFB3}"/>
                </a:ext>
              </a:extLst>
            </p:cNvPr>
            <p:cNvSpPr txBox="1"/>
            <p:nvPr/>
          </p:nvSpPr>
          <p:spPr>
            <a:xfrm>
              <a:off x="7443563" y="4232707"/>
              <a:ext cx="239997" cy="224790"/>
            </a:xfrm>
            <a:prstGeom prst="rect">
              <a:avLst/>
            </a:prstGeom>
            <a:noFill/>
          </p:spPr>
          <p:txBody>
            <a:bodyPr wrap="none" rtlCol="0">
              <a:spAutoFit/>
            </a:bodyPr>
            <a:lstStyle/>
            <a:p>
              <a:pPr algn="l"/>
              <a:r>
                <a:rPr lang="en-US" sz="900" spc="0" baseline="0">
                  <a:solidFill>
                    <a:srgbClr val="FFFFFF"/>
                  </a:solidFill>
                  <a:latin typeface="Calibri"/>
                  <a:cs typeface="Calibri"/>
                  <a:sym typeface="Calibri"/>
                  <a:rtl val="0"/>
                </a:rPr>
                <a:t>5</a:t>
              </a:r>
            </a:p>
          </p:txBody>
        </p:sp>
        <p:sp>
          <p:nvSpPr>
            <p:cNvPr id="43" name="TextBox 42">
              <a:extLst>
                <a:ext uri="{FF2B5EF4-FFF2-40B4-BE49-F238E27FC236}">
                  <a16:creationId xmlns:a16="http://schemas.microsoft.com/office/drawing/2014/main" id="{31FBC75A-A458-7641-B405-0262457E47DF}"/>
                </a:ext>
              </a:extLst>
            </p:cNvPr>
            <p:cNvSpPr txBox="1"/>
            <p:nvPr/>
          </p:nvSpPr>
          <p:spPr>
            <a:xfrm>
              <a:off x="3807192" y="3839800"/>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4" name="TextBox 43">
              <a:extLst>
                <a:ext uri="{FF2B5EF4-FFF2-40B4-BE49-F238E27FC236}">
                  <a16:creationId xmlns:a16="http://schemas.microsoft.com/office/drawing/2014/main" id="{E3841349-CA70-ED4B-8B40-BE55DE31406E}"/>
                </a:ext>
              </a:extLst>
            </p:cNvPr>
            <p:cNvSpPr txBox="1"/>
            <p:nvPr/>
          </p:nvSpPr>
          <p:spPr>
            <a:xfrm>
              <a:off x="3865356" y="383980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5" name="TextBox 44">
              <a:extLst>
                <a:ext uri="{FF2B5EF4-FFF2-40B4-BE49-F238E27FC236}">
                  <a16:creationId xmlns:a16="http://schemas.microsoft.com/office/drawing/2014/main" id="{7A129054-244A-0949-B6F7-F948AEAD9BA5}"/>
                </a:ext>
              </a:extLst>
            </p:cNvPr>
            <p:cNvSpPr txBox="1"/>
            <p:nvPr/>
          </p:nvSpPr>
          <p:spPr>
            <a:xfrm>
              <a:off x="4201584" y="4142410"/>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6" name="TextBox 45">
              <a:extLst>
                <a:ext uri="{FF2B5EF4-FFF2-40B4-BE49-F238E27FC236}">
                  <a16:creationId xmlns:a16="http://schemas.microsoft.com/office/drawing/2014/main" id="{58B29217-2027-ED4E-B76A-CB998F940C51}"/>
                </a:ext>
              </a:extLst>
            </p:cNvPr>
            <p:cNvSpPr txBox="1"/>
            <p:nvPr/>
          </p:nvSpPr>
          <p:spPr>
            <a:xfrm>
              <a:off x="4259749" y="414241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7" name="TextBox 46">
              <a:extLst>
                <a:ext uri="{FF2B5EF4-FFF2-40B4-BE49-F238E27FC236}">
                  <a16:creationId xmlns:a16="http://schemas.microsoft.com/office/drawing/2014/main" id="{F5457379-C4F4-8B4A-8E6D-1EA64E8AEEC7}"/>
                </a:ext>
              </a:extLst>
            </p:cNvPr>
            <p:cNvSpPr txBox="1"/>
            <p:nvPr/>
          </p:nvSpPr>
          <p:spPr>
            <a:xfrm>
              <a:off x="4595883" y="39719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 name="TextBox 47">
              <a:extLst>
                <a:ext uri="{FF2B5EF4-FFF2-40B4-BE49-F238E27FC236}">
                  <a16:creationId xmlns:a16="http://schemas.microsoft.com/office/drawing/2014/main" id="{89F6BB72-55A2-184F-852B-1130350EDCF3}"/>
                </a:ext>
              </a:extLst>
            </p:cNvPr>
            <p:cNvSpPr txBox="1"/>
            <p:nvPr/>
          </p:nvSpPr>
          <p:spPr>
            <a:xfrm>
              <a:off x="4654048" y="3971912"/>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 name="TextBox 48">
              <a:extLst>
                <a:ext uri="{FF2B5EF4-FFF2-40B4-BE49-F238E27FC236}">
                  <a16:creationId xmlns:a16="http://schemas.microsoft.com/office/drawing/2014/main" id="{BE5ADA41-0289-494A-B690-42692C4613B6}"/>
                </a:ext>
              </a:extLst>
            </p:cNvPr>
            <p:cNvSpPr txBox="1"/>
            <p:nvPr/>
          </p:nvSpPr>
          <p:spPr>
            <a:xfrm>
              <a:off x="4990183" y="350309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3</a:t>
              </a:r>
            </a:p>
          </p:txBody>
        </p:sp>
        <p:sp>
          <p:nvSpPr>
            <p:cNvPr id="50" name="TextBox 49">
              <a:extLst>
                <a:ext uri="{FF2B5EF4-FFF2-40B4-BE49-F238E27FC236}">
                  <a16:creationId xmlns:a16="http://schemas.microsoft.com/office/drawing/2014/main" id="{3D7D1445-82DB-6248-9B25-632EFAA60930}"/>
                </a:ext>
              </a:extLst>
            </p:cNvPr>
            <p:cNvSpPr txBox="1"/>
            <p:nvPr/>
          </p:nvSpPr>
          <p:spPr>
            <a:xfrm>
              <a:off x="5048348" y="3503092"/>
              <a:ext cx="268555" cy="224790"/>
            </a:xfrm>
            <a:prstGeom prst="rect">
              <a:avLst/>
            </a:prstGeom>
            <a:noFill/>
          </p:spPr>
          <p:txBody>
            <a:bodyPr wrap="none" rtlCol="0">
              <a:spAutoFit/>
            </a:bodyPr>
            <a:lstStyle/>
            <a:p>
              <a:pPr algn="l"/>
              <a:r>
                <a:rPr lang="en-US" sz="900" spc="0" baseline="0" dirty="0">
                  <a:solidFill>
                    <a:srgbClr val="000000"/>
                  </a:solidFill>
                  <a:latin typeface="Calibri"/>
                  <a:cs typeface="Calibri"/>
                  <a:sym typeface="Calibri"/>
                  <a:rtl val="0"/>
                </a:rPr>
                <a:t>.5</a:t>
              </a:r>
            </a:p>
          </p:txBody>
        </p:sp>
        <p:sp>
          <p:nvSpPr>
            <p:cNvPr id="51" name="TextBox 50">
              <a:extLst>
                <a:ext uri="{FF2B5EF4-FFF2-40B4-BE49-F238E27FC236}">
                  <a16:creationId xmlns:a16="http://schemas.microsoft.com/office/drawing/2014/main" id="{E4715B39-F348-4B4F-8776-245DD4AFCD12}"/>
                </a:ext>
              </a:extLst>
            </p:cNvPr>
            <p:cNvSpPr txBox="1"/>
            <p:nvPr/>
          </p:nvSpPr>
          <p:spPr>
            <a:xfrm>
              <a:off x="5384578" y="419755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6</a:t>
              </a:r>
            </a:p>
          </p:txBody>
        </p:sp>
        <p:sp>
          <p:nvSpPr>
            <p:cNvPr id="52" name="TextBox 51">
              <a:extLst>
                <a:ext uri="{FF2B5EF4-FFF2-40B4-BE49-F238E27FC236}">
                  <a16:creationId xmlns:a16="http://schemas.microsoft.com/office/drawing/2014/main" id="{5C3670A7-37FC-BF4E-94DF-5B0E4AB53FBB}"/>
                </a:ext>
              </a:extLst>
            </p:cNvPr>
            <p:cNvSpPr txBox="1"/>
            <p:nvPr/>
          </p:nvSpPr>
          <p:spPr>
            <a:xfrm>
              <a:off x="5442743" y="4197559"/>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53" name="TextBox 52">
              <a:extLst>
                <a:ext uri="{FF2B5EF4-FFF2-40B4-BE49-F238E27FC236}">
                  <a16:creationId xmlns:a16="http://schemas.microsoft.com/office/drawing/2014/main" id="{91201BA0-94E9-CB49-B600-F92964A04FCA}"/>
                </a:ext>
              </a:extLst>
            </p:cNvPr>
            <p:cNvSpPr txBox="1"/>
            <p:nvPr/>
          </p:nvSpPr>
          <p:spPr>
            <a:xfrm>
              <a:off x="5778878" y="3933050"/>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54" name="TextBox 53">
              <a:extLst>
                <a:ext uri="{FF2B5EF4-FFF2-40B4-BE49-F238E27FC236}">
                  <a16:creationId xmlns:a16="http://schemas.microsoft.com/office/drawing/2014/main" id="{5FA713C0-9725-B74C-B82F-89EC9B2CE05B}"/>
                </a:ext>
              </a:extLst>
            </p:cNvPr>
            <p:cNvSpPr txBox="1"/>
            <p:nvPr/>
          </p:nvSpPr>
          <p:spPr>
            <a:xfrm>
              <a:off x="5837043" y="393305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5" name="TextBox 54">
              <a:extLst>
                <a:ext uri="{FF2B5EF4-FFF2-40B4-BE49-F238E27FC236}">
                  <a16:creationId xmlns:a16="http://schemas.microsoft.com/office/drawing/2014/main" id="{A02FC523-B576-AB4D-9500-FEE0DAD9A635}"/>
                </a:ext>
              </a:extLst>
            </p:cNvPr>
            <p:cNvSpPr txBox="1"/>
            <p:nvPr/>
          </p:nvSpPr>
          <p:spPr>
            <a:xfrm>
              <a:off x="6173273" y="3718166"/>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56" name="TextBox 55">
              <a:extLst>
                <a:ext uri="{FF2B5EF4-FFF2-40B4-BE49-F238E27FC236}">
                  <a16:creationId xmlns:a16="http://schemas.microsoft.com/office/drawing/2014/main" id="{FDEDBE5A-0831-0E45-B420-6206F6A9C522}"/>
                </a:ext>
              </a:extLst>
            </p:cNvPr>
            <p:cNvSpPr txBox="1"/>
            <p:nvPr/>
          </p:nvSpPr>
          <p:spPr>
            <a:xfrm>
              <a:off x="6231438" y="3718166"/>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57" name="TextBox 56">
              <a:extLst>
                <a:ext uri="{FF2B5EF4-FFF2-40B4-BE49-F238E27FC236}">
                  <a16:creationId xmlns:a16="http://schemas.microsoft.com/office/drawing/2014/main" id="{C9249664-D2B0-7A4A-B46A-B904FF09E374}"/>
                </a:ext>
              </a:extLst>
            </p:cNvPr>
            <p:cNvSpPr txBox="1"/>
            <p:nvPr/>
          </p:nvSpPr>
          <p:spPr>
            <a:xfrm>
              <a:off x="6535588" y="3528904"/>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8" name="TextBox 57">
              <a:extLst>
                <a:ext uri="{FF2B5EF4-FFF2-40B4-BE49-F238E27FC236}">
                  <a16:creationId xmlns:a16="http://schemas.microsoft.com/office/drawing/2014/main" id="{84F48919-1491-C148-B272-52D32B2CCA0D}"/>
                </a:ext>
              </a:extLst>
            </p:cNvPr>
            <p:cNvSpPr txBox="1"/>
            <p:nvPr/>
          </p:nvSpPr>
          <p:spPr>
            <a:xfrm>
              <a:off x="6593562" y="3528904"/>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59" name="TextBox 58">
              <a:extLst>
                <a:ext uri="{FF2B5EF4-FFF2-40B4-BE49-F238E27FC236}">
                  <a16:creationId xmlns:a16="http://schemas.microsoft.com/office/drawing/2014/main" id="{F8243239-D217-9040-AFF8-7138C62C8C34}"/>
                </a:ext>
              </a:extLst>
            </p:cNvPr>
            <p:cNvSpPr txBox="1"/>
            <p:nvPr/>
          </p:nvSpPr>
          <p:spPr>
            <a:xfrm>
              <a:off x="6652107" y="3528904"/>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60" name="TextBox 59">
              <a:extLst>
                <a:ext uri="{FF2B5EF4-FFF2-40B4-BE49-F238E27FC236}">
                  <a16:creationId xmlns:a16="http://schemas.microsoft.com/office/drawing/2014/main" id="{9D707D04-AF40-6C40-BBD3-2BEB2B06A82D}"/>
                </a:ext>
              </a:extLst>
            </p:cNvPr>
            <p:cNvSpPr txBox="1"/>
            <p:nvPr/>
          </p:nvSpPr>
          <p:spPr>
            <a:xfrm>
              <a:off x="6933315" y="3671113"/>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61" name="TextBox 60">
              <a:extLst>
                <a:ext uri="{FF2B5EF4-FFF2-40B4-BE49-F238E27FC236}">
                  <a16:creationId xmlns:a16="http://schemas.microsoft.com/office/drawing/2014/main" id="{E009B0AC-E085-8C42-996D-9B2E736B25EB}"/>
                </a:ext>
              </a:extLst>
            </p:cNvPr>
            <p:cNvSpPr txBox="1"/>
            <p:nvPr/>
          </p:nvSpPr>
          <p:spPr>
            <a:xfrm>
              <a:off x="6983673" y="3671113"/>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62" name="TextBox 61">
              <a:extLst>
                <a:ext uri="{FF2B5EF4-FFF2-40B4-BE49-F238E27FC236}">
                  <a16:creationId xmlns:a16="http://schemas.microsoft.com/office/drawing/2014/main" id="{35FE1C96-CFDB-9E46-9D97-557C98A39041}"/>
                </a:ext>
              </a:extLst>
            </p:cNvPr>
            <p:cNvSpPr txBox="1"/>
            <p:nvPr/>
          </p:nvSpPr>
          <p:spPr>
            <a:xfrm>
              <a:off x="7041837" y="3671113"/>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63" name="TextBox 62">
              <a:extLst>
                <a:ext uri="{FF2B5EF4-FFF2-40B4-BE49-F238E27FC236}">
                  <a16:creationId xmlns:a16="http://schemas.microsoft.com/office/drawing/2014/main" id="{40F7DE4A-0986-D945-94D0-58CA952F19B3}"/>
                </a:ext>
              </a:extLst>
            </p:cNvPr>
            <p:cNvSpPr txBox="1"/>
            <p:nvPr/>
          </p:nvSpPr>
          <p:spPr>
            <a:xfrm>
              <a:off x="7327710" y="365072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2" name="TextBox 451">
              <a:extLst>
                <a:ext uri="{FF2B5EF4-FFF2-40B4-BE49-F238E27FC236}">
                  <a16:creationId xmlns:a16="http://schemas.microsoft.com/office/drawing/2014/main" id="{055F3D8C-5407-7747-A046-508B327D48FF}"/>
                </a:ext>
              </a:extLst>
            </p:cNvPr>
            <p:cNvSpPr txBox="1"/>
            <p:nvPr/>
          </p:nvSpPr>
          <p:spPr>
            <a:xfrm>
              <a:off x="7378068" y="365072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3" name="TextBox 452">
              <a:extLst>
                <a:ext uri="{FF2B5EF4-FFF2-40B4-BE49-F238E27FC236}">
                  <a16:creationId xmlns:a16="http://schemas.microsoft.com/office/drawing/2014/main" id="{1CCB4DCB-FF4E-7442-85FD-B674D717BD97}"/>
                </a:ext>
              </a:extLst>
            </p:cNvPr>
            <p:cNvSpPr txBox="1"/>
            <p:nvPr/>
          </p:nvSpPr>
          <p:spPr>
            <a:xfrm>
              <a:off x="7436233" y="3650729"/>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454" name="TextBox 453">
              <a:extLst>
                <a:ext uri="{FF2B5EF4-FFF2-40B4-BE49-F238E27FC236}">
                  <a16:creationId xmlns:a16="http://schemas.microsoft.com/office/drawing/2014/main" id="{99416709-81C1-4744-9C66-833E1E493B33}"/>
                </a:ext>
              </a:extLst>
            </p:cNvPr>
            <p:cNvSpPr txBox="1"/>
            <p:nvPr/>
          </p:nvSpPr>
          <p:spPr>
            <a:xfrm>
              <a:off x="3778633" y="3657397"/>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5" name="TextBox 454">
              <a:extLst>
                <a:ext uri="{FF2B5EF4-FFF2-40B4-BE49-F238E27FC236}">
                  <a16:creationId xmlns:a16="http://schemas.microsoft.com/office/drawing/2014/main" id="{3A571B42-881A-F24E-BE9F-40C3DA4698FD}"/>
                </a:ext>
              </a:extLst>
            </p:cNvPr>
            <p:cNvSpPr txBox="1"/>
            <p:nvPr/>
          </p:nvSpPr>
          <p:spPr>
            <a:xfrm>
              <a:off x="3828992" y="3657397"/>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56" name="TextBox 455">
              <a:extLst>
                <a:ext uri="{FF2B5EF4-FFF2-40B4-BE49-F238E27FC236}">
                  <a16:creationId xmlns:a16="http://schemas.microsoft.com/office/drawing/2014/main" id="{D3536422-8F36-F842-A267-F10B03B5C8B7}"/>
                </a:ext>
              </a:extLst>
            </p:cNvPr>
            <p:cNvSpPr txBox="1"/>
            <p:nvPr/>
          </p:nvSpPr>
          <p:spPr>
            <a:xfrm>
              <a:off x="3887156" y="3657397"/>
              <a:ext cx="268555" cy="224790"/>
            </a:xfrm>
            <a:prstGeom prst="rect">
              <a:avLst/>
            </a:prstGeom>
            <a:noFill/>
          </p:spPr>
          <p:txBody>
            <a:bodyPr wrap="none" rtlCol="0">
              <a:spAutoFit/>
            </a:bodyPr>
            <a:lstStyle/>
            <a:p>
              <a:pPr algn="l"/>
              <a:r>
                <a:rPr lang="en-US" sz="900" spc="0" baseline="0" dirty="0">
                  <a:solidFill>
                    <a:srgbClr val="000000"/>
                  </a:solidFill>
                  <a:latin typeface="Calibri"/>
                  <a:cs typeface="Calibri"/>
                  <a:sym typeface="Calibri"/>
                  <a:rtl val="0"/>
                </a:rPr>
                <a:t>.1</a:t>
              </a:r>
            </a:p>
          </p:txBody>
        </p:sp>
        <p:sp>
          <p:nvSpPr>
            <p:cNvPr id="457" name="TextBox 456">
              <a:extLst>
                <a:ext uri="{FF2B5EF4-FFF2-40B4-BE49-F238E27FC236}">
                  <a16:creationId xmlns:a16="http://schemas.microsoft.com/office/drawing/2014/main" id="{74EB62C7-BE92-0D4D-B264-2CE5E60FB598}"/>
                </a:ext>
              </a:extLst>
            </p:cNvPr>
            <p:cNvSpPr txBox="1"/>
            <p:nvPr/>
          </p:nvSpPr>
          <p:spPr>
            <a:xfrm>
              <a:off x="4201584" y="3966007"/>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6</a:t>
              </a:r>
            </a:p>
          </p:txBody>
        </p:sp>
        <p:sp>
          <p:nvSpPr>
            <p:cNvPr id="458" name="TextBox 457">
              <a:extLst>
                <a:ext uri="{FF2B5EF4-FFF2-40B4-BE49-F238E27FC236}">
                  <a16:creationId xmlns:a16="http://schemas.microsoft.com/office/drawing/2014/main" id="{14CF494C-D9FE-B048-9AD3-F37FAFE46647}"/>
                </a:ext>
              </a:extLst>
            </p:cNvPr>
            <p:cNvSpPr txBox="1"/>
            <p:nvPr/>
          </p:nvSpPr>
          <p:spPr>
            <a:xfrm>
              <a:off x="4259749" y="3966007"/>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59" name="TextBox 458">
              <a:extLst>
                <a:ext uri="{FF2B5EF4-FFF2-40B4-BE49-F238E27FC236}">
                  <a16:creationId xmlns:a16="http://schemas.microsoft.com/office/drawing/2014/main" id="{B940AA26-F828-D84B-84E1-D7F1217B19F4}"/>
                </a:ext>
              </a:extLst>
            </p:cNvPr>
            <p:cNvSpPr txBox="1"/>
            <p:nvPr/>
          </p:nvSpPr>
          <p:spPr>
            <a:xfrm>
              <a:off x="4595883" y="3742169"/>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60" name="TextBox 459">
              <a:extLst>
                <a:ext uri="{FF2B5EF4-FFF2-40B4-BE49-F238E27FC236}">
                  <a16:creationId xmlns:a16="http://schemas.microsoft.com/office/drawing/2014/main" id="{A00D94D8-E39A-044C-AD3A-0E5DD9165C27}"/>
                </a:ext>
              </a:extLst>
            </p:cNvPr>
            <p:cNvSpPr txBox="1"/>
            <p:nvPr/>
          </p:nvSpPr>
          <p:spPr>
            <a:xfrm>
              <a:off x="4654048" y="3742169"/>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461" name="TextBox 460">
              <a:extLst>
                <a:ext uri="{FF2B5EF4-FFF2-40B4-BE49-F238E27FC236}">
                  <a16:creationId xmlns:a16="http://schemas.microsoft.com/office/drawing/2014/main" id="{C78037B3-1853-8545-B04B-D85410BFED96}"/>
                </a:ext>
              </a:extLst>
            </p:cNvPr>
            <p:cNvSpPr txBox="1"/>
            <p:nvPr/>
          </p:nvSpPr>
          <p:spPr>
            <a:xfrm>
              <a:off x="4958197" y="3212485"/>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18</a:t>
              </a:r>
            </a:p>
          </p:txBody>
        </p:sp>
        <p:sp>
          <p:nvSpPr>
            <p:cNvPr id="462" name="TextBox 461">
              <a:extLst>
                <a:ext uri="{FF2B5EF4-FFF2-40B4-BE49-F238E27FC236}">
                  <a16:creationId xmlns:a16="http://schemas.microsoft.com/office/drawing/2014/main" id="{136F21BD-4EAE-CB40-9D3F-3CC488433BC2}"/>
                </a:ext>
              </a:extLst>
            </p:cNvPr>
            <p:cNvSpPr txBox="1"/>
            <p:nvPr/>
          </p:nvSpPr>
          <p:spPr>
            <a:xfrm>
              <a:off x="5074431" y="3212485"/>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63" name="TextBox 462">
              <a:extLst>
                <a:ext uri="{FF2B5EF4-FFF2-40B4-BE49-F238E27FC236}">
                  <a16:creationId xmlns:a16="http://schemas.microsoft.com/office/drawing/2014/main" id="{A93A50A4-E845-A542-A783-81CAC51A2924}"/>
                </a:ext>
              </a:extLst>
            </p:cNvPr>
            <p:cNvSpPr txBox="1"/>
            <p:nvPr/>
          </p:nvSpPr>
          <p:spPr>
            <a:xfrm>
              <a:off x="5384578" y="3791318"/>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8</a:t>
              </a:r>
            </a:p>
          </p:txBody>
        </p:sp>
        <p:sp>
          <p:nvSpPr>
            <p:cNvPr id="464" name="TextBox 463">
              <a:extLst>
                <a:ext uri="{FF2B5EF4-FFF2-40B4-BE49-F238E27FC236}">
                  <a16:creationId xmlns:a16="http://schemas.microsoft.com/office/drawing/2014/main" id="{A07BD12A-8ECA-C04C-AF96-117D6DDCD566}"/>
                </a:ext>
              </a:extLst>
            </p:cNvPr>
            <p:cNvSpPr txBox="1"/>
            <p:nvPr/>
          </p:nvSpPr>
          <p:spPr>
            <a:xfrm>
              <a:off x="5442743" y="3791318"/>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65" name="TextBox 464">
              <a:extLst>
                <a:ext uri="{FF2B5EF4-FFF2-40B4-BE49-F238E27FC236}">
                  <a16:creationId xmlns:a16="http://schemas.microsoft.com/office/drawing/2014/main" id="{03E5C38B-9CE6-BE4E-973B-FEB14ABE88C3}"/>
                </a:ext>
              </a:extLst>
            </p:cNvPr>
            <p:cNvSpPr txBox="1"/>
            <p:nvPr/>
          </p:nvSpPr>
          <p:spPr>
            <a:xfrm>
              <a:off x="5746893" y="3559765"/>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12</a:t>
              </a:r>
            </a:p>
          </p:txBody>
        </p:sp>
        <p:sp>
          <p:nvSpPr>
            <p:cNvPr id="466" name="TextBox 465">
              <a:extLst>
                <a:ext uri="{FF2B5EF4-FFF2-40B4-BE49-F238E27FC236}">
                  <a16:creationId xmlns:a16="http://schemas.microsoft.com/office/drawing/2014/main" id="{12E1506D-E429-5544-ADDE-78E8C581D933}"/>
                </a:ext>
              </a:extLst>
            </p:cNvPr>
            <p:cNvSpPr txBox="1"/>
            <p:nvPr/>
          </p:nvSpPr>
          <p:spPr>
            <a:xfrm>
              <a:off x="5863126" y="3559765"/>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467" name="TextBox 466">
              <a:extLst>
                <a:ext uri="{FF2B5EF4-FFF2-40B4-BE49-F238E27FC236}">
                  <a16:creationId xmlns:a16="http://schemas.microsoft.com/office/drawing/2014/main" id="{D5B66802-0664-B648-8683-966C95579AAD}"/>
                </a:ext>
              </a:extLst>
            </p:cNvPr>
            <p:cNvSpPr txBox="1"/>
            <p:nvPr/>
          </p:nvSpPr>
          <p:spPr>
            <a:xfrm>
              <a:off x="6141288" y="3333450"/>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16</a:t>
              </a:r>
            </a:p>
          </p:txBody>
        </p:sp>
        <p:sp>
          <p:nvSpPr>
            <p:cNvPr id="468" name="TextBox 467">
              <a:extLst>
                <a:ext uri="{FF2B5EF4-FFF2-40B4-BE49-F238E27FC236}">
                  <a16:creationId xmlns:a16="http://schemas.microsoft.com/office/drawing/2014/main" id="{E91EBA8F-6F67-3442-B4B2-C538F3133247}"/>
                </a:ext>
              </a:extLst>
            </p:cNvPr>
            <p:cNvSpPr txBox="1"/>
            <p:nvPr/>
          </p:nvSpPr>
          <p:spPr>
            <a:xfrm>
              <a:off x="6257521" y="3333450"/>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69" name="TextBox 468">
              <a:extLst>
                <a:ext uri="{FF2B5EF4-FFF2-40B4-BE49-F238E27FC236}">
                  <a16:creationId xmlns:a16="http://schemas.microsoft.com/office/drawing/2014/main" id="{B48FD199-267F-AB44-8A79-DF2C202BD704}"/>
                </a:ext>
              </a:extLst>
            </p:cNvPr>
            <p:cNvSpPr txBox="1"/>
            <p:nvPr/>
          </p:nvSpPr>
          <p:spPr>
            <a:xfrm>
              <a:off x="6535588" y="2939306"/>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22</a:t>
              </a:r>
            </a:p>
          </p:txBody>
        </p:sp>
        <p:sp>
          <p:nvSpPr>
            <p:cNvPr id="470" name="TextBox 469">
              <a:extLst>
                <a:ext uri="{FF2B5EF4-FFF2-40B4-BE49-F238E27FC236}">
                  <a16:creationId xmlns:a16="http://schemas.microsoft.com/office/drawing/2014/main" id="{0CBDD471-CA87-C947-AA9A-3208E7EEF11C}"/>
                </a:ext>
              </a:extLst>
            </p:cNvPr>
            <p:cNvSpPr txBox="1"/>
            <p:nvPr/>
          </p:nvSpPr>
          <p:spPr>
            <a:xfrm>
              <a:off x="6651821" y="2939306"/>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71" name="TextBox 470">
              <a:extLst>
                <a:ext uri="{FF2B5EF4-FFF2-40B4-BE49-F238E27FC236}">
                  <a16:creationId xmlns:a16="http://schemas.microsoft.com/office/drawing/2014/main" id="{13C66DA0-9830-3A48-ABD8-D89D19FA9B53}"/>
                </a:ext>
              </a:extLst>
            </p:cNvPr>
            <p:cNvSpPr txBox="1"/>
            <p:nvPr/>
          </p:nvSpPr>
          <p:spPr>
            <a:xfrm>
              <a:off x="6929887" y="3179622"/>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19</a:t>
              </a:r>
            </a:p>
          </p:txBody>
        </p:sp>
        <p:sp>
          <p:nvSpPr>
            <p:cNvPr id="472" name="TextBox 471">
              <a:extLst>
                <a:ext uri="{FF2B5EF4-FFF2-40B4-BE49-F238E27FC236}">
                  <a16:creationId xmlns:a16="http://schemas.microsoft.com/office/drawing/2014/main" id="{99AF7763-4CE3-9E48-8675-60941467A072}"/>
                </a:ext>
              </a:extLst>
            </p:cNvPr>
            <p:cNvSpPr txBox="1"/>
            <p:nvPr/>
          </p:nvSpPr>
          <p:spPr>
            <a:xfrm>
              <a:off x="7046121" y="3179622"/>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73" name="TextBox 472">
              <a:extLst>
                <a:ext uri="{FF2B5EF4-FFF2-40B4-BE49-F238E27FC236}">
                  <a16:creationId xmlns:a16="http://schemas.microsoft.com/office/drawing/2014/main" id="{182D3D97-42DA-6449-8E0D-03090F8FA3AD}"/>
                </a:ext>
              </a:extLst>
            </p:cNvPr>
            <p:cNvSpPr txBox="1"/>
            <p:nvPr/>
          </p:nvSpPr>
          <p:spPr>
            <a:xfrm>
              <a:off x="7324283" y="3146856"/>
              <a:ext cx="297114"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19</a:t>
              </a:r>
            </a:p>
          </p:txBody>
        </p:sp>
        <p:sp>
          <p:nvSpPr>
            <p:cNvPr id="474" name="TextBox 473">
              <a:extLst>
                <a:ext uri="{FF2B5EF4-FFF2-40B4-BE49-F238E27FC236}">
                  <a16:creationId xmlns:a16="http://schemas.microsoft.com/office/drawing/2014/main" id="{D0A6057F-32F1-9342-88DB-22AA9741A50B}"/>
                </a:ext>
              </a:extLst>
            </p:cNvPr>
            <p:cNvSpPr txBox="1"/>
            <p:nvPr/>
          </p:nvSpPr>
          <p:spPr>
            <a:xfrm>
              <a:off x="7440516" y="3146856"/>
              <a:ext cx="26855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475" name="TextBox 474">
              <a:extLst>
                <a:ext uri="{FF2B5EF4-FFF2-40B4-BE49-F238E27FC236}">
                  <a16:creationId xmlns:a16="http://schemas.microsoft.com/office/drawing/2014/main" id="{7BCE096C-DCAC-B44F-A8F8-CA89E17A2689}"/>
                </a:ext>
              </a:extLst>
            </p:cNvPr>
            <p:cNvSpPr txBox="1"/>
            <p:nvPr/>
          </p:nvSpPr>
          <p:spPr>
            <a:xfrm>
              <a:off x="376016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76" name="TextBox 475">
              <a:extLst>
                <a:ext uri="{FF2B5EF4-FFF2-40B4-BE49-F238E27FC236}">
                  <a16:creationId xmlns:a16="http://schemas.microsoft.com/office/drawing/2014/main" id="{166B838F-F4A6-C742-97F5-DDC419676E33}"/>
                </a:ext>
              </a:extLst>
            </p:cNvPr>
            <p:cNvSpPr txBox="1"/>
            <p:nvPr/>
          </p:nvSpPr>
          <p:spPr>
            <a:xfrm>
              <a:off x="381832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77" name="TextBox 476">
              <a:extLst>
                <a:ext uri="{FF2B5EF4-FFF2-40B4-BE49-F238E27FC236}">
                  <a16:creationId xmlns:a16="http://schemas.microsoft.com/office/drawing/2014/main" id="{6C9B4D05-2955-5149-8AD7-573C077BEDE6}"/>
                </a:ext>
              </a:extLst>
            </p:cNvPr>
            <p:cNvSpPr txBox="1"/>
            <p:nvPr/>
          </p:nvSpPr>
          <p:spPr>
            <a:xfrm>
              <a:off x="3875539"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78" name="TextBox 477">
              <a:extLst>
                <a:ext uri="{FF2B5EF4-FFF2-40B4-BE49-F238E27FC236}">
                  <a16:creationId xmlns:a16="http://schemas.microsoft.com/office/drawing/2014/main" id="{7CBFBE21-0797-2B40-A324-25371127E347}"/>
                </a:ext>
              </a:extLst>
            </p:cNvPr>
            <p:cNvSpPr txBox="1"/>
            <p:nvPr/>
          </p:nvSpPr>
          <p:spPr>
            <a:xfrm>
              <a:off x="3933608"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9</a:t>
              </a:r>
            </a:p>
          </p:txBody>
        </p:sp>
        <p:sp>
          <p:nvSpPr>
            <p:cNvPr id="479" name="TextBox 478">
              <a:extLst>
                <a:ext uri="{FF2B5EF4-FFF2-40B4-BE49-F238E27FC236}">
                  <a16:creationId xmlns:a16="http://schemas.microsoft.com/office/drawing/2014/main" id="{0A168CD3-AF81-C846-8F55-2A290839114A}"/>
                </a:ext>
              </a:extLst>
            </p:cNvPr>
            <p:cNvSpPr txBox="1"/>
            <p:nvPr/>
          </p:nvSpPr>
          <p:spPr>
            <a:xfrm>
              <a:off x="4154465"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0" name="TextBox 479">
              <a:extLst>
                <a:ext uri="{FF2B5EF4-FFF2-40B4-BE49-F238E27FC236}">
                  <a16:creationId xmlns:a16="http://schemas.microsoft.com/office/drawing/2014/main" id="{9468FDD6-D0B3-7E49-A9FD-43932B42A04E}"/>
                </a:ext>
              </a:extLst>
            </p:cNvPr>
            <p:cNvSpPr txBox="1"/>
            <p:nvPr/>
          </p:nvSpPr>
          <p:spPr>
            <a:xfrm>
              <a:off x="4212630"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1" name="TextBox 480">
              <a:extLst>
                <a:ext uri="{FF2B5EF4-FFF2-40B4-BE49-F238E27FC236}">
                  <a16:creationId xmlns:a16="http://schemas.microsoft.com/office/drawing/2014/main" id="{8D352FCD-1250-2C4C-A47B-7D0F5A17C21C}"/>
                </a:ext>
              </a:extLst>
            </p:cNvPr>
            <p:cNvSpPr txBox="1"/>
            <p:nvPr/>
          </p:nvSpPr>
          <p:spPr>
            <a:xfrm>
              <a:off x="426984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82" name="TextBox 481">
              <a:extLst>
                <a:ext uri="{FF2B5EF4-FFF2-40B4-BE49-F238E27FC236}">
                  <a16:creationId xmlns:a16="http://schemas.microsoft.com/office/drawing/2014/main" id="{675F929E-FBB4-FB44-9B29-851F4D37F680}"/>
                </a:ext>
              </a:extLst>
            </p:cNvPr>
            <p:cNvSpPr txBox="1"/>
            <p:nvPr/>
          </p:nvSpPr>
          <p:spPr>
            <a:xfrm>
              <a:off x="432791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3" name="TextBox 482">
              <a:extLst>
                <a:ext uri="{FF2B5EF4-FFF2-40B4-BE49-F238E27FC236}">
                  <a16:creationId xmlns:a16="http://schemas.microsoft.com/office/drawing/2014/main" id="{D50CA0EC-AD57-1F4D-A1AA-EF26B0C706AB}"/>
                </a:ext>
              </a:extLst>
            </p:cNvPr>
            <p:cNvSpPr txBox="1"/>
            <p:nvPr/>
          </p:nvSpPr>
          <p:spPr>
            <a:xfrm>
              <a:off x="454885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4" name="TextBox 483">
              <a:extLst>
                <a:ext uri="{FF2B5EF4-FFF2-40B4-BE49-F238E27FC236}">
                  <a16:creationId xmlns:a16="http://schemas.microsoft.com/office/drawing/2014/main" id="{B96C1C8C-BF1B-904B-831E-F47D184BE014}"/>
                </a:ext>
              </a:extLst>
            </p:cNvPr>
            <p:cNvSpPr txBox="1"/>
            <p:nvPr/>
          </p:nvSpPr>
          <p:spPr>
            <a:xfrm>
              <a:off x="46070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5" name="TextBox 484">
              <a:extLst>
                <a:ext uri="{FF2B5EF4-FFF2-40B4-BE49-F238E27FC236}">
                  <a16:creationId xmlns:a16="http://schemas.microsoft.com/office/drawing/2014/main" id="{17E6085F-8729-A640-A8FE-B3CDF221B0CC}"/>
                </a:ext>
              </a:extLst>
            </p:cNvPr>
            <p:cNvSpPr txBox="1"/>
            <p:nvPr/>
          </p:nvSpPr>
          <p:spPr>
            <a:xfrm>
              <a:off x="466423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86" name="TextBox 485">
              <a:extLst>
                <a:ext uri="{FF2B5EF4-FFF2-40B4-BE49-F238E27FC236}">
                  <a16:creationId xmlns:a16="http://schemas.microsoft.com/office/drawing/2014/main" id="{A681F465-DB98-4A46-975F-FDE3355E9A29}"/>
                </a:ext>
              </a:extLst>
            </p:cNvPr>
            <p:cNvSpPr txBox="1"/>
            <p:nvPr/>
          </p:nvSpPr>
          <p:spPr>
            <a:xfrm>
              <a:off x="472230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87" name="TextBox 486">
              <a:extLst>
                <a:ext uri="{FF2B5EF4-FFF2-40B4-BE49-F238E27FC236}">
                  <a16:creationId xmlns:a16="http://schemas.microsoft.com/office/drawing/2014/main" id="{D2A9E71C-D996-7F4F-BE29-FF3A69B65CAC}"/>
                </a:ext>
              </a:extLst>
            </p:cNvPr>
            <p:cNvSpPr txBox="1"/>
            <p:nvPr/>
          </p:nvSpPr>
          <p:spPr>
            <a:xfrm>
              <a:off x="494315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88" name="TextBox 487">
              <a:extLst>
                <a:ext uri="{FF2B5EF4-FFF2-40B4-BE49-F238E27FC236}">
                  <a16:creationId xmlns:a16="http://schemas.microsoft.com/office/drawing/2014/main" id="{26D2E0EE-910A-284D-B27E-86F78E68E590}"/>
                </a:ext>
              </a:extLst>
            </p:cNvPr>
            <p:cNvSpPr txBox="1"/>
            <p:nvPr/>
          </p:nvSpPr>
          <p:spPr>
            <a:xfrm>
              <a:off x="50013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89" name="TextBox 488">
              <a:extLst>
                <a:ext uri="{FF2B5EF4-FFF2-40B4-BE49-F238E27FC236}">
                  <a16:creationId xmlns:a16="http://schemas.microsoft.com/office/drawing/2014/main" id="{9982595A-0627-E14F-B3F2-68A4CD4167FB}"/>
                </a:ext>
              </a:extLst>
            </p:cNvPr>
            <p:cNvSpPr txBox="1"/>
            <p:nvPr/>
          </p:nvSpPr>
          <p:spPr>
            <a:xfrm>
              <a:off x="505853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90" name="TextBox 489">
              <a:extLst>
                <a:ext uri="{FF2B5EF4-FFF2-40B4-BE49-F238E27FC236}">
                  <a16:creationId xmlns:a16="http://schemas.microsoft.com/office/drawing/2014/main" id="{5BF6E555-6235-9F43-94BC-8C2779E06048}"/>
                </a:ext>
              </a:extLst>
            </p:cNvPr>
            <p:cNvSpPr txBox="1"/>
            <p:nvPr/>
          </p:nvSpPr>
          <p:spPr>
            <a:xfrm>
              <a:off x="511660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1" name="TextBox 490">
              <a:extLst>
                <a:ext uri="{FF2B5EF4-FFF2-40B4-BE49-F238E27FC236}">
                  <a16:creationId xmlns:a16="http://schemas.microsoft.com/office/drawing/2014/main" id="{B90F44BF-BD39-9F48-A62F-090812576A67}"/>
                </a:ext>
              </a:extLst>
            </p:cNvPr>
            <p:cNvSpPr txBox="1"/>
            <p:nvPr/>
          </p:nvSpPr>
          <p:spPr>
            <a:xfrm>
              <a:off x="533745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2" name="TextBox 491">
              <a:extLst>
                <a:ext uri="{FF2B5EF4-FFF2-40B4-BE49-F238E27FC236}">
                  <a16:creationId xmlns:a16="http://schemas.microsoft.com/office/drawing/2014/main" id="{1C9127BE-32A1-1E42-B6ED-85231B0DA85C}"/>
                </a:ext>
              </a:extLst>
            </p:cNvPr>
            <p:cNvSpPr txBox="1"/>
            <p:nvPr/>
          </p:nvSpPr>
          <p:spPr>
            <a:xfrm>
              <a:off x="53956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93" name="TextBox 492">
              <a:extLst>
                <a:ext uri="{FF2B5EF4-FFF2-40B4-BE49-F238E27FC236}">
                  <a16:creationId xmlns:a16="http://schemas.microsoft.com/office/drawing/2014/main" id="{63C325A8-0526-A04E-A092-0764A88AB562}"/>
                </a:ext>
              </a:extLst>
            </p:cNvPr>
            <p:cNvSpPr txBox="1"/>
            <p:nvPr/>
          </p:nvSpPr>
          <p:spPr>
            <a:xfrm>
              <a:off x="545283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94" name="TextBox 493">
              <a:extLst>
                <a:ext uri="{FF2B5EF4-FFF2-40B4-BE49-F238E27FC236}">
                  <a16:creationId xmlns:a16="http://schemas.microsoft.com/office/drawing/2014/main" id="{4360BF65-B69B-354D-8042-5CC09A46E8CF}"/>
                </a:ext>
              </a:extLst>
            </p:cNvPr>
            <p:cNvSpPr txBox="1"/>
            <p:nvPr/>
          </p:nvSpPr>
          <p:spPr>
            <a:xfrm>
              <a:off x="551090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3</a:t>
              </a:r>
            </a:p>
          </p:txBody>
        </p:sp>
        <p:sp>
          <p:nvSpPr>
            <p:cNvPr id="495" name="TextBox 494">
              <a:extLst>
                <a:ext uri="{FF2B5EF4-FFF2-40B4-BE49-F238E27FC236}">
                  <a16:creationId xmlns:a16="http://schemas.microsoft.com/office/drawing/2014/main" id="{0C8262B6-467B-244B-A942-FE5F71B955E4}"/>
                </a:ext>
              </a:extLst>
            </p:cNvPr>
            <p:cNvSpPr txBox="1"/>
            <p:nvPr/>
          </p:nvSpPr>
          <p:spPr>
            <a:xfrm>
              <a:off x="573185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496" name="TextBox 495">
              <a:extLst>
                <a:ext uri="{FF2B5EF4-FFF2-40B4-BE49-F238E27FC236}">
                  <a16:creationId xmlns:a16="http://schemas.microsoft.com/office/drawing/2014/main" id="{817344E3-DD64-BE40-9766-7191F103D272}"/>
                </a:ext>
              </a:extLst>
            </p:cNvPr>
            <p:cNvSpPr txBox="1"/>
            <p:nvPr/>
          </p:nvSpPr>
          <p:spPr>
            <a:xfrm>
              <a:off x="579001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497" name="TextBox 496">
              <a:extLst>
                <a:ext uri="{FF2B5EF4-FFF2-40B4-BE49-F238E27FC236}">
                  <a16:creationId xmlns:a16="http://schemas.microsoft.com/office/drawing/2014/main" id="{1D5839A6-AD49-494C-AEF9-37482E1E6D76}"/>
                </a:ext>
              </a:extLst>
            </p:cNvPr>
            <p:cNvSpPr txBox="1"/>
            <p:nvPr/>
          </p:nvSpPr>
          <p:spPr>
            <a:xfrm>
              <a:off x="5847229"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498" name="TextBox 497">
              <a:extLst>
                <a:ext uri="{FF2B5EF4-FFF2-40B4-BE49-F238E27FC236}">
                  <a16:creationId xmlns:a16="http://schemas.microsoft.com/office/drawing/2014/main" id="{C4901BE3-B06A-3F49-A5E0-679F92A43721}"/>
                </a:ext>
              </a:extLst>
            </p:cNvPr>
            <p:cNvSpPr txBox="1"/>
            <p:nvPr/>
          </p:nvSpPr>
          <p:spPr>
            <a:xfrm>
              <a:off x="5905298"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4</a:t>
              </a:r>
            </a:p>
          </p:txBody>
        </p:sp>
        <p:sp>
          <p:nvSpPr>
            <p:cNvPr id="499" name="TextBox 498">
              <a:extLst>
                <a:ext uri="{FF2B5EF4-FFF2-40B4-BE49-F238E27FC236}">
                  <a16:creationId xmlns:a16="http://schemas.microsoft.com/office/drawing/2014/main" id="{07DCDE8F-F5EF-DE47-B52C-D30106933F86}"/>
                </a:ext>
              </a:extLst>
            </p:cNvPr>
            <p:cNvSpPr txBox="1"/>
            <p:nvPr/>
          </p:nvSpPr>
          <p:spPr>
            <a:xfrm>
              <a:off x="612615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500" name="TextBox 499">
              <a:extLst>
                <a:ext uri="{FF2B5EF4-FFF2-40B4-BE49-F238E27FC236}">
                  <a16:creationId xmlns:a16="http://schemas.microsoft.com/office/drawing/2014/main" id="{C744ED49-5D3F-0D4B-885F-186CA509A93C}"/>
                </a:ext>
              </a:extLst>
            </p:cNvPr>
            <p:cNvSpPr txBox="1"/>
            <p:nvPr/>
          </p:nvSpPr>
          <p:spPr>
            <a:xfrm>
              <a:off x="618431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501" name="TextBox 500">
              <a:extLst>
                <a:ext uri="{FF2B5EF4-FFF2-40B4-BE49-F238E27FC236}">
                  <a16:creationId xmlns:a16="http://schemas.microsoft.com/office/drawing/2014/main" id="{E81EAD09-E455-8A43-BDCF-3B869418B897}"/>
                </a:ext>
              </a:extLst>
            </p:cNvPr>
            <p:cNvSpPr txBox="1"/>
            <p:nvPr/>
          </p:nvSpPr>
          <p:spPr>
            <a:xfrm>
              <a:off x="6241529"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02" name="TextBox 501">
              <a:extLst>
                <a:ext uri="{FF2B5EF4-FFF2-40B4-BE49-F238E27FC236}">
                  <a16:creationId xmlns:a16="http://schemas.microsoft.com/office/drawing/2014/main" id="{6E462A17-3ABB-8942-9291-4E6435A187E7}"/>
                </a:ext>
              </a:extLst>
            </p:cNvPr>
            <p:cNvSpPr txBox="1"/>
            <p:nvPr/>
          </p:nvSpPr>
          <p:spPr>
            <a:xfrm>
              <a:off x="6299598"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5</a:t>
              </a:r>
            </a:p>
          </p:txBody>
        </p:sp>
        <p:sp>
          <p:nvSpPr>
            <p:cNvPr id="503" name="TextBox 502">
              <a:extLst>
                <a:ext uri="{FF2B5EF4-FFF2-40B4-BE49-F238E27FC236}">
                  <a16:creationId xmlns:a16="http://schemas.microsoft.com/office/drawing/2014/main" id="{E8E95A84-004E-6B4D-8E7E-F492427C9AAC}"/>
                </a:ext>
              </a:extLst>
            </p:cNvPr>
            <p:cNvSpPr txBox="1"/>
            <p:nvPr/>
          </p:nvSpPr>
          <p:spPr>
            <a:xfrm>
              <a:off x="652054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504" name="TextBox 503">
              <a:extLst>
                <a:ext uri="{FF2B5EF4-FFF2-40B4-BE49-F238E27FC236}">
                  <a16:creationId xmlns:a16="http://schemas.microsoft.com/office/drawing/2014/main" id="{6E346E28-26D5-134D-AA44-0637F6837652}"/>
                </a:ext>
              </a:extLst>
            </p:cNvPr>
            <p:cNvSpPr txBox="1"/>
            <p:nvPr/>
          </p:nvSpPr>
          <p:spPr>
            <a:xfrm>
              <a:off x="657871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505" name="TextBox 504">
              <a:extLst>
                <a:ext uri="{FF2B5EF4-FFF2-40B4-BE49-F238E27FC236}">
                  <a16:creationId xmlns:a16="http://schemas.microsoft.com/office/drawing/2014/main" id="{D4541CF7-ED15-3443-8571-6E1CA8EFF8A2}"/>
                </a:ext>
              </a:extLst>
            </p:cNvPr>
            <p:cNvSpPr txBox="1"/>
            <p:nvPr/>
          </p:nvSpPr>
          <p:spPr>
            <a:xfrm>
              <a:off x="663592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06" name="TextBox 505">
              <a:extLst>
                <a:ext uri="{FF2B5EF4-FFF2-40B4-BE49-F238E27FC236}">
                  <a16:creationId xmlns:a16="http://schemas.microsoft.com/office/drawing/2014/main" id="{F839A3AA-7259-844A-863D-D1F62C888526}"/>
                </a:ext>
              </a:extLst>
            </p:cNvPr>
            <p:cNvSpPr txBox="1"/>
            <p:nvPr/>
          </p:nvSpPr>
          <p:spPr>
            <a:xfrm>
              <a:off x="669399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6</a:t>
              </a:r>
            </a:p>
          </p:txBody>
        </p:sp>
        <p:sp>
          <p:nvSpPr>
            <p:cNvPr id="507" name="TextBox 506">
              <a:extLst>
                <a:ext uri="{FF2B5EF4-FFF2-40B4-BE49-F238E27FC236}">
                  <a16:creationId xmlns:a16="http://schemas.microsoft.com/office/drawing/2014/main" id="{C9509AC6-9EFD-1A47-AC66-0DE3A1D1899E}"/>
                </a:ext>
              </a:extLst>
            </p:cNvPr>
            <p:cNvSpPr txBox="1"/>
            <p:nvPr/>
          </p:nvSpPr>
          <p:spPr>
            <a:xfrm>
              <a:off x="6914856"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508" name="TextBox 507">
              <a:extLst>
                <a:ext uri="{FF2B5EF4-FFF2-40B4-BE49-F238E27FC236}">
                  <a16:creationId xmlns:a16="http://schemas.microsoft.com/office/drawing/2014/main" id="{C4AD8AB8-2177-CD47-9EE4-FE138D494CBF}"/>
                </a:ext>
              </a:extLst>
            </p:cNvPr>
            <p:cNvSpPr txBox="1"/>
            <p:nvPr/>
          </p:nvSpPr>
          <p:spPr>
            <a:xfrm>
              <a:off x="697302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509" name="TextBox 508">
              <a:extLst>
                <a:ext uri="{FF2B5EF4-FFF2-40B4-BE49-F238E27FC236}">
                  <a16:creationId xmlns:a16="http://schemas.microsoft.com/office/drawing/2014/main" id="{75176A11-6A7A-3E40-BFE1-0B49F1D39BE7}"/>
                </a:ext>
              </a:extLst>
            </p:cNvPr>
            <p:cNvSpPr txBox="1"/>
            <p:nvPr/>
          </p:nvSpPr>
          <p:spPr>
            <a:xfrm>
              <a:off x="703023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510" name="TextBox 509">
              <a:extLst>
                <a:ext uri="{FF2B5EF4-FFF2-40B4-BE49-F238E27FC236}">
                  <a16:creationId xmlns:a16="http://schemas.microsoft.com/office/drawing/2014/main" id="{F1D3E99C-2DCF-0643-A8BE-6C70401937CF}"/>
                </a:ext>
              </a:extLst>
            </p:cNvPr>
            <p:cNvSpPr txBox="1"/>
            <p:nvPr/>
          </p:nvSpPr>
          <p:spPr>
            <a:xfrm>
              <a:off x="7088302"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7</a:t>
              </a:r>
            </a:p>
          </p:txBody>
        </p:sp>
        <p:sp>
          <p:nvSpPr>
            <p:cNvPr id="511" name="TextBox 510">
              <a:extLst>
                <a:ext uri="{FF2B5EF4-FFF2-40B4-BE49-F238E27FC236}">
                  <a16:creationId xmlns:a16="http://schemas.microsoft.com/office/drawing/2014/main" id="{5D2FD808-88FC-2C4F-978D-8D3E3CD1992D}"/>
                </a:ext>
              </a:extLst>
            </p:cNvPr>
            <p:cNvSpPr txBox="1"/>
            <p:nvPr/>
          </p:nvSpPr>
          <p:spPr>
            <a:xfrm>
              <a:off x="7309147"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2</a:t>
              </a:r>
            </a:p>
          </p:txBody>
        </p:sp>
        <p:sp>
          <p:nvSpPr>
            <p:cNvPr id="68" name="TextBox 67">
              <a:extLst>
                <a:ext uri="{FF2B5EF4-FFF2-40B4-BE49-F238E27FC236}">
                  <a16:creationId xmlns:a16="http://schemas.microsoft.com/office/drawing/2014/main" id="{4F8D32E3-0AC6-D848-A793-24629CA76C6F}"/>
                </a:ext>
              </a:extLst>
            </p:cNvPr>
            <p:cNvSpPr txBox="1"/>
            <p:nvPr/>
          </p:nvSpPr>
          <p:spPr>
            <a:xfrm>
              <a:off x="7367311"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0</a:t>
              </a:r>
            </a:p>
          </p:txBody>
        </p:sp>
        <p:sp>
          <p:nvSpPr>
            <p:cNvPr id="69" name="TextBox 68">
              <a:extLst>
                <a:ext uri="{FF2B5EF4-FFF2-40B4-BE49-F238E27FC236}">
                  <a16:creationId xmlns:a16="http://schemas.microsoft.com/office/drawing/2014/main" id="{2B2D4B2D-B557-614A-A1A2-9B47D1323F7F}"/>
                </a:ext>
              </a:extLst>
            </p:cNvPr>
            <p:cNvSpPr txBox="1"/>
            <p:nvPr/>
          </p:nvSpPr>
          <p:spPr>
            <a:xfrm>
              <a:off x="7424524"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1</a:t>
              </a:r>
            </a:p>
          </p:txBody>
        </p:sp>
        <p:sp>
          <p:nvSpPr>
            <p:cNvPr id="70" name="TextBox 69">
              <a:extLst>
                <a:ext uri="{FF2B5EF4-FFF2-40B4-BE49-F238E27FC236}">
                  <a16:creationId xmlns:a16="http://schemas.microsoft.com/office/drawing/2014/main" id="{F7F6AD1E-0E92-6B47-8F87-EF173304A63F}"/>
                </a:ext>
              </a:extLst>
            </p:cNvPr>
            <p:cNvSpPr txBox="1"/>
            <p:nvPr/>
          </p:nvSpPr>
          <p:spPr>
            <a:xfrm>
              <a:off x="7482593" y="459275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8</a:t>
              </a:r>
            </a:p>
          </p:txBody>
        </p:sp>
        <p:sp>
          <p:nvSpPr>
            <p:cNvPr id="71" name="Freeform 70">
              <a:extLst>
                <a:ext uri="{FF2B5EF4-FFF2-40B4-BE49-F238E27FC236}">
                  <a16:creationId xmlns:a16="http://schemas.microsoft.com/office/drawing/2014/main" id="{DD98C5A1-25BE-834E-A6FB-E6F27C7BF03A}"/>
                </a:ext>
              </a:extLst>
            </p:cNvPr>
            <p:cNvSpPr/>
            <p:nvPr/>
          </p:nvSpPr>
          <p:spPr>
            <a:xfrm>
              <a:off x="7876717" y="3100594"/>
              <a:ext cx="57117" cy="58292"/>
            </a:xfrm>
            <a:custGeom>
              <a:avLst/>
              <a:gdLst>
                <a:gd name="connsiteX0" fmla="*/ 0 w 57117"/>
                <a:gd name="connsiteY0" fmla="*/ 0 h 58292"/>
                <a:gd name="connsiteX1" fmla="*/ 57117 w 57117"/>
                <a:gd name="connsiteY1" fmla="*/ 0 h 58292"/>
                <a:gd name="connsiteX2" fmla="*/ 57117 w 57117"/>
                <a:gd name="connsiteY2" fmla="*/ 58293 h 58292"/>
                <a:gd name="connsiteX3" fmla="*/ 0 w 57117"/>
                <a:gd name="connsiteY3" fmla="*/ 58293 h 58292"/>
              </a:gdLst>
              <a:ahLst/>
              <a:cxnLst>
                <a:cxn ang="0">
                  <a:pos x="connsiteX0" y="connsiteY0"/>
                </a:cxn>
                <a:cxn ang="0">
                  <a:pos x="connsiteX1" y="connsiteY1"/>
                </a:cxn>
                <a:cxn ang="0">
                  <a:pos x="connsiteX2" y="connsiteY2"/>
                </a:cxn>
                <a:cxn ang="0">
                  <a:pos x="connsiteX3" y="connsiteY3"/>
                </a:cxn>
              </a:cxnLst>
              <a:rect l="l" t="t" r="r" b="b"/>
              <a:pathLst>
                <a:path w="57117" h="58292">
                  <a:moveTo>
                    <a:pt x="0" y="0"/>
                  </a:moveTo>
                  <a:lnTo>
                    <a:pt x="57117" y="0"/>
                  </a:lnTo>
                  <a:lnTo>
                    <a:pt x="57117" y="58293"/>
                  </a:lnTo>
                  <a:lnTo>
                    <a:pt x="0" y="58293"/>
                  </a:lnTo>
                  <a:close/>
                </a:path>
              </a:pathLst>
            </a:custGeom>
            <a:solidFill>
              <a:srgbClr val="00B5EF"/>
            </a:solidFill>
            <a:ln w="9509" cap="flat">
              <a:noFill/>
              <a:prstDash val="solid"/>
              <a:miter/>
            </a:ln>
          </p:spPr>
          <p:txBody>
            <a:bodyPr rtlCol="0" anchor="ctr"/>
            <a:lstStyle/>
            <a:p>
              <a:endParaRPr lang="en-US"/>
            </a:p>
          </p:txBody>
        </p:sp>
        <p:sp>
          <p:nvSpPr>
            <p:cNvPr id="72" name="TextBox 71">
              <a:extLst>
                <a:ext uri="{FF2B5EF4-FFF2-40B4-BE49-F238E27FC236}">
                  <a16:creationId xmlns:a16="http://schemas.microsoft.com/office/drawing/2014/main" id="{3F6AD3E0-E764-4749-85A8-30EF8B5D77AF}"/>
                </a:ext>
              </a:extLst>
            </p:cNvPr>
            <p:cNvSpPr txBox="1"/>
            <p:nvPr/>
          </p:nvSpPr>
          <p:spPr>
            <a:xfrm>
              <a:off x="7868516" y="3016362"/>
              <a:ext cx="45894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Hydro</a:t>
              </a:r>
            </a:p>
          </p:txBody>
        </p:sp>
        <p:sp>
          <p:nvSpPr>
            <p:cNvPr id="73" name="Freeform 72">
              <a:extLst>
                <a:ext uri="{FF2B5EF4-FFF2-40B4-BE49-F238E27FC236}">
                  <a16:creationId xmlns:a16="http://schemas.microsoft.com/office/drawing/2014/main" id="{D54AF12A-307D-B240-8D58-003C3D315C70}"/>
                </a:ext>
              </a:extLst>
            </p:cNvPr>
            <p:cNvSpPr/>
            <p:nvPr/>
          </p:nvSpPr>
          <p:spPr>
            <a:xfrm>
              <a:off x="7876717" y="3430921"/>
              <a:ext cx="57117" cy="58293"/>
            </a:xfrm>
            <a:custGeom>
              <a:avLst/>
              <a:gdLst>
                <a:gd name="connsiteX0" fmla="*/ 0 w 57117"/>
                <a:gd name="connsiteY0" fmla="*/ 0 h 58293"/>
                <a:gd name="connsiteX1" fmla="*/ 57117 w 57117"/>
                <a:gd name="connsiteY1" fmla="*/ 0 h 58293"/>
                <a:gd name="connsiteX2" fmla="*/ 57117 w 57117"/>
                <a:gd name="connsiteY2" fmla="*/ 58293 h 58293"/>
                <a:gd name="connsiteX3" fmla="*/ 0 w 57117"/>
                <a:gd name="connsiteY3" fmla="*/ 58293 h 58293"/>
              </a:gdLst>
              <a:ahLst/>
              <a:cxnLst>
                <a:cxn ang="0">
                  <a:pos x="connsiteX0" y="connsiteY0"/>
                </a:cxn>
                <a:cxn ang="0">
                  <a:pos x="connsiteX1" y="connsiteY1"/>
                </a:cxn>
                <a:cxn ang="0">
                  <a:pos x="connsiteX2" y="connsiteY2"/>
                </a:cxn>
                <a:cxn ang="0">
                  <a:pos x="connsiteX3" y="connsiteY3"/>
                </a:cxn>
              </a:cxnLst>
              <a:rect l="l" t="t" r="r" b="b"/>
              <a:pathLst>
                <a:path w="57117" h="58293">
                  <a:moveTo>
                    <a:pt x="0" y="0"/>
                  </a:moveTo>
                  <a:lnTo>
                    <a:pt x="57117" y="0"/>
                  </a:lnTo>
                  <a:lnTo>
                    <a:pt x="57117" y="58293"/>
                  </a:lnTo>
                  <a:lnTo>
                    <a:pt x="0" y="58293"/>
                  </a:lnTo>
                  <a:close/>
                </a:path>
              </a:pathLst>
            </a:custGeom>
            <a:solidFill>
              <a:srgbClr val="751A15"/>
            </a:solidFill>
            <a:ln w="9509" cap="flat">
              <a:noFill/>
              <a:prstDash val="solid"/>
              <a:miter/>
            </a:ln>
          </p:spPr>
          <p:txBody>
            <a:bodyPr rtlCol="0" anchor="ctr"/>
            <a:lstStyle/>
            <a:p>
              <a:endParaRPr lang="en-US"/>
            </a:p>
          </p:txBody>
        </p:sp>
        <p:sp>
          <p:nvSpPr>
            <p:cNvPr id="74" name="TextBox 73">
              <a:extLst>
                <a:ext uri="{FF2B5EF4-FFF2-40B4-BE49-F238E27FC236}">
                  <a16:creationId xmlns:a16="http://schemas.microsoft.com/office/drawing/2014/main" id="{B42AA54A-69CE-E145-9D8D-6DB88D6F2044}"/>
                </a:ext>
              </a:extLst>
            </p:cNvPr>
            <p:cNvSpPr txBox="1"/>
            <p:nvPr/>
          </p:nvSpPr>
          <p:spPr>
            <a:xfrm>
              <a:off x="7868516" y="3346881"/>
              <a:ext cx="259036"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G</a:t>
              </a:r>
            </a:p>
          </p:txBody>
        </p:sp>
        <p:sp>
          <p:nvSpPr>
            <p:cNvPr id="75" name="TextBox 74">
              <a:extLst>
                <a:ext uri="{FF2B5EF4-FFF2-40B4-BE49-F238E27FC236}">
                  <a16:creationId xmlns:a16="http://schemas.microsoft.com/office/drawing/2014/main" id="{30C05C94-335E-8643-97A1-B02E4D06EE74}"/>
                </a:ext>
              </a:extLst>
            </p:cNvPr>
            <p:cNvSpPr txBox="1"/>
            <p:nvPr/>
          </p:nvSpPr>
          <p:spPr>
            <a:xfrm>
              <a:off x="7940579"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e</a:t>
              </a:r>
            </a:p>
          </p:txBody>
        </p:sp>
        <p:sp>
          <p:nvSpPr>
            <p:cNvPr id="76" name="TextBox 75">
              <a:extLst>
                <a:ext uri="{FF2B5EF4-FFF2-40B4-BE49-F238E27FC236}">
                  <a16:creationId xmlns:a16="http://schemas.microsoft.com/office/drawing/2014/main" id="{0C801BB8-A2EE-FA4B-A6A0-DEDCEFC20297}"/>
                </a:ext>
              </a:extLst>
            </p:cNvPr>
            <p:cNvSpPr txBox="1"/>
            <p:nvPr/>
          </p:nvSpPr>
          <p:spPr>
            <a:xfrm>
              <a:off x="7996934"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o</a:t>
              </a:r>
            </a:p>
          </p:txBody>
        </p:sp>
        <p:sp>
          <p:nvSpPr>
            <p:cNvPr id="77" name="TextBox 76">
              <a:extLst>
                <a:ext uri="{FF2B5EF4-FFF2-40B4-BE49-F238E27FC236}">
                  <a16:creationId xmlns:a16="http://schemas.microsoft.com/office/drawing/2014/main" id="{423DFA74-9F78-A74E-A4CB-EF621B64A101}"/>
                </a:ext>
              </a:extLst>
            </p:cNvPr>
            <p:cNvSpPr txBox="1"/>
            <p:nvPr/>
          </p:nvSpPr>
          <p:spPr>
            <a:xfrm>
              <a:off x="8057383" y="3346881"/>
              <a:ext cx="22095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t</a:t>
              </a:r>
            </a:p>
          </p:txBody>
        </p:sp>
        <p:sp>
          <p:nvSpPr>
            <p:cNvPr id="78" name="TextBox 77">
              <a:extLst>
                <a:ext uri="{FF2B5EF4-FFF2-40B4-BE49-F238E27FC236}">
                  <a16:creationId xmlns:a16="http://schemas.microsoft.com/office/drawing/2014/main" id="{3ABDFAEE-FB71-A14A-9AE2-2395B5D57C02}"/>
                </a:ext>
              </a:extLst>
            </p:cNvPr>
            <p:cNvSpPr txBox="1"/>
            <p:nvPr/>
          </p:nvSpPr>
          <p:spPr>
            <a:xfrm>
              <a:off x="8095652"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h</a:t>
              </a:r>
            </a:p>
          </p:txBody>
        </p:sp>
        <p:sp>
          <p:nvSpPr>
            <p:cNvPr id="79" name="TextBox 78">
              <a:extLst>
                <a:ext uri="{FF2B5EF4-FFF2-40B4-BE49-F238E27FC236}">
                  <a16:creationId xmlns:a16="http://schemas.microsoft.com/office/drawing/2014/main" id="{5C0BDAC0-C0FE-3E4D-874F-C99F9BFF5ECB}"/>
                </a:ext>
              </a:extLst>
            </p:cNvPr>
            <p:cNvSpPr txBox="1"/>
            <p:nvPr/>
          </p:nvSpPr>
          <p:spPr>
            <a:xfrm>
              <a:off x="8155244"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e</a:t>
              </a:r>
            </a:p>
          </p:txBody>
        </p:sp>
        <p:sp>
          <p:nvSpPr>
            <p:cNvPr id="80" name="TextBox 79">
              <a:extLst>
                <a:ext uri="{FF2B5EF4-FFF2-40B4-BE49-F238E27FC236}">
                  <a16:creationId xmlns:a16="http://schemas.microsoft.com/office/drawing/2014/main" id="{CC9ECD8E-BCA9-E040-A916-266D954FE399}"/>
                </a:ext>
              </a:extLst>
            </p:cNvPr>
            <p:cNvSpPr txBox="1"/>
            <p:nvPr/>
          </p:nvSpPr>
          <p:spPr>
            <a:xfrm>
              <a:off x="8212362" y="3346881"/>
              <a:ext cx="22095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r</a:t>
              </a:r>
            </a:p>
          </p:txBody>
        </p:sp>
        <p:sp>
          <p:nvSpPr>
            <p:cNvPr id="81" name="TextBox 80">
              <a:extLst>
                <a:ext uri="{FF2B5EF4-FFF2-40B4-BE49-F238E27FC236}">
                  <a16:creationId xmlns:a16="http://schemas.microsoft.com/office/drawing/2014/main" id="{F9C6A893-12D2-5E46-8E61-8F654ABA4B75}"/>
                </a:ext>
              </a:extLst>
            </p:cNvPr>
            <p:cNvSpPr txBox="1"/>
            <p:nvPr/>
          </p:nvSpPr>
          <p:spPr>
            <a:xfrm>
              <a:off x="8252154" y="3346881"/>
              <a:ext cx="27807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m</a:t>
              </a:r>
            </a:p>
          </p:txBody>
        </p:sp>
        <p:sp>
          <p:nvSpPr>
            <p:cNvPr id="82" name="TextBox 81">
              <a:extLst>
                <a:ext uri="{FF2B5EF4-FFF2-40B4-BE49-F238E27FC236}">
                  <a16:creationId xmlns:a16="http://schemas.microsoft.com/office/drawing/2014/main" id="{BD1062CF-6B22-6C4A-B839-7619BA368915}"/>
                </a:ext>
              </a:extLst>
            </p:cNvPr>
            <p:cNvSpPr txBox="1"/>
            <p:nvPr/>
          </p:nvSpPr>
          <p:spPr>
            <a:xfrm>
              <a:off x="8343636" y="3346881"/>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a</a:t>
              </a:r>
            </a:p>
          </p:txBody>
        </p:sp>
        <p:sp>
          <p:nvSpPr>
            <p:cNvPr id="83" name="TextBox 82">
              <a:extLst>
                <a:ext uri="{FF2B5EF4-FFF2-40B4-BE49-F238E27FC236}">
                  <a16:creationId xmlns:a16="http://schemas.microsoft.com/office/drawing/2014/main" id="{E053DD5F-7775-594A-95F8-865889DA5826}"/>
                </a:ext>
              </a:extLst>
            </p:cNvPr>
            <p:cNvSpPr txBox="1"/>
            <p:nvPr/>
          </p:nvSpPr>
          <p:spPr>
            <a:xfrm>
              <a:off x="8397708" y="3346881"/>
              <a:ext cx="21143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l</a:t>
              </a:r>
            </a:p>
          </p:txBody>
        </p:sp>
        <p:sp>
          <p:nvSpPr>
            <p:cNvPr id="84" name="Freeform 83">
              <a:extLst>
                <a:ext uri="{FF2B5EF4-FFF2-40B4-BE49-F238E27FC236}">
                  <a16:creationId xmlns:a16="http://schemas.microsoft.com/office/drawing/2014/main" id="{EFADB7B9-5B93-FD43-9EC6-04FF7115AA6E}"/>
                </a:ext>
              </a:extLst>
            </p:cNvPr>
            <p:cNvSpPr/>
            <p:nvPr/>
          </p:nvSpPr>
          <p:spPr>
            <a:xfrm>
              <a:off x="7876717" y="3762391"/>
              <a:ext cx="57117" cy="57150"/>
            </a:xfrm>
            <a:custGeom>
              <a:avLst/>
              <a:gdLst>
                <a:gd name="connsiteX0" fmla="*/ 0 w 57117"/>
                <a:gd name="connsiteY0" fmla="*/ 0 h 57150"/>
                <a:gd name="connsiteX1" fmla="*/ 57117 w 57117"/>
                <a:gd name="connsiteY1" fmla="*/ 0 h 57150"/>
                <a:gd name="connsiteX2" fmla="*/ 57117 w 57117"/>
                <a:gd name="connsiteY2" fmla="*/ 57150 h 57150"/>
                <a:gd name="connsiteX3" fmla="*/ 0 w 57117"/>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17" h="57150">
                  <a:moveTo>
                    <a:pt x="0" y="0"/>
                  </a:moveTo>
                  <a:lnTo>
                    <a:pt x="57117" y="0"/>
                  </a:lnTo>
                  <a:lnTo>
                    <a:pt x="57117" y="57150"/>
                  </a:lnTo>
                  <a:lnTo>
                    <a:pt x="0" y="57150"/>
                  </a:lnTo>
                  <a:close/>
                </a:path>
              </a:pathLst>
            </a:custGeom>
            <a:solidFill>
              <a:srgbClr val="82C341"/>
            </a:solidFill>
            <a:ln w="9509" cap="flat">
              <a:noFill/>
              <a:prstDash val="solid"/>
              <a:miter/>
            </a:ln>
          </p:spPr>
          <p:txBody>
            <a:bodyPr rtlCol="0" anchor="ctr"/>
            <a:lstStyle/>
            <a:p>
              <a:endParaRPr lang="en-US"/>
            </a:p>
          </p:txBody>
        </p:sp>
        <p:sp>
          <p:nvSpPr>
            <p:cNvPr id="85" name="TextBox 84">
              <a:extLst>
                <a:ext uri="{FF2B5EF4-FFF2-40B4-BE49-F238E27FC236}">
                  <a16:creationId xmlns:a16="http://schemas.microsoft.com/office/drawing/2014/main" id="{4152DC9D-0832-3A41-8BE6-6A13E74C3EFC}"/>
                </a:ext>
              </a:extLst>
            </p:cNvPr>
            <p:cNvSpPr txBox="1"/>
            <p:nvPr/>
          </p:nvSpPr>
          <p:spPr>
            <a:xfrm>
              <a:off x="7868516"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B</a:t>
              </a:r>
            </a:p>
          </p:txBody>
        </p:sp>
        <p:sp>
          <p:nvSpPr>
            <p:cNvPr id="86" name="TextBox 85">
              <a:extLst>
                <a:ext uri="{FF2B5EF4-FFF2-40B4-BE49-F238E27FC236}">
                  <a16:creationId xmlns:a16="http://schemas.microsoft.com/office/drawing/2014/main" id="{1DE8DC03-BEB0-A049-BA00-CC35633CF014}"/>
                </a:ext>
              </a:extLst>
            </p:cNvPr>
            <p:cNvSpPr txBox="1"/>
            <p:nvPr/>
          </p:nvSpPr>
          <p:spPr>
            <a:xfrm>
              <a:off x="7925347" y="3683590"/>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i</a:t>
              </a:r>
            </a:p>
          </p:txBody>
        </p:sp>
        <p:sp>
          <p:nvSpPr>
            <p:cNvPr id="87" name="TextBox 86">
              <a:extLst>
                <a:ext uri="{FF2B5EF4-FFF2-40B4-BE49-F238E27FC236}">
                  <a16:creationId xmlns:a16="http://schemas.microsoft.com/office/drawing/2014/main" id="{DB686247-38D6-8942-AC91-DE3FDB0782C0}"/>
                </a:ext>
              </a:extLst>
            </p:cNvPr>
            <p:cNvSpPr txBox="1"/>
            <p:nvPr/>
          </p:nvSpPr>
          <p:spPr>
            <a:xfrm>
              <a:off x="7949908"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o</a:t>
              </a:r>
            </a:p>
          </p:txBody>
        </p:sp>
        <p:sp>
          <p:nvSpPr>
            <p:cNvPr id="88" name="TextBox 87">
              <a:extLst>
                <a:ext uri="{FF2B5EF4-FFF2-40B4-BE49-F238E27FC236}">
                  <a16:creationId xmlns:a16="http://schemas.microsoft.com/office/drawing/2014/main" id="{2DBD4A01-D637-0E47-AA34-D7F808461205}"/>
                </a:ext>
              </a:extLst>
            </p:cNvPr>
            <p:cNvSpPr txBox="1"/>
            <p:nvPr/>
          </p:nvSpPr>
          <p:spPr>
            <a:xfrm>
              <a:off x="8005312" y="3683590"/>
              <a:ext cx="268555"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m</a:t>
              </a:r>
            </a:p>
          </p:txBody>
        </p:sp>
        <p:sp>
          <p:nvSpPr>
            <p:cNvPr id="89" name="TextBox 88">
              <a:extLst>
                <a:ext uri="{FF2B5EF4-FFF2-40B4-BE49-F238E27FC236}">
                  <a16:creationId xmlns:a16="http://schemas.microsoft.com/office/drawing/2014/main" id="{23A02F19-78E5-7042-94EB-E3DCDF0A2378}"/>
                </a:ext>
              </a:extLst>
            </p:cNvPr>
            <p:cNvSpPr txBox="1"/>
            <p:nvPr/>
          </p:nvSpPr>
          <p:spPr>
            <a:xfrm>
              <a:off x="8088322" y="3683590"/>
              <a:ext cx="316153"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ass</a:t>
              </a:r>
            </a:p>
          </p:txBody>
        </p:sp>
        <p:sp>
          <p:nvSpPr>
            <p:cNvPr id="90" name="TextBox 89">
              <a:extLst>
                <a:ext uri="{FF2B5EF4-FFF2-40B4-BE49-F238E27FC236}">
                  <a16:creationId xmlns:a16="http://schemas.microsoft.com/office/drawing/2014/main" id="{A96E116D-C294-DB49-A1C8-1B68D322AA7C}"/>
                </a:ext>
              </a:extLst>
            </p:cNvPr>
            <p:cNvSpPr txBox="1"/>
            <p:nvPr/>
          </p:nvSpPr>
          <p:spPr>
            <a:xfrm>
              <a:off x="8220929" y="3683590"/>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t>
              </a:r>
            </a:p>
          </p:txBody>
        </p:sp>
        <p:sp>
          <p:nvSpPr>
            <p:cNvPr id="91" name="TextBox 90">
              <a:extLst>
                <a:ext uri="{FF2B5EF4-FFF2-40B4-BE49-F238E27FC236}">
                  <a16:creationId xmlns:a16="http://schemas.microsoft.com/office/drawing/2014/main" id="{513EB68F-4A85-1E45-850E-571E0702B574}"/>
                </a:ext>
              </a:extLst>
            </p:cNvPr>
            <p:cNvSpPr txBox="1"/>
            <p:nvPr/>
          </p:nvSpPr>
          <p:spPr>
            <a:xfrm>
              <a:off x="8246632" y="3683590"/>
              <a:ext cx="201919"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 </a:t>
              </a:r>
            </a:p>
          </p:txBody>
        </p:sp>
        <p:sp>
          <p:nvSpPr>
            <p:cNvPr id="92" name="TextBox 91">
              <a:extLst>
                <a:ext uri="{FF2B5EF4-FFF2-40B4-BE49-F238E27FC236}">
                  <a16:creationId xmlns:a16="http://schemas.microsoft.com/office/drawing/2014/main" id="{2BC767D2-5868-9544-A6B3-B64A1E2CDBA4}"/>
                </a:ext>
              </a:extLst>
            </p:cNvPr>
            <p:cNvSpPr txBox="1"/>
            <p:nvPr/>
          </p:nvSpPr>
          <p:spPr>
            <a:xfrm>
              <a:off x="8269955"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b</a:t>
              </a:r>
            </a:p>
          </p:txBody>
        </p:sp>
        <p:sp>
          <p:nvSpPr>
            <p:cNvPr id="93" name="TextBox 92">
              <a:extLst>
                <a:ext uri="{FF2B5EF4-FFF2-40B4-BE49-F238E27FC236}">
                  <a16:creationId xmlns:a16="http://schemas.microsoft.com/office/drawing/2014/main" id="{28A3748E-9295-D348-98FE-B02A2996D982}"/>
                </a:ext>
              </a:extLst>
            </p:cNvPr>
            <p:cNvSpPr txBox="1"/>
            <p:nvPr/>
          </p:nvSpPr>
          <p:spPr>
            <a:xfrm>
              <a:off x="8325169" y="3683590"/>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i</a:t>
              </a:r>
            </a:p>
          </p:txBody>
        </p:sp>
        <p:sp>
          <p:nvSpPr>
            <p:cNvPr id="94" name="TextBox 93">
              <a:extLst>
                <a:ext uri="{FF2B5EF4-FFF2-40B4-BE49-F238E27FC236}">
                  <a16:creationId xmlns:a16="http://schemas.microsoft.com/office/drawing/2014/main" id="{574D4D53-CC7E-944B-B609-F536A9FF9DEA}"/>
                </a:ext>
              </a:extLst>
            </p:cNvPr>
            <p:cNvSpPr txBox="1"/>
            <p:nvPr/>
          </p:nvSpPr>
          <p:spPr>
            <a:xfrm>
              <a:off x="8349539" y="3683590"/>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o</a:t>
              </a:r>
            </a:p>
          </p:txBody>
        </p:sp>
        <p:sp>
          <p:nvSpPr>
            <p:cNvPr id="95" name="TextBox 94">
              <a:extLst>
                <a:ext uri="{FF2B5EF4-FFF2-40B4-BE49-F238E27FC236}">
                  <a16:creationId xmlns:a16="http://schemas.microsoft.com/office/drawing/2014/main" id="{A5F63724-6936-354C-A787-66B2681152B0}"/>
                </a:ext>
              </a:extLst>
            </p:cNvPr>
            <p:cNvSpPr txBox="1"/>
            <p:nvPr/>
          </p:nvSpPr>
          <p:spPr>
            <a:xfrm>
              <a:off x="8404942" y="3683590"/>
              <a:ext cx="23047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g</a:t>
              </a:r>
            </a:p>
          </p:txBody>
        </p:sp>
        <p:sp>
          <p:nvSpPr>
            <p:cNvPr id="96" name="TextBox 95">
              <a:extLst>
                <a:ext uri="{FF2B5EF4-FFF2-40B4-BE49-F238E27FC236}">
                  <a16:creationId xmlns:a16="http://schemas.microsoft.com/office/drawing/2014/main" id="{8E1C7335-EC67-1849-BE92-48520A571DB9}"/>
                </a:ext>
              </a:extLst>
            </p:cNvPr>
            <p:cNvSpPr txBox="1"/>
            <p:nvPr/>
          </p:nvSpPr>
          <p:spPr>
            <a:xfrm>
              <a:off x="8454158" y="3683590"/>
              <a:ext cx="306634"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as,</a:t>
              </a:r>
            </a:p>
          </p:txBody>
        </p:sp>
        <p:sp>
          <p:nvSpPr>
            <p:cNvPr id="97" name="TextBox 96">
              <a:extLst>
                <a:ext uri="{FF2B5EF4-FFF2-40B4-BE49-F238E27FC236}">
                  <a16:creationId xmlns:a16="http://schemas.microsoft.com/office/drawing/2014/main" id="{238C433C-FA63-3C48-A586-1771EAD0B79F}"/>
                </a:ext>
              </a:extLst>
            </p:cNvPr>
            <p:cNvSpPr txBox="1"/>
            <p:nvPr/>
          </p:nvSpPr>
          <p:spPr>
            <a:xfrm>
              <a:off x="7868516" y="3804082"/>
              <a:ext cx="259036"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w</a:t>
              </a:r>
            </a:p>
          </p:txBody>
        </p:sp>
        <p:sp>
          <p:nvSpPr>
            <p:cNvPr id="98" name="TextBox 97">
              <a:extLst>
                <a:ext uri="{FF2B5EF4-FFF2-40B4-BE49-F238E27FC236}">
                  <a16:creationId xmlns:a16="http://schemas.microsoft.com/office/drawing/2014/main" id="{7B042921-9062-E046-8483-2AE3B4264D71}"/>
                </a:ext>
              </a:extLst>
            </p:cNvPr>
            <p:cNvSpPr txBox="1"/>
            <p:nvPr/>
          </p:nvSpPr>
          <p:spPr>
            <a:xfrm>
              <a:off x="7943149" y="3804082"/>
              <a:ext cx="354231"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aste</a:t>
              </a:r>
            </a:p>
          </p:txBody>
        </p:sp>
        <p:sp>
          <p:nvSpPr>
            <p:cNvPr id="99" name="TextBox 98">
              <a:extLst>
                <a:ext uri="{FF2B5EF4-FFF2-40B4-BE49-F238E27FC236}">
                  <a16:creationId xmlns:a16="http://schemas.microsoft.com/office/drawing/2014/main" id="{897B9BCB-A05C-6A4E-8EE0-B5B64D85F1E6}"/>
                </a:ext>
              </a:extLst>
            </p:cNvPr>
            <p:cNvSpPr txBox="1"/>
            <p:nvPr/>
          </p:nvSpPr>
          <p:spPr>
            <a:xfrm>
              <a:off x="8122021" y="3804082"/>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t>
              </a:r>
            </a:p>
          </p:txBody>
        </p:sp>
        <p:sp>
          <p:nvSpPr>
            <p:cNvPr id="100" name="TextBox 99">
              <a:extLst>
                <a:ext uri="{FF2B5EF4-FFF2-40B4-BE49-F238E27FC236}">
                  <a16:creationId xmlns:a16="http://schemas.microsoft.com/office/drawing/2014/main" id="{B8B3C74C-803A-464B-911E-67E8EDFCA3F5}"/>
                </a:ext>
              </a:extLst>
            </p:cNvPr>
            <p:cNvSpPr txBox="1"/>
            <p:nvPr/>
          </p:nvSpPr>
          <p:spPr>
            <a:xfrm>
              <a:off x="8153626" y="3804082"/>
              <a:ext cx="22095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t</a:t>
              </a:r>
            </a:p>
          </p:txBody>
        </p:sp>
        <p:sp>
          <p:nvSpPr>
            <p:cNvPr id="101" name="TextBox 100">
              <a:extLst>
                <a:ext uri="{FF2B5EF4-FFF2-40B4-BE49-F238E27FC236}">
                  <a16:creationId xmlns:a16="http://schemas.microsoft.com/office/drawing/2014/main" id="{1162AA67-0F51-5149-8714-56DF64CF9EE3}"/>
                </a:ext>
              </a:extLst>
            </p:cNvPr>
            <p:cNvSpPr txBox="1"/>
            <p:nvPr/>
          </p:nvSpPr>
          <p:spPr>
            <a:xfrm>
              <a:off x="8189229" y="3804082"/>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o</a:t>
              </a:r>
            </a:p>
          </p:txBody>
        </p:sp>
        <p:sp>
          <p:nvSpPr>
            <p:cNvPr id="102" name="TextBox 101">
              <a:extLst>
                <a:ext uri="{FF2B5EF4-FFF2-40B4-BE49-F238E27FC236}">
                  <a16:creationId xmlns:a16="http://schemas.microsoft.com/office/drawing/2014/main" id="{6EAA8A20-6CE1-2D45-BA75-006873F6DFCC}"/>
                </a:ext>
              </a:extLst>
            </p:cNvPr>
            <p:cNvSpPr txBox="1"/>
            <p:nvPr/>
          </p:nvSpPr>
          <p:spPr>
            <a:xfrm>
              <a:off x="8244633" y="3804082"/>
              <a:ext cx="211438"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a:t>
              </a:r>
            </a:p>
          </p:txBody>
        </p:sp>
        <p:sp>
          <p:nvSpPr>
            <p:cNvPr id="103" name="TextBox 102">
              <a:extLst>
                <a:ext uri="{FF2B5EF4-FFF2-40B4-BE49-F238E27FC236}">
                  <a16:creationId xmlns:a16="http://schemas.microsoft.com/office/drawing/2014/main" id="{23BC38EC-A107-394D-9317-5CE4AE5212B7}"/>
                </a:ext>
              </a:extLst>
            </p:cNvPr>
            <p:cNvSpPr txBox="1"/>
            <p:nvPr/>
          </p:nvSpPr>
          <p:spPr>
            <a:xfrm>
              <a:off x="8275857" y="3804082"/>
              <a:ext cx="23047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e</a:t>
              </a:r>
            </a:p>
          </p:txBody>
        </p:sp>
        <p:sp>
          <p:nvSpPr>
            <p:cNvPr id="104" name="TextBox 103">
              <a:extLst>
                <a:ext uri="{FF2B5EF4-FFF2-40B4-BE49-F238E27FC236}">
                  <a16:creationId xmlns:a16="http://schemas.microsoft.com/office/drawing/2014/main" id="{BC70B94D-0B10-EC4D-B590-2874E5CC8DFB}"/>
                </a:ext>
              </a:extLst>
            </p:cNvPr>
            <p:cNvSpPr txBox="1"/>
            <p:nvPr/>
          </p:nvSpPr>
          <p:spPr>
            <a:xfrm>
              <a:off x="8328215" y="3804082"/>
              <a:ext cx="239997"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n</a:t>
              </a:r>
            </a:p>
          </p:txBody>
        </p:sp>
        <p:sp>
          <p:nvSpPr>
            <p:cNvPr id="105" name="TextBox 104">
              <a:extLst>
                <a:ext uri="{FF2B5EF4-FFF2-40B4-BE49-F238E27FC236}">
                  <a16:creationId xmlns:a16="http://schemas.microsoft.com/office/drawing/2014/main" id="{4D80DB43-5C2D-7941-B3B3-35956B1CF1EE}"/>
                </a:ext>
              </a:extLst>
            </p:cNvPr>
            <p:cNvSpPr txBox="1"/>
            <p:nvPr/>
          </p:nvSpPr>
          <p:spPr>
            <a:xfrm>
              <a:off x="8383047" y="3804082"/>
              <a:ext cx="363751" cy="205740"/>
            </a:xfrm>
            <a:prstGeom prst="rect">
              <a:avLst/>
            </a:prstGeom>
            <a:noFill/>
          </p:spPr>
          <p:txBody>
            <a:bodyPr wrap="none" rtlCol="0">
              <a:spAutoFit/>
            </a:bodyPr>
            <a:lstStyle/>
            <a:p>
              <a:pPr algn="l"/>
              <a:r>
                <a:rPr lang="en-US" sz="825" spc="0" baseline="0">
                  <a:solidFill>
                    <a:srgbClr val="000000"/>
                  </a:solidFill>
                  <a:latin typeface="Calibri"/>
                  <a:cs typeface="Calibri"/>
                  <a:sym typeface="Calibri"/>
                  <a:rtl val="0"/>
                </a:rPr>
                <a:t>ergy</a:t>
              </a:r>
            </a:p>
          </p:txBody>
        </p:sp>
        <p:sp>
          <p:nvSpPr>
            <p:cNvPr id="106" name="Freeform 105">
              <a:extLst>
                <a:ext uri="{FF2B5EF4-FFF2-40B4-BE49-F238E27FC236}">
                  <a16:creationId xmlns:a16="http://schemas.microsoft.com/office/drawing/2014/main" id="{D577852E-B58C-8C48-A04C-A3B7EB5185D7}"/>
                </a:ext>
              </a:extLst>
            </p:cNvPr>
            <p:cNvSpPr/>
            <p:nvPr/>
          </p:nvSpPr>
          <p:spPr>
            <a:xfrm>
              <a:off x="7876717" y="4092718"/>
              <a:ext cx="57117" cy="57150"/>
            </a:xfrm>
            <a:custGeom>
              <a:avLst/>
              <a:gdLst>
                <a:gd name="connsiteX0" fmla="*/ 0 w 57117"/>
                <a:gd name="connsiteY0" fmla="*/ 0 h 57150"/>
                <a:gd name="connsiteX1" fmla="*/ 57117 w 57117"/>
                <a:gd name="connsiteY1" fmla="*/ 0 h 57150"/>
                <a:gd name="connsiteX2" fmla="*/ 57117 w 57117"/>
                <a:gd name="connsiteY2" fmla="*/ 57150 h 57150"/>
                <a:gd name="connsiteX3" fmla="*/ 0 w 57117"/>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17" h="57150">
                  <a:moveTo>
                    <a:pt x="0" y="0"/>
                  </a:moveTo>
                  <a:lnTo>
                    <a:pt x="57117" y="0"/>
                  </a:lnTo>
                  <a:lnTo>
                    <a:pt x="57117" y="57150"/>
                  </a:lnTo>
                  <a:lnTo>
                    <a:pt x="0" y="57150"/>
                  </a:lnTo>
                  <a:close/>
                </a:path>
              </a:pathLst>
            </a:custGeom>
            <a:solidFill>
              <a:srgbClr val="FFCE34"/>
            </a:solidFill>
            <a:ln w="9509" cap="flat">
              <a:noFill/>
              <a:prstDash val="solid"/>
              <a:miter/>
            </a:ln>
          </p:spPr>
          <p:txBody>
            <a:bodyPr rtlCol="0" anchor="ctr"/>
            <a:lstStyle/>
            <a:p>
              <a:endParaRPr lang="en-US"/>
            </a:p>
          </p:txBody>
        </p:sp>
        <p:sp>
          <p:nvSpPr>
            <p:cNvPr id="107" name="TextBox 106">
              <a:extLst>
                <a:ext uri="{FF2B5EF4-FFF2-40B4-BE49-F238E27FC236}">
                  <a16:creationId xmlns:a16="http://schemas.microsoft.com/office/drawing/2014/main" id="{B7812D4A-D87C-E242-8A70-B6783E78C61C}"/>
                </a:ext>
              </a:extLst>
            </p:cNvPr>
            <p:cNvSpPr txBox="1"/>
            <p:nvPr/>
          </p:nvSpPr>
          <p:spPr>
            <a:xfrm>
              <a:off x="7868516" y="40080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S</a:t>
              </a:r>
            </a:p>
          </p:txBody>
        </p:sp>
        <p:sp>
          <p:nvSpPr>
            <p:cNvPr id="108" name="TextBox 107">
              <a:extLst>
                <a:ext uri="{FF2B5EF4-FFF2-40B4-BE49-F238E27FC236}">
                  <a16:creationId xmlns:a16="http://schemas.microsoft.com/office/drawing/2014/main" id="{DB58FBA0-BD1C-054F-8B59-E7EB63C24D3A}"/>
                </a:ext>
              </a:extLst>
            </p:cNvPr>
            <p:cNvSpPr txBox="1"/>
            <p:nvPr/>
          </p:nvSpPr>
          <p:spPr>
            <a:xfrm>
              <a:off x="7921254" y="40080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o</a:t>
              </a:r>
            </a:p>
          </p:txBody>
        </p:sp>
        <p:sp>
          <p:nvSpPr>
            <p:cNvPr id="109" name="TextBox 108">
              <a:extLst>
                <a:ext uri="{FF2B5EF4-FFF2-40B4-BE49-F238E27FC236}">
                  <a16:creationId xmlns:a16="http://schemas.microsoft.com/office/drawing/2014/main" id="{DE8C50E2-2453-5149-B34D-CF5E401E9B9B}"/>
                </a:ext>
              </a:extLst>
            </p:cNvPr>
            <p:cNvSpPr txBox="1"/>
            <p:nvPr/>
          </p:nvSpPr>
          <p:spPr>
            <a:xfrm>
              <a:off x="7980751" y="4008012"/>
              <a:ext cx="21143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l</a:t>
              </a:r>
            </a:p>
          </p:txBody>
        </p:sp>
        <p:sp>
          <p:nvSpPr>
            <p:cNvPr id="110" name="TextBox 109">
              <a:extLst>
                <a:ext uri="{FF2B5EF4-FFF2-40B4-BE49-F238E27FC236}">
                  <a16:creationId xmlns:a16="http://schemas.microsoft.com/office/drawing/2014/main" id="{824A85E5-0867-4A4F-89D5-B63926418F8F}"/>
                </a:ext>
              </a:extLst>
            </p:cNvPr>
            <p:cNvSpPr txBox="1"/>
            <p:nvPr/>
          </p:nvSpPr>
          <p:spPr>
            <a:xfrm>
              <a:off x="8007691" y="4008012"/>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a</a:t>
              </a:r>
            </a:p>
          </p:txBody>
        </p:sp>
        <p:sp>
          <p:nvSpPr>
            <p:cNvPr id="111" name="TextBox 110">
              <a:extLst>
                <a:ext uri="{FF2B5EF4-FFF2-40B4-BE49-F238E27FC236}">
                  <a16:creationId xmlns:a16="http://schemas.microsoft.com/office/drawing/2014/main" id="{4D38AEAC-A3D7-AC4B-9E10-8AA0E5452DC4}"/>
                </a:ext>
              </a:extLst>
            </p:cNvPr>
            <p:cNvSpPr txBox="1"/>
            <p:nvPr/>
          </p:nvSpPr>
          <p:spPr>
            <a:xfrm>
              <a:off x="8061762" y="4008012"/>
              <a:ext cx="22095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r</a:t>
              </a:r>
            </a:p>
          </p:txBody>
        </p:sp>
        <p:sp>
          <p:nvSpPr>
            <p:cNvPr id="112" name="Freeform 111">
              <a:extLst>
                <a:ext uri="{FF2B5EF4-FFF2-40B4-BE49-F238E27FC236}">
                  <a16:creationId xmlns:a16="http://schemas.microsoft.com/office/drawing/2014/main" id="{FF710EF6-8545-104F-BA16-A03113948687}"/>
                </a:ext>
              </a:extLst>
            </p:cNvPr>
            <p:cNvSpPr/>
            <p:nvPr/>
          </p:nvSpPr>
          <p:spPr>
            <a:xfrm>
              <a:off x="7876717" y="4423045"/>
              <a:ext cx="57117" cy="57150"/>
            </a:xfrm>
            <a:custGeom>
              <a:avLst/>
              <a:gdLst>
                <a:gd name="connsiteX0" fmla="*/ 0 w 57117"/>
                <a:gd name="connsiteY0" fmla="*/ 0 h 57150"/>
                <a:gd name="connsiteX1" fmla="*/ 57117 w 57117"/>
                <a:gd name="connsiteY1" fmla="*/ 0 h 57150"/>
                <a:gd name="connsiteX2" fmla="*/ 57117 w 57117"/>
                <a:gd name="connsiteY2" fmla="*/ 57150 h 57150"/>
                <a:gd name="connsiteX3" fmla="*/ 0 w 57117"/>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17" h="57150">
                  <a:moveTo>
                    <a:pt x="0" y="0"/>
                  </a:moveTo>
                  <a:lnTo>
                    <a:pt x="57117" y="0"/>
                  </a:lnTo>
                  <a:lnTo>
                    <a:pt x="57117" y="57150"/>
                  </a:lnTo>
                  <a:lnTo>
                    <a:pt x="0" y="57150"/>
                  </a:lnTo>
                  <a:close/>
                </a:path>
              </a:pathLst>
            </a:custGeom>
            <a:solidFill>
              <a:srgbClr val="0088CE"/>
            </a:solidFill>
            <a:ln w="9509" cap="flat">
              <a:noFill/>
              <a:prstDash val="solid"/>
              <a:miter/>
            </a:ln>
          </p:spPr>
          <p:txBody>
            <a:bodyPr rtlCol="0" anchor="ctr"/>
            <a:lstStyle/>
            <a:p>
              <a:endParaRPr lang="en-US"/>
            </a:p>
          </p:txBody>
        </p:sp>
        <p:sp>
          <p:nvSpPr>
            <p:cNvPr id="113" name="TextBox 112">
              <a:extLst>
                <a:ext uri="{FF2B5EF4-FFF2-40B4-BE49-F238E27FC236}">
                  <a16:creationId xmlns:a16="http://schemas.microsoft.com/office/drawing/2014/main" id="{3FA9B852-8A9B-3E40-9FB7-199998F0415A}"/>
                </a:ext>
              </a:extLst>
            </p:cNvPr>
            <p:cNvSpPr txBox="1"/>
            <p:nvPr/>
          </p:nvSpPr>
          <p:spPr>
            <a:xfrm>
              <a:off x="7868516" y="4338625"/>
              <a:ext cx="287595"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W</a:t>
              </a:r>
            </a:p>
          </p:txBody>
        </p:sp>
        <p:sp>
          <p:nvSpPr>
            <p:cNvPr id="114" name="TextBox 113">
              <a:extLst>
                <a:ext uri="{FF2B5EF4-FFF2-40B4-BE49-F238E27FC236}">
                  <a16:creationId xmlns:a16="http://schemas.microsoft.com/office/drawing/2014/main" id="{8D85FDCA-670D-BB42-8474-73201468C16C}"/>
                </a:ext>
              </a:extLst>
            </p:cNvPr>
            <p:cNvSpPr txBox="1"/>
            <p:nvPr/>
          </p:nvSpPr>
          <p:spPr>
            <a:xfrm>
              <a:off x="7969804" y="4338625"/>
              <a:ext cx="211438"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i</a:t>
              </a:r>
            </a:p>
          </p:txBody>
        </p:sp>
        <p:sp>
          <p:nvSpPr>
            <p:cNvPr id="115" name="TextBox 114">
              <a:extLst>
                <a:ext uri="{FF2B5EF4-FFF2-40B4-BE49-F238E27FC236}">
                  <a16:creationId xmlns:a16="http://schemas.microsoft.com/office/drawing/2014/main" id="{7E93EDA0-A8D2-834C-A697-48C1DD7E135A}"/>
                </a:ext>
              </a:extLst>
            </p:cNvPr>
            <p:cNvSpPr txBox="1"/>
            <p:nvPr/>
          </p:nvSpPr>
          <p:spPr>
            <a:xfrm>
              <a:off x="7996744" y="4338625"/>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n</a:t>
              </a:r>
            </a:p>
          </p:txBody>
        </p:sp>
        <p:sp>
          <p:nvSpPr>
            <p:cNvPr id="116" name="TextBox 115">
              <a:extLst>
                <a:ext uri="{FF2B5EF4-FFF2-40B4-BE49-F238E27FC236}">
                  <a16:creationId xmlns:a16="http://schemas.microsoft.com/office/drawing/2014/main" id="{450DE7FD-0E70-5947-944F-3BE110230B21}"/>
                </a:ext>
              </a:extLst>
            </p:cNvPr>
            <p:cNvSpPr txBox="1"/>
            <p:nvPr/>
          </p:nvSpPr>
          <p:spPr>
            <a:xfrm>
              <a:off x="8056051" y="4338625"/>
              <a:ext cx="239997" cy="224790"/>
            </a:xfrm>
            <a:prstGeom prst="rect">
              <a:avLst/>
            </a:prstGeom>
            <a:noFill/>
          </p:spPr>
          <p:txBody>
            <a:bodyPr wrap="none" rtlCol="0">
              <a:spAutoFit/>
            </a:bodyPr>
            <a:lstStyle/>
            <a:p>
              <a:pPr algn="l"/>
              <a:r>
                <a:rPr lang="en-US" sz="900" spc="0" baseline="0">
                  <a:solidFill>
                    <a:srgbClr val="000000"/>
                  </a:solidFill>
                  <a:latin typeface="Calibri"/>
                  <a:cs typeface="Calibri"/>
                  <a:sym typeface="Calibri"/>
                  <a:rtl val="0"/>
                </a:rPr>
                <a:t>d</a:t>
              </a:r>
            </a:p>
          </p:txBody>
        </p:sp>
      </p:grpSp>
      <p:sp>
        <p:nvSpPr>
          <p:cNvPr id="227" name="TextBox 226">
            <a:extLst>
              <a:ext uri="{FF2B5EF4-FFF2-40B4-BE49-F238E27FC236}">
                <a16:creationId xmlns:a16="http://schemas.microsoft.com/office/drawing/2014/main" id="{31A21BCA-B6A4-0F4C-9F5B-6ED738DB482C}"/>
              </a:ext>
            </a:extLst>
          </p:cNvPr>
          <p:cNvSpPr txBox="1"/>
          <p:nvPr/>
        </p:nvSpPr>
        <p:spPr>
          <a:xfrm>
            <a:off x="4032114" y="2432562"/>
            <a:ext cx="3522118" cy="392095"/>
          </a:xfrm>
          <a:prstGeom prst="rect">
            <a:avLst/>
          </a:prstGeom>
          <a:noFill/>
        </p:spPr>
        <p:txBody>
          <a:bodyPr wrap="none" rtlCol="0">
            <a:spAutoFit/>
          </a:bodyPr>
          <a:lstStyle/>
          <a:p>
            <a:pPr algn="ctr">
              <a:lnSpc>
                <a:spcPts val="1200"/>
              </a:lnSpc>
            </a:pPr>
            <a:r>
              <a:rPr lang="en-US" sz="1050" dirty="0"/>
              <a:t>U.S. energy overview: Renewable energy build by technology</a:t>
            </a:r>
          </a:p>
          <a:p>
            <a:pPr algn="ctr">
              <a:lnSpc>
                <a:spcPts val="1200"/>
              </a:lnSpc>
            </a:pPr>
            <a:r>
              <a:rPr lang="en-US" sz="900" dirty="0"/>
              <a:t>Gigawatts</a:t>
            </a:r>
          </a:p>
        </p:txBody>
      </p:sp>
      <p:sp>
        <p:nvSpPr>
          <p:cNvPr id="228" name="Text Placeholder 11">
            <a:extLst>
              <a:ext uri="{FF2B5EF4-FFF2-40B4-BE49-F238E27FC236}">
                <a16:creationId xmlns:a16="http://schemas.microsoft.com/office/drawing/2014/main" id="{9E1D043E-4CB1-DC4A-9059-AC91A1AF0C48}"/>
              </a:ext>
            </a:extLst>
          </p:cNvPr>
          <p:cNvSpPr txBox="1">
            <a:spLocks/>
          </p:cNvSpPr>
          <p:nvPr/>
        </p:nvSpPr>
        <p:spPr>
          <a:xfrm>
            <a:off x="3695700" y="2164128"/>
            <a:ext cx="1871472" cy="162141"/>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chemeClr val="tx1">
                    <a:lumMod val="40000"/>
                    <a:lumOff val="60000"/>
                  </a:schemeClr>
                </a:solidFill>
                <a:cs typeface="Calibri"/>
              </a:rPr>
              <a:t>Source: </a:t>
            </a:r>
            <a:r>
              <a:rPr lang="en-US" sz="800" i="1" dirty="0">
                <a:solidFill>
                  <a:schemeClr val="tx1">
                    <a:lumMod val="40000"/>
                    <a:lumOff val="60000"/>
                  </a:schemeClr>
                </a:solidFill>
                <a:cs typeface="Calibri"/>
              </a:rPr>
              <a:t>EIA Today in Energy</a:t>
            </a:r>
            <a:r>
              <a:rPr lang="en-US" sz="800" dirty="0">
                <a:solidFill>
                  <a:schemeClr val="tx1">
                    <a:lumMod val="40000"/>
                    <a:lumOff val="60000"/>
                  </a:schemeClr>
                </a:solidFill>
                <a:cs typeface="Calibri"/>
              </a:rPr>
              <a:t>, April 21, 2020</a:t>
            </a:r>
            <a:endParaRPr lang="en-US" dirty="0">
              <a:solidFill>
                <a:schemeClr val="tx1">
                  <a:lumMod val="40000"/>
                  <a:lumOff val="60000"/>
                </a:schemeClr>
              </a:solidFill>
            </a:endParaRPr>
          </a:p>
        </p:txBody>
      </p:sp>
      <p:sp>
        <p:nvSpPr>
          <p:cNvPr id="625" name="TextBox 624">
            <a:extLst>
              <a:ext uri="{FF2B5EF4-FFF2-40B4-BE49-F238E27FC236}">
                <a16:creationId xmlns:a16="http://schemas.microsoft.com/office/drawing/2014/main" id="{5429F6D3-7AAC-0C47-92FF-73FA0DB33DAA}"/>
              </a:ext>
            </a:extLst>
          </p:cNvPr>
          <p:cNvSpPr txBox="1"/>
          <p:nvPr/>
        </p:nvSpPr>
        <p:spPr>
          <a:xfrm>
            <a:off x="4470601" y="63253"/>
            <a:ext cx="2856872" cy="392095"/>
          </a:xfrm>
          <a:prstGeom prst="rect">
            <a:avLst/>
          </a:prstGeom>
          <a:noFill/>
        </p:spPr>
        <p:txBody>
          <a:bodyPr wrap="none" rtlCol="0">
            <a:spAutoFit/>
          </a:bodyPr>
          <a:lstStyle/>
          <a:p>
            <a:pPr algn="ctr">
              <a:lnSpc>
                <a:spcPts val="1200"/>
              </a:lnSpc>
            </a:pPr>
            <a:r>
              <a:rPr lang="en-US" sz="1050" dirty="0"/>
              <a:t>U.S. electric generating capacity additions (2019)</a:t>
            </a:r>
          </a:p>
          <a:p>
            <a:pPr algn="ctr">
              <a:lnSpc>
                <a:spcPts val="1200"/>
              </a:lnSpc>
            </a:pPr>
            <a:r>
              <a:rPr lang="en-US" sz="900" dirty="0"/>
              <a:t>Megawatts</a:t>
            </a:r>
          </a:p>
        </p:txBody>
      </p:sp>
      <p:grpSp>
        <p:nvGrpSpPr>
          <p:cNvPr id="656" name="Group 655">
            <a:extLst>
              <a:ext uri="{FF2B5EF4-FFF2-40B4-BE49-F238E27FC236}">
                <a16:creationId xmlns:a16="http://schemas.microsoft.com/office/drawing/2014/main" id="{E4A759FD-0C9D-2245-8D8A-CC1B5A511AF0}"/>
              </a:ext>
            </a:extLst>
          </p:cNvPr>
          <p:cNvGrpSpPr/>
          <p:nvPr/>
        </p:nvGrpSpPr>
        <p:grpSpPr>
          <a:xfrm>
            <a:off x="3233733" y="431478"/>
            <a:ext cx="5183015" cy="1625603"/>
            <a:chOff x="3233733" y="391334"/>
            <a:chExt cx="5183015" cy="1625603"/>
          </a:xfrm>
        </p:grpSpPr>
        <p:grpSp>
          <p:nvGrpSpPr>
            <p:cNvPr id="647" name="Group 646">
              <a:extLst>
                <a:ext uri="{FF2B5EF4-FFF2-40B4-BE49-F238E27FC236}">
                  <a16:creationId xmlns:a16="http://schemas.microsoft.com/office/drawing/2014/main" id="{C5A3E166-FCEB-2049-9012-226DAA1A9571}"/>
                </a:ext>
              </a:extLst>
            </p:cNvPr>
            <p:cNvGrpSpPr/>
            <p:nvPr/>
          </p:nvGrpSpPr>
          <p:grpSpPr>
            <a:xfrm>
              <a:off x="3233733" y="391334"/>
              <a:ext cx="5183015" cy="1625603"/>
              <a:chOff x="3417307" y="520863"/>
              <a:chExt cx="5183015" cy="1541962"/>
            </a:xfrm>
          </p:grpSpPr>
          <p:sp>
            <p:nvSpPr>
              <p:cNvPr id="121" name="Freeform 120">
                <a:extLst>
                  <a:ext uri="{FF2B5EF4-FFF2-40B4-BE49-F238E27FC236}">
                    <a16:creationId xmlns:a16="http://schemas.microsoft.com/office/drawing/2014/main" id="{0B1FF45F-9CD7-3441-A29A-51E7C564DAB8}"/>
                  </a:ext>
                </a:extLst>
              </p:cNvPr>
              <p:cNvSpPr/>
              <p:nvPr/>
            </p:nvSpPr>
            <p:spPr>
              <a:xfrm flipV="1">
                <a:off x="4919539" y="691529"/>
                <a:ext cx="3541152" cy="1200895"/>
              </a:xfrm>
              <a:custGeom>
                <a:avLst/>
                <a:gdLst>
                  <a:gd name="connsiteX0" fmla="*/ 44 w 3541152"/>
                  <a:gd name="connsiteY0" fmla="*/ 1200446 h 1200895"/>
                  <a:gd name="connsiteX1" fmla="*/ 44 w 3541152"/>
                  <a:gd name="connsiteY1" fmla="*/ -450 h 1200895"/>
                  <a:gd name="connsiteX2" fmla="*/ 886361 w 3541152"/>
                  <a:gd name="connsiteY2" fmla="*/ 1200446 h 1200895"/>
                  <a:gd name="connsiteX3" fmla="*/ 886361 w 3541152"/>
                  <a:gd name="connsiteY3" fmla="*/ -450 h 1200895"/>
                  <a:gd name="connsiteX4" fmla="*/ 1769773 w 3541152"/>
                  <a:gd name="connsiteY4" fmla="*/ 1200446 h 1200895"/>
                  <a:gd name="connsiteX5" fmla="*/ 1769773 w 3541152"/>
                  <a:gd name="connsiteY5" fmla="*/ -450 h 1200895"/>
                  <a:gd name="connsiteX6" fmla="*/ 2656090 w 3541152"/>
                  <a:gd name="connsiteY6" fmla="*/ 1200446 h 1200895"/>
                  <a:gd name="connsiteX7" fmla="*/ 2656090 w 3541152"/>
                  <a:gd name="connsiteY7" fmla="*/ -450 h 1200895"/>
                  <a:gd name="connsiteX8" fmla="*/ 3541196 w 3541152"/>
                  <a:gd name="connsiteY8" fmla="*/ 1200446 h 1200895"/>
                  <a:gd name="connsiteX9" fmla="*/ 3541196 w 3541152"/>
                  <a:gd name="connsiteY9" fmla="*/ -450 h 120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41152" h="1200895">
                    <a:moveTo>
                      <a:pt x="44" y="1200446"/>
                    </a:moveTo>
                    <a:lnTo>
                      <a:pt x="44" y="-450"/>
                    </a:lnTo>
                    <a:moveTo>
                      <a:pt x="886361" y="1200446"/>
                    </a:moveTo>
                    <a:lnTo>
                      <a:pt x="886361" y="-450"/>
                    </a:lnTo>
                    <a:moveTo>
                      <a:pt x="1769773" y="1200446"/>
                    </a:moveTo>
                    <a:lnTo>
                      <a:pt x="1769773" y="-450"/>
                    </a:lnTo>
                    <a:moveTo>
                      <a:pt x="2656090" y="1200446"/>
                    </a:moveTo>
                    <a:lnTo>
                      <a:pt x="2656090" y="-450"/>
                    </a:lnTo>
                    <a:moveTo>
                      <a:pt x="3541196" y="1200446"/>
                    </a:moveTo>
                    <a:lnTo>
                      <a:pt x="3541196" y="-450"/>
                    </a:lnTo>
                  </a:path>
                </a:pathLst>
              </a:custGeom>
              <a:noFill/>
              <a:ln w="9068" cap="flat">
                <a:solidFill>
                  <a:srgbClr val="D9D9D9"/>
                </a:solidFill>
                <a:prstDash val="solid"/>
                <a:round/>
              </a:ln>
            </p:spPr>
            <p:txBody>
              <a:bodyPr rtlCol="0" anchor="ctr"/>
              <a:lstStyle/>
              <a:p>
                <a:endParaRPr lang="en-US"/>
              </a:p>
            </p:txBody>
          </p:sp>
          <p:sp>
            <p:nvSpPr>
              <p:cNvPr id="122" name="Freeform 121">
                <a:extLst>
                  <a:ext uri="{FF2B5EF4-FFF2-40B4-BE49-F238E27FC236}">
                    <a16:creationId xmlns:a16="http://schemas.microsoft.com/office/drawing/2014/main" id="{C8079E57-0F3D-BB46-8439-BF280ED3B44E}"/>
                  </a:ext>
                </a:extLst>
              </p:cNvPr>
              <p:cNvSpPr/>
              <p:nvPr/>
            </p:nvSpPr>
            <p:spPr>
              <a:xfrm flipV="1">
                <a:off x="4033948" y="731525"/>
                <a:ext cx="1487124" cy="1120568"/>
              </a:xfrm>
              <a:custGeom>
                <a:avLst/>
                <a:gdLst>
                  <a:gd name="connsiteX0" fmla="*/ 1487115 w 1487124"/>
                  <a:gd name="connsiteY0" fmla="*/ 1120119 h 1120568"/>
                  <a:gd name="connsiteX1" fmla="*/ -9 w 1487124"/>
                  <a:gd name="connsiteY1" fmla="*/ 1120119 h 1120568"/>
                  <a:gd name="connsiteX2" fmla="*/ -9 w 1487124"/>
                  <a:gd name="connsiteY2" fmla="*/ 959464 h 1120568"/>
                  <a:gd name="connsiteX3" fmla="*/ 1487115 w 1487124"/>
                  <a:gd name="connsiteY3" fmla="*/ 959464 h 1120568"/>
                  <a:gd name="connsiteX4" fmla="*/ 153280 w 1487124"/>
                  <a:gd name="connsiteY4" fmla="*/ 879136 h 1120568"/>
                  <a:gd name="connsiteX5" fmla="*/ -9 w 1487124"/>
                  <a:gd name="connsiteY5" fmla="*/ 879136 h 1120568"/>
                  <a:gd name="connsiteX6" fmla="*/ -9 w 1487124"/>
                  <a:gd name="connsiteY6" fmla="*/ 720489 h 1120568"/>
                  <a:gd name="connsiteX7" fmla="*/ 153280 w 1487124"/>
                  <a:gd name="connsiteY7" fmla="*/ 720489 h 1120568"/>
                  <a:gd name="connsiteX8" fmla="*/ 594986 w 1487124"/>
                  <a:gd name="connsiteY8" fmla="*/ 640162 h 1120568"/>
                  <a:gd name="connsiteX9" fmla="*/ -9 w 1487124"/>
                  <a:gd name="connsiteY9" fmla="*/ 640162 h 1120568"/>
                  <a:gd name="connsiteX10" fmla="*/ -9 w 1487124"/>
                  <a:gd name="connsiteY10" fmla="*/ 479507 h 1120568"/>
                  <a:gd name="connsiteX11" fmla="*/ 594986 w 1487124"/>
                  <a:gd name="connsiteY11" fmla="*/ 479507 h 1120568"/>
                  <a:gd name="connsiteX12" fmla="*/ 667635 w 1487124"/>
                  <a:gd name="connsiteY12" fmla="*/ 399180 h 1120568"/>
                  <a:gd name="connsiteX13" fmla="*/ -9 w 1487124"/>
                  <a:gd name="connsiteY13" fmla="*/ 399180 h 1120568"/>
                  <a:gd name="connsiteX14" fmla="*/ -9 w 1487124"/>
                  <a:gd name="connsiteY14" fmla="*/ 238525 h 1120568"/>
                  <a:gd name="connsiteX15" fmla="*/ 667635 w 1487124"/>
                  <a:gd name="connsiteY15" fmla="*/ 238525 h 1120568"/>
                  <a:gd name="connsiteX16" fmla="*/ 71913 w 1487124"/>
                  <a:gd name="connsiteY16" fmla="*/ 160205 h 1120568"/>
                  <a:gd name="connsiteX17" fmla="*/ -9 w 1487124"/>
                  <a:gd name="connsiteY17" fmla="*/ 160205 h 1120568"/>
                  <a:gd name="connsiteX18" fmla="*/ -9 w 1487124"/>
                  <a:gd name="connsiteY18" fmla="*/ -450 h 1120568"/>
                  <a:gd name="connsiteX19" fmla="*/ 71913 w 1487124"/>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87124" h="1120568">
                    <a:moveTo>
                      <a:pt x="1487115" y="1120119"/>
                    </a:moveTo>
                    <a:lnTo>
                      <a:pt x="-9" y="1120119"/>
                    </a:lnTo>
                    <a:lnTo>
                      <a:pt x="-9" y="959464"/>
                    </a:lnTo>
                    <a:lnTo>
                      <a:pt x="1487115" y="959464"/>
                    </a:lnTo>
                    <a:close/>
                    <a:moveTo>
                      <a:pt x="153280" y="879136"/>
                    </a:moveTo>
                    <a:lnTo>
                      <a:pt x="-9" y="879136"/>
                    </a:lnTo>
                    <a:lnTo>
                      <a:pt x="-9" y="720489"/>
                    </a:lnTo>
                    <a:lnTo>
                      <a:pt x="153280" y="720489"/>
                    </a:lnTo>
                    <a:close/>
                    <a:moveTo>
                      <a:pt x="594986" y="640162"/>
                    </a:moveTo>
                    <a:lnTo>
                      <a:pt x="-9" y="640162"/>
                    </a:lnTo>
                    <a:lnTo>
                      <a:pt x="-9" y="479507"/>
                    </a:lnTo>
                    <a:lnTo>
                      <a:pt x="594986" y="479507"/>
                    </a:lnTo>
                    <a:close/>
                    <a:moveTo>
                      <a:pt x="667635" y="399180"/>
                    </a:moveTo>
                    <a:lnTo>
                      <a:pt x="-9" y="399180"/>
                    </a:lnTo>
                    <a:lnTo>
                      <a:pt x="-9" y="238525"/>
                    </a:lnTo>
                    <a:lnTo>
                      <a:pt x="667635" y="238525"/>
                    </a:lnTo>
                    <a:close/>
                    <a:moveTo>
                      <a:pt x="71913" y="160205"/>
                    </a:moveTo>
                    <a:lnTo>
                      <a:pt x="-9" y="160205"/>
                    </a:lnTo>
                    <a:lnTo>
                      <a:pt x="-9" y="-450"/>
                    </a:lnTo>
                    <a:lnTo>
                      <a:pt x="71913" y="-450"/>
                    </a:lnTo>
                    <a:close/>
                  </a:path>
                </a:pathLst>
              </a:custGeom>
              <a:solidFill>
                <a:srgbClr val="00B5EF"/>
              </a:solidFill>
              <a:ln w="12091"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EB36653B-29D0-CD4C-9026-C551E1DE5A8D}"/>
                  </a:ext>
                </a:extLst>
              </p:cNvPr>
              <p:cNvSpPr/>
              <p:nvPr/>
            </p:nvSpPr>
            <p:spPr>
              <a:xfrm flipV="1">
                <a:off x="4105870" y="731525"/>
                <a:ext cx="3039632" cy="1120568"/>
              </a:xfrm>
              <a:custGeom>
                <a:avLst/>
                <a:gdLst>
                  <a:gd name="connsiteX0" fmla="*/ 3039647 w 3039632"/>
                  <a:gd name="connsiteY0" fmla="*/ 1120119 h 1120568"/>
                  <a:gd name="connsiteX1" fmla="*/ 1415216 w 3039632"/>
                  <a:gd name="connsiteY1" fmla="*/ 1120119 h 1120568"/>
                  <a:gd name="connsiteX2" fmla="*/ 1415216 w 3039632"/>
                  <a:gd name="connsiteY2" fmla="*/ 959464 h 1120568"/>
                  <a:gd name="connsiteX3" fmla="*/ 3039647 w 3039632"/>
                  <a:gd name="connsiteY3" fmla="*/ 959464 h 1120568"/>
                  <a:gd name="connsiteX4" fmla="*/ 188901 w 3039632"/>
                  <a:gd name="connsiteY4" fmla="*/ 879136 h 1120568"/>
                  <a:gd name="connsiteX5" fmla="*/ 81381 w 3039632"/>
                  <a:gd name="connsiteY5" fmla="*/ 879136 h 1120568"/>
                  <a:gd name="connsiteX6" fmla="*/ 81381 w 3039632"/>
                  <a:gd name="connsiteY6" fmla="*/ 720489 h 1120568"/>
                  <a:gd name="connsiteX7" fmla="*/ 188901 w 3039632"/>
                  <a:gd name="connsiteY7" fmla="*/ 720489 h 1120568"/>
                  <a:gd name="connsiteX8" fmla="*/ 1220517 w 3039632"/>
                  <a:gd name="connsiteY8" fmla="*/ 640162 h 1120568"/>
                  <a:gd name="connsiteX9" fmla="*/ 523087 w 3039632"/>
                  <a:gd name="connsiteY9" fmla="*/ 640162 h 1120568"/>
                  <a:gd name="connsiteX10" fmla="*/ 523087 w 3039632"/>
                  <a:gd name="connsiteY10" fmla="*/ 479507 h 1120568"/>
                  <a:gd name="connsiteX11" fmla="*/ 1220517 w 3039632"/>
                  <a:gd name="connsiteY11" fmla="*/ 479507 h 1120568"/>
                  <a:gd name="connsiteX12" fmla="*/ 621889 w 3039632"/>
                  <a:gd name="connsiteY12" fmla="*/ 399180 h 1120568"/>
                  <a:gd name="connsiteX13" fmla="*/ 595736 w 3039632"/>
                  <a:gd name="connsiteY13" fmla="*/ 399180 h 1120568"/>
                  <a:gd name="connsiteX14" fmla="*/ 595736 w 3039632"/>
                  <a:gd name="connsiteY14" fmla="*/ 238525 h 1120568"/>
                  <a:gd name="connsiteX15" fmla="*/ 621889 w 3039632"/>
                  <a:gd name="connsiteY15" fmla="*/ 238525 h 1120568"/>
                  <a:gd name="connsiteX16" fmla="*/ 790435 w 3039632"/>
                  <a:gd name="connsiteY16" fmla="*/ 160205 h 1120568"/>
                  <a:gd name="connsiteX17" fmla="*/ 14 w 3039632"/>
                  <a:gd name="connsiteY17" fmla="*/ 160205 h 1120568"/>
                  <a:gd name="connsiteX18" fmla="*/ 14 w 3039632"/>
                  <a:gd name="connsiteY18" fmla="*/ -450 h 1120568"/>
                  <a:gd name="connsiteX19" fmla="*/ 790435 w 3039632"/>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39632" h="1120568">
                    <a:moveTo>
                      <a:pt x="3039647" y="1120119"/>
                    </a:moveTo>
                    <a:lnTo>
                      <a:pt x="1415216" y="1120119"/>
                    </a:lnTo>
                    <a:lnTo>
                      <a:pt x="1415216" y="959464"/>
                    </a:lnTo>
                    <a:lnTo>
                      <a:pt x="3039647" y="959464"/>
                    </a:lnTo>
                    <a:close/>
                    <a:moveTo>
                      <a:pt x="188901" y="879136"/>
                    </a:moveTo>
                    <a:lnTo>
                      <a:pt x="81381" y="879136"/>
                    </a:lnTo>
                    <a:lnTo>
                      <a:pt x="81381" y="720489"/>
                    </a:lnTo>
                    <a:lnTo>
                      <a:pt x="188901" y="720489"/>
                    </a:lnTo>
                    <a:close/>
                    <a:moveTo>
                      <a:pt x="1220517" y="640162"/>
                    </a:moveTo>
                    <a:lnTo>
                      <a:pt x="523087" y="640162"/>
                    </a:lnTo>
                    <a:lnTo>
                      <a:pt x="523087" y="479507"/>
                    </a:lnTo>
                    <a:lnTo>
                      <a:pt x="1220517" y="479507"/>
                    </a:lnTo>
                    <a:close/>
                    <a:moveTo>
                      <a:pt x="621889" y="399180"/>
                    </a:moveTo>
                    <a:lnTo>
                      <a:pt x="595736" y="399180"/>
                    </a:lnTo>
                    <a:lnTo>
                      <a:pt x="595736" y="238525"/>
                    </a:lnTo>
                    <a:lnTo>
                      <a:pt x="621889" y="238525"/>
                    </a:lnTo>
                    <a:close/>
                    <a:moveTo>
                      <a:pt x="790435" y="160205"/>
                    </a:moveTo>
                    <a:lnTo>
                      <a:pt x="14" y="160205"/>
                    </a:lnTo>
                    <a:lnTo>
                      <a:pt x="14" y="-450"/>
                    </a:lnTo>
                    <a:lnTo>
                      <a:pt x="790435" y="-450"/>
                    </a:lnTo>
                    <a:close/>
                  </a:path>
                </a:pathLst>
              </a:custGeom>
              <a:solidFill>
                <a:srgbClr val="0088CD"/>
              </a:solidFill>
              <a:ln w="12091"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27B9A5D7-3854-784F-BF0C-0605057807F6}"/>
                  </a:ext>
                </a:extLst>
              </p:cNvPr>
              <p:cNvSpPr/>
              <p:nvPr/>
            </p:nvSpPr>
            <p:spPr>
              <a:xfrm flipV="1">
                <a:off x="4294757" y="731525"/>
                <a:ext cx="3795182" cy="1120568"/>
              </a:xfrm>
              <a:custGeom>
                <a:avLst/>
                <a:gdLst>
                  <a:gd name="connsiteX0" fmla="*/ 3795212 w 3795182"/>
                  <a:gd name="connsiteY0" fmla="*/ 1120119 h 1120568"/>
                  <a:gd name="connsiteX1" fmla="*/ 2850776 w 3795182"/>
                  <a:gd name="connsiteY1" fmla="*/ 1120119 h 1120568"/>
                  <a:gd name="connsiteX2" fmla="*/ 2850776 w 3795182"/>
                  <a:gd name="connsiteY2" fmla="*/ 959464 h 1120568"/>
                  <a:gd name="connsiteX3" fmla="*/ 3795212 w 3795182"/>
                  <a:gd name="connsiteY3" fmla="*/ 959464 h 1120568"/>
                  <a:gd name="connsiteX4" fmla="*/ 340027 w 3795182"/>
                  <a:gd name="connsiteY4" fmla="*/ 879136 h 1120568"/>
                  <a:gd name="connsiteX5" fmla="*/ 30 w 3795182"/>
                  <a:gd name="connsiteY5" fmla="*/ 879136 h 1120568"/>
                  <a:gd name="connsiteX6" fmla="*/ 30 w 3795182"/>
                  <a:gd name="connsiteY6" fmla="*/ 720489 h 1120568"/>
                  <a:gd name="connsiteX7" fmla="*/ 340027 w 3795182"/>
                  <a:gd name="connsiteY7" fmla="*/ 720489 h 1120568"/>
                  <a:gd name="connsiteX8" fmla="*/ 1522752 w 3795182"/>
                  <a:gd name="connsiteY8" fmla="*/ 640162 h 1120568"/>
                  <a:gd name="connsiteX9" fmla="*/ 1031645 w 3795182"/>
                  <a:gd name="connsiteY9" fmla="*/ 640162 h 1120568"/>
                  <a:gd name="connsiteX10" fmla="*/ 1031645 w 3795182"/>
                  <a:gd name="connsiteY10" fmla="*/ 479507 h 1120568"/>
                  <a:gd name="connsiteX11" fmla="*/ 1522752 w 3795182"/>
                  <a:gd name="connsiteY11" fmla="*/ 479507 h 1120568"/>
                  <a:gd name="connsiteX12" fmla="*/ 505667 w 3795182"/>
                  <a:gd name="connsiteY12" fmla="*/ 399180 h 1120568"/>
                  <a:gd name="connsiteX13" fmla="*/ 433018 w 3795182"/>
                  <a:gd name="connsiteY13" fmla="*/ 399180 h 1120568"/>
                  <a:gd name="connsiteX14" fmla="*/ 433018 w 3795182"/>
                  <a:gd name="connsiteY14" fmla="*/ 238525 h 1120568"/>
                  <a:gd name="connsiteX15" fmla="*/ 505667 w 3795182"/>
                  <a:gd name="connsiteY15" fmla="*/ 238525 h 1120568"/>
                  <a:gd name="connsiteX16" fmla="*/ 645153 w 3795182"/>
                  <a:gd name="connsiteY16" fmla="*/ 160205 h 1120568"/>
                  <a:gd name="connsiteX17" fmla="*/ 601563 w 3795182"/>
                  <a:gd name="connsiteY17" fmla="*/ 160205 h 1120568"/>
                  <a:gd name="connsiteX18" fmla="*/ 601563 w 3795182"/>
                  <a:gd name="connsiteY18" fmla="*/ -450 h 1120568"/>
                  <a:gd name="connsiteX19" fmla="*/ 645153 w 3795182"/>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95182" h="1120568">
                    <a:moveTo>
                      <a:pt x="3795212" y="1120119"/>
                    </a:moveTo>
                    <a:lnTo>
                      <a:pt x="2850776" y="1120119"/>
                    </a:lnTo>
                    <a:lnTo>
                      <a:pt x="2850776" y="959464"/>
                    </a:lnTo>
                    <a:lnTo>
                      <a:pt x="3795212" y="959464"/>
                    </a:lnTo>
                    <a:close/>
                    <a:moveTo>
                      <a:pt x="340027" y="879136"/>
                    </a:moveTo>
                    <a:lnTo>
                      <a:pt x="30" y="879136"/>
                    </a:lnTo>
                    <a:lnTo>
                      <a:pt x="30" y="720489"/>
                    </a:lnTo>
                    <a:lnTo>
                      <a:pt x="340027" y="720489"/>
                    </a:lnTo>
                    <a:close/>
                    <a:moveTo>
                      <a:pt x="1522752" y="640162"/>
                    </a:moveTo>
                    <a:lnTo>
                      <a:pt x="1031645" y="640162"/>
                    </a:lnTo>
                    <a:lnTo>
                      <a:pt x="1031645" y="479507"/>
                    </a:lnTo>
                    <a:lnTo>
                      <a:pt x="1522752" y="479507"/>
                    </a:lnTo>
                    <a:close/>
                    <a:moveTo>
                      <a:pt x="505667" y="399180"/>
                    </a:moveTo>
                    <a:lnTo>
                      <a:pt x="433018" y="399180"/>
                    </a:lnTo>
                    <a:lnTo>
                      <a:pt x="433018" y="238525"/>
                    </a:lnTo>
                    <a:lnTo>
                      <a:pt x="505667" y="238525"/>
                    </a:lnTo>
                    <a:close/>
                    <a:moveTo>
                      <a:pt x="645153" y="160205"/>
                    </a:moveTo>
                    <a:lnTo>
                      <a:pt x="601563" y="160205"/>
                    </a:lnTo>
                    <a:lnTo>
                      <a:pt x="601563" y="-450"/>
                    </a:lnTo>
                    <a:lnTo>
                      <a:pt x="645153" y="-450"/>
                    </a:lnTo>
                    <a:close/>
                  </a:path>
                </a:pathLst>
              </a:custGeom>
              <a:solidFill>
                <a:srgbClr val="FFCE34"/>
              </a:solidFill>
              <a:ln w="12091" cap="flat">
                <a:noFill/>
                <a:prstDash val="solid"/>
                <a:miter/>
              </a:ln>
            </p:spPr>
            <p:txBody>
              <a:bodyPr rtlCol="0" anchor="ctr"/>
              <a:lstStyle/>
              <a:p>
                <a:endParaRPr lang="en-US"/>
              </a:p>
            </p:txBody>
          </p:sp>
          <p:sp>
            <p:nvSpPr>
              <p:cNvPr id="125" name="Freeform 124">
                <a:extLst>
                  <a:ext uri="{FF2B5EF4-FFF2-40B4-BE49-F238E27FC236}">
                    <a16:creationId xmlns:a16="http://schemas.microsoft.com/office/drawing/2014/main" id="{FD4D416D-490F-C24D-8CB5-7B6D2D0BC496}"/>
                  </a:ext>
                </a:extLst>
              </p:cNvPr>
              <p:cNvSpPr/>
              <p:nvPr/>
            </p:nvSpPr>
            <p:spPr>
              <a:xfrm flipV="1">
                <a:off x="4634755" y="731525"/>
                <a:ext cx="3530739" cy="1120568"/>
              </a:xfrm>
              <a:custGeom>
                <a:avLst/>
                <a:gdLst>
                  <a:gd name="connsiteX0" fmla="*/ 3530775 w 3530739"/>
                  <a:gd name="connsiteY0" fmla="*/ 1120119 h 1120568"/>
                  <a:gd name="connsiteX1" fmla="*/ 3455221 w 3530739"/>
                  <a:gd name="connsiteY1" fmla="*/ 1120119 h 1120568"/>
                  <a:gd name="connsiteX2" fmla="*/ 3455221 w 3530739"/>
                  <a:gd name="connsiteY2" fmla="*/ 959464 h 1120568"/>
                  <a:gd name="connsiteX3" fmla="*/ 3530775 w 3530739"/>
                  <a:gd name="connsiteY3" fmla="*/ 959464 h 1120568"/>
                  <a:gd name="connsiteX4" fmla="*/ 11659 w 3530739"/>
                  <a:gd name="connsiteY4" fmla="*/ 879136 h 1120568"/>
                  <a:gd name="connsiteX5" fmla="*/ 36 w 3530739"/>
                  <a:gd name="connsiteY5" fmla="*/ 879136 h 1120568"/>
                  <a:gd name="connsiteX6" fmla="*/ 36 w 3530739"/>
                  <a:gd name="connsiteY6" fmla="*/ 720489 h 1120568"/>
                  <a:gd name="connsiteX7" fmla="*/ 11659 w 3530739"/>
                  <a:gd name="connsiteY7" fmla="*/ 720489 h 1120568"/>
                  <a:gd name="connsiteX8" fmla="*/ 1226350 w 3530739"/>
                  <a:gd name="connsiteY8" fmla="*/ 640162 h 1120568"/>
                  <a:gd name="connsiteX9" fmla="*/ 1182761 w 3530739"/>
                  <a:gd name="connsiteY9" fmla="*/ 640162 h 1120568"/>
                  <a:gd name="connsiteX10" fmla="*/ 1182761 w 3530739"/>
                  <a:gd name="connsiteY10" fmla="*/ 479507 h 1120568"/>
                  <a:gd name="connsiteX11" fmla="*/ 1226350 w 3530739"/>
                  <a:gd name="connsiteY11" fmla="*/ 479507 h 1120568"/>
                  <a:gd name="connsiteX12" fmla="*/ 180205 w 3530739"/>
                  <a:gd name="connsiteY12" fmla="*/ 399180 h 1120568"/>
                  <a:gd name="connsiteX13" fmla="*/ 165675 w 3530739"/>
                  <a:gd name="connsiteY13" fmla="*/ 399180 h 1120568"/>
                  <a:gd name="connsiteX14" fmla="*/ 165675 w 3530739"/>
                  <a:gd name="connsiteY14" fmla="*/ 238525 h 1120568"/>
                  <a:gd name="connsiteX15" fmla="*/ 180205 w 3530739"/>
                  <a:gd name="connsiteY15" fmla="*/ 238525 h 1120568"/>
                  <a:gd name="connsiteX16" fmla="*/ 305161 w 3530739"/>
                  <a:gd name="connsiteY16" fmla="*/ 160205 h 1120568"/>
                  <a:gd name="connsiteX17" fmla="*/ 308067 w 3530739"/>
                  <a:gd name="connsiteY17" fmla="*/ 160205 h 1120568"/>
                  <a:gd name="connsiteX18" fmla="*/ 308067 w 3530739"/>
                  <a:gd name="connsiteY18" fmla="*/ -450 h 1120568"/>
                  <a:gd name="connsiteX19" fmla="*/ 305161 w 3530739"/>
                  <a:gd name="connsiteY19" fmla="*/ -450 h 112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739" h="1120568">
                    <a:moveTo>
                      <a:pt x="3530775" y="1120119"/>
                    </a:moveTo>
                    <a:lnTo>
                      <a:pt x="3455221" y="1120119"/>
                    </a:lnTo>
                    <a:lnTo>
                      <a:pt x="3455221" y="959464"/>
                    </a:lnTo>
                    <a:lnTo>
                      <a:pt x="3530775" y="959464"/>
                    </a:lnTo>
                    <a:close/>
                    <a:moveTo>
                      <a:pt x="11659" y="879136"/>
                    </a:moveTo>
                    <a:lnTo>
                      <a:pt x="36" y="879136"/>
                    </a:lnTo>
                    <a:lnTo>
                      <a:pt x="36" y="720489"/>
                    </a:lnTo>
                    <a:lnTo>
                      <a:pt x="11659" y="720489"/>
                    </a:lnTo>
                    <a:close/>
                    <a:moveTo>
                      <a:pt x="1226350" y="640162"/>
                    </a:moveTo>
                    <a:lnTo>
                      <a:pt x="1182761" y="640162"/>
                    </a:lnTo>
                    <a:lnTo>
                      <a:pt x="1182761" y="479507"/>
                    </a:lnTo>
                    <a:lnTo>
                      <a:pt x="1226350" y="479507"/>
                    </a:lnTo>
                    <a:close/>
                    <a:moveTo>
                      <a:pt x="180205" y="399180"/>
                    </a:moveTo>
                    <a:lnTo>
                      <a:pt x="165675" y="399180"/>
                    </a:lnTo>
                    <a:lnTo>
                      <a:pt x="165675" y="238525"/>
                    </a:lnTo>
                    <a:lnTo>
                      <a:pt x="180205" y="238525"/>
                    </a:lnTo>
                    <a:close/>
                    <a:moveTo>
                      <a:pt x="305161" y="160205"/>
                    </a:moveTo>
                    <a:lnTo>
                      <a:pt x="308067" y="160205"/>
                    </a:lnTo>
                    <a:lnTo>
                      <a:pt x="308067" y="-450"/>
                    </a:lnTo>
                    <a:lnTo>
                      <a:pt x="305161" y="-450"/>
                    </a:lnTo>
                    <a:close/>
                  </a:path>
                </a:pathLst>
              </a:custGeom>
              <a:solidFill>
                <a:srgbClr val="485965"/>
              </a:solidFill>
              <a:ln w="12091" cap="flat">
                <a:noFill/>
                <a:prstDash val="solid"/>
                <a:miter/>
              </a:ln>
            </p:spPr>
            <p:txBody>
              <a:bodyPr rtlCol="0" anchor="ctr"/>
              <a:lstStyle/>
              <a:p>
                <a:endParaRPr lang="en-US">
                  <a:solidFill>
                    <a:srgbClr val="00B5EF"/>
                  </a:solidFill>
                </a:endParaRPr>
              </a:p>
            </p:txBody>
          </p:sp>
          <p:sp>
            <p:nvSpPr>
              <p:cNvPr id="126" name="Freeform 125">
                <a:extLst>
                  <a:ext uri="{FF2B5EF4-FFF2-40B4-BE49-F238E27FC236}">
                    <a16:creationId xmlns:a16="http://schemas.microsoft.com/office/drawing/2014/main" id="{D4B87E21-5B50-E043-AF21-B7C6B13D8BE0}"/>
                  </a:ext>
                </a:extLst>
              </p:cNvPr>
              <p:cNvSpPr/>
              <p:nvPr/>
            </p:nvSpPr>
            <p:spPr>
              <a:xfrm flipV="1">
                <a:off x="4033948" y="691529"/>
                <a:ext cx="9081" cy="1200895"/>
              </a:xfrm>
              <a:custGeom>
                <a:avLst/>
                <a:gdLst>
                  <a:gd name="connsiteX0" fmla="*/ -30 w 9081"/>
                  <a:gd name="connsiteY0" fmla="*/ 1200446 h 1200895"/>
                  <a:gd name="connsiteX1" fmla="*/ -30 w 9081"/>
                  <a:gd name="connsiteY1" fmla="*/ -450 h 1200895"/>
                </a:gdLst>
                <a:ahLst/>
                <a:cxnLst>
                  <a:cxn ang="0">
                    <a:pos x="connsiteX0" y="connsiteY0"/>
                  </a:cxn>
                  <a:cxn ang="0">
                    <a:pos x="connsiteX1" y="connsiteY1"/>
                  </a:cxn>
                </a:cxnLst>
                <a:rect l="l" t="t" r="r" b="b"/>
                <a:pathLst>
                  <a:path w="9081" h="1200895">
                    <a:moveTo>
                      <a:pt x="-30" y="1200446"/>
                    </a:moveTo>
                    <a:lnTo>
                      <a:pt x="-30" y="-450"/>
                    </a:lnTo>
                  </a:path>
                </a:pathLst>
              </a:custGeom>
              <a:noFill/>
              <a:ln w="9068" cap="flat">
                <a:solidFill>
                  <a:srgbClr val="000000"/>
                </a:solidFill>
                <a:prstDash val="solid"/>
                <a:round/>
              </a:ln>
            </p:spPr>
            <p:txBody>
              <a:bodyPr rtlCol="0" anchor="ctr"/>
              <a:lstStyle/>
              <a:p>
                <a:endParaRPr lang="en-US"/>
              </a:p>
            </p:txBody>
          </p:sp>
          <p:sp>
            <p:nvSpPr>
              <p:cNvPr id="626" name="TextBox 625">
                <a:extLst>
                  <a:ext uri="{FF2B5EF4-FFF2-40B4-BE49-F238E27FC236}">
                    <a16:creationId xmlns:a16="http://schemas.microsoft.com/office/drawing/2014/main" id="{EC22071F-F8A9-364C-88DC-105051C31346}"/>
                  </a:ext>
                </a:extLst>
              </p:cNvPr>
              <p:cNvSpPr txBox="1"/>
              <p:nvPr/>
            </p:nvSpPr>
            <p:spPr>
              <a:xfrm>
                <a:off x="3457382" y="704895"/>
                <a:ext cx="614271" cy="220573"/>
              </a:xfrm>
              <a:prstGeom prst="rect">
                <a:avLst/>
              </a:prstGeom>
              <a:noFill/>
            </p:spPr>
            <p:txBody>
              <a:bodyPr wrap="none" rtlCol="0">
                <a:spAutoFit/>
              </a:bodyPr>
              <a:lstStyle/>
              <a:p>
                <a:pPr algn="r">
                  <a:lnSpc>
                    <a:spcPts val="1000"/>
                  </a:lnSpc>
                </a:pPr>
                <a:r>
                  <a:rPr lang="en-US" sz="900" dirty="0"/>
                  <a:t>U.S. total</a:t>
                </a:r>
              </a:p>
            </p:txBody>
          </p:sp>
          <p:sp>
            <p:nvSpPr>
              <p:cNvPr id="627" name="TextBox 626">
                <a:extLst>
                  <a:ext uri="{FF2B5EF4-FFF2-40B4-BE49-F238E27FC236}">
                    <a16:creationId xmlns:a16="http://schemas.microsoft.com/office/drawing/2014/main" id="{B5C366B8-5ED0-B248-BBA3-B7B09962BBE6}"/>
                  </a:ext>
                </a:extLst>
              </p:cNvPr>
              <p:cNvSpPr txBox="1"/>
              <p:nvPr/>
            </p:nvSpPr>
            <p:spPr>
              <a:xfrm>
                <a:off x="4708158" y="993709"/>
                <a:ext cx="259686" cy="128240"/>
              </a:xfrm>
              <a:prstGeom prst="rect">
                <a:avLst/>
              </a:prstGeom>
              <a:solidFill>
                <a:srgbClr val="F3F4F3"/>
              </a:solidFill>
            </p:spPr>
            <p:txBody>
              <a:bodyPr wrap="none" lIns="0" tIns="0" rIns="0" bIns="0" rtlCol="0">
                <a:spAutoFit/>
              </a:bodyPr>
              <a:lstStyle/>
              <a:p>
                <a:pPr algn="ctr">
                  <a:lnSpc>
                    <a:spcPts val="1000"/>
                  </a:lnSpc>
                </a:pPr>
                <a:r>
                  <a:rPr lang="en-US" sz="900" dirty="0"/>
                  <a:t>3,464</a:t>
                </a:r>
              </a:p>
            </p:txBody>
          </p:sp>
          <p:sp>
            <p:nvSpPr>
              <p:cNvPr id="628" name="TextBox 627">
                <a:extLst>
                  <a:ext uri="{FF2B5EF4-FFF2-40B4-BE49-F238E27FC236}">
                    <a16:creationId xmlns:a16="http://schemas.microsoft.com/office/drawing/2014/main" id="{76C647F9-ED90-2049-AD78-681B2E4FFC44}"/>
                  </a:ext>
                </a:extLst>
              </p:cNvPr>
              <p:cNvSpPr txBox="1"/>
              <p:nvPr/>
            </p:nvSpPr>
            <p:spPr>
              <a:xfrm>
                <a:off x="5905553" y="1235601"/>
                <a:ext cx="317396" cy="128240"/>
              </a:xfrm>
              <a:prstGeom prst="rect">
                <a:avLst/>
              </a:prstGeom>
              <a:solidFill>
                <a:srgbClr val="F3F4F3"/>
              </a:solidFill>
            </p:spPr>
            <p:txBody>
              <a:bodyPr wrap="none" lIns="0" tIns="0" rIns="0" bIns="0" rtlCol="0">
                <a:spAutoFit/>
              </a:bodyPr>
              <a:lstStyle/>
              <a:p>
                <a:pPr algn="ctr">
                  <a:lnSpc>
                    <a:spcPts val="1000"/>
                  </a:lnSpc>
                </a:pPr>
                <a:r>
                  <a:rPr lang="en-US" sz="900" dirty="0"/>
                  <a:t>10,326</a:t>
                </a:r>
              </a:p>
            </p:txBody>
          </p:sp>
          <p:sp>
            <p:nvSpPr>
              <p:cNvPr id="629" name="TextBox 628">
                <a:extLst>
                  <a:ext uri="{FF2B5EF4-FFF2-40B4-BE49-F238E27FC236}">
                    <a16:creationId xmlns:a16="http://schemas.microsoft.com/office/drawing/2014/main" id="{F565ABA1-3532-FA49-A405-2E73622F8E83}"/>
                  </a:ext>
                </a:extLst>
              </p:cNvPr>
              <p:cNvSpPr txBox="1"/>
              <p:nvPr/>
            </p:nvSpPr>
            <p:spPr>
              <a:xfrm>
                <a:off x="4867678" y="1479785"/>
                <a:ext cx="259687" cy="128240"/>
              </a:xfrm>
              <a:prstGeom prst="rect">
                <a:avLst/>
              </a:prstGeom>
              <a:solidFill>
                <a:srgbClr val="F3F4F3"/>
              </a:solidFill>
            </p:spPr>
            <p:txBody>
              <a:bodyPr wrap="none" lIns="0" tIns="0" rIns="0" bIns="0" rtlCol="0">
                <a:spAutoFit/>
              </a:bodyPr>
              <a:lstStyle/>
              <a:p>
                <a:pPr algn="ctr">
                  <a:lnSpc>
                    <a:spcPts val="1000"/>
                  </a:lnSpc>
                </a:pPr>
                <a:r>
                  <a:rPr lang="en-US" sz="900" dirty="0"/>
                  <a:t>4,413</a:t>
                </a:r>
              </a:p>
            </p:txBody>
          </p:sp>
          <p:sp>
            <p:nvSpPr>
              <p:cNvPr id="630" name="TextBox 629">
                <a:extLst>
                  <a:ext uri="{FF2B5EF4-FFF2-40B4-BE49-F238E27FC236}">
                    <a16:creationId xmlns:a16="http://schemas.microsoft.com/office/drawing/2014/main" id="{804F37F1-0197-154C-94AF-9DE491FAC72A}"/>
                  </a:ext>
                </a:extLst>
              </p:cNvPr>
              <p:cNvSpPr txBox="1"/>
              <p:nvPr/>
            </p:nvSpPr>
            <p:spPr>
              <a:xfrm>
                <a:off x="4987617" y="1717119"/>
                <a:ext cx="259687" cy="128240"/>
              </a:xfrm>
              <a:prstGeom prst="rect">
                <a:avLst/>
              </a:prstGeom>
              <a:solidFill>
                <a:srgbClr val="F3F4F3"/>
              </a:solidFill>
            </p:spPr>
            <p:txBody>
              <a:bodyPr wrap="none" lIns="0" tIns="0" rIns="0" bIns="0" rtlCol="0">
                <a:spAutoFit/>
              </a:bodyPr>
              <a:lstStyle/>
              <a:p>
                <a:pPr algn="ctr">
                  <a:lnSpc>
                    <a:spcPts val="1000"/>
                  </a:lnSpc>
                </a:pPr>
                <a:r>
                  <a:rPr lang="en-US" sz="900" dirty="0"/>
                  <a:t>5,125</a:t>
                </a:r>
              </a:p>
            </p:txBody>
          </p:sp>
          <p:sp>
            <p:nvSpPr>
              <p:cNvPr id="631" name="TextBox 630">
                <a:extLst>
                  <a:ext uri="{FF2B5EF4-FFF2-40B4-BE49-F238E27FC236}">
                    <a16:creationId xmlns:a16="http://schemas.microsoft.com/office/drawing/2014/main" id="{C6E79550-06D3-F848-B7A9-B856B51D741D}"/>
                  </a:ext>
                </a:extLst>
              </p:cNvPr>
              <p:cNvSpPr txBox="1"/>
              <p:nvPr/>
            </p:nvSpPr>
            <p:spPr>
              <a:xfrm>
                <a:off x="8204062" y="769486"/>
                <a:ext cx="317396" cy="128240"/>
              </a:xfrm>
              <a:prstGeom prst="rect">
                <a:avLst/>
              </a:prstGeom>
              <a:solidFill>
                <a:srgbClr val="F3F4F3"/>
              </a:solidFill>
            </p:spPr>
            <p:txBody>
              <a:bodyPr wrap="none" lIns="0" tIns="0" rIns="0" bIns="0" rtlCol="0">
                <a:spAutoFit/>
              </a:bodyPr>
              <a:lstStyle/>
              <a:p>
                <a:pPr algn="ctr">
                  <a:lnSpc>
                    <a:spcPts val="1000"/>
                  </a:lnSpc>
                </a:pPr>
                <a:r>
                  <a:rPr lang="en-US" sz="900" dirty="0"/>
                  <a:t>23,328</a:t>
                </a:r>
              </a:p>
            </p:txBody>
          </p:sp>
          <p:sp>
            <p:nvSpPr>
              <p:cNvPr id="632" name="TextBox 631">
                <a:extLst>
                  <a:ext uri="{FF2B5EF4-FFF2-40B4-BE49-F238E27FC236}">
                    <a16:creationId xmlns:a16="http://schemas.microsoft.com/office/drawing/2014/main" id="{49593608-0148-274B-9E02-4489888921EE}"/>
                  </a:ext>
                </a:extLst>
              </p:cNvPr>
              <p:cNvSpPr txBox="1"/>
              <p:nvPr/>
            </p:nvSpPr>
            <p:spPr>
              <a:xfrm>
                <a:off x="8282926" y="1934585"/>
                <a:ext cx="317396" cy="128240"/>
              </a:xfrm>
              <a:prstGeom prst="rect">
                <a:avLst/>
              </a:prstGeom>
              <a:noFill/>
            </p:spPr>
            <p:txBody>
              <a:bodyPr wrap="none" lIns="0" tIns="0" rIns="0" bIns="0" rtlCol="0">
                <a:spAutoFit/>
              </a:bodyPr>
              <a:lstStyle/>
              <a:p>
                <a:pPr algn="ctr">
                  <a:lnSpc>
                    <a:spcPts val="1000"/>
                  </a:lnSpc>
                </a:pPr>
                <a:r>
                  <a:rPr lang="en-US" sz="900" dirty="0"/>
                  <a:t>25,000</a:t>
                </a:r>
              </a:p>
            </p:txBody>
          </p:sp>
          <p:sp>
            <p:nvSpPr>
              <p:cNvPr id="633" name="TextBox 632">
                <a:extLst>
                  <a:ext uri="{FF2B5EF4-FFF2-40B4-BE49-F238E27FC236}">
                    <a16:creationId xmlns:a16="http://schemas.microsoft.com/office/drawing/2014/main" id="{E4FC0F69-892F-1C4C-8184-4DDE44708546}"/>
                  </a:ext>
                </a:extLst>
              </p:cNvPr>
              <p:cNvSpPr txBox="1"/>
              <p:nvPr/>
            </p:nvSpPr>
            <p:spPr>
              <a:xfrm>
                <a:off x="7413602" y="1934585"/>
                <a:ext cx="317396" cy="128240"/>
              </a:xfrm>
              <a:prstGeom prst="rect">
                <a:avLst/>
              </a:prstGeom>
              <a:noFill/>
            </p:spPr>
            <p:txBody>
              <a:bodyPr wrap="none" lIns="0" tIns="0" rIns="0" bIns="0" rtlCol="0">
                <a:spAutoFit/>
              </a:bodyPr>
              <a:lstStyle/>
              <a:p>
                <a:pPr algn="ctr">
                  <a:lnSpc>
                    <a:spcPts val="1000"/>
                  </a:lnSpc>
                </a:pPr>
                <a:r>
                  <a:rPr lang="en-US" sz="900" dirty="0"/>
                  <a:t>20,000</a:t>
                </a:r>
              </a:p>
            </p:txBody>
          </p:sp>
          <p:sp>
            <p:nvSpPr>
              <p:cNvPr id="634" name="TextBox 633">
                <a:extLst>
                  <a:ext uri="{FF2B5EF4-FFF2-40B4-BE49-F238E27FC236}">
                    <a16:creationId xmlns:a16="http://schemas.microsoft.com/office/drawing/2014/main" id="{04DC706F-EE2C-F64C-967C-CD987F074F09}"/>
                  </a:ext>
                </a:extLst>
              </p:cNvPr>
              <p:cNvSpPr txBox="1"/>
              <p:nvPr/>
            </p:nvSpPr>
            <p:spPr>
              <a:xfrm>
                <a:off x="6537840" y="1934585"/>
                <a:ext cx="317396" cy="128240"/>
              </a:xfrm>
              <a:prstGeom prst="rect">
                <a:avLst/>
              </a:prstGeom>
              <a:noFill/>
            </p:spPr>
            <p:txBody>
              <a:bodyPr wrap="none" lIns="0" tIns="0" rIns="0" bIns="0" rtlCol="0">
                <a:spAutoFit/>
              </a:bodyPr>
              <a:lstStyle/>
              <a:p>
                <a:pPr algn="ctr">
                  <a:lnSpc>
                    <a:spcPts val="1000"/>
                  </a:lnSpc>
                </a:pPr>
                <a:r>
                  <a:rPr lang="en-US" sz="900" dirty="0"/>
                  <a:t>15,000</a:t>
                </a:r>
              </a:p>
            </p:txBody>
          </p:sp>
          <p:sp>
            <p:nvSpPr>
              <p:cNvPr id="635" name="TextBox 634">
                <a:extLst>
                  <a:ext uri="{FF2B5EF4-FFF2-40B4-BE49-F238E27FC236}">
                    <a16:creationId xmlns:a16="http://schemas.microsoft.com/office/drawing/2014/main" id="{ACB27CFA-1475-084A-9D14-5F50AA8F4853}"/>
                  </a:ext>
                </a:extLst>
              </p:cNvPr>
              <p:cNvSpPr txBox="1"/>
              <p:nvPr/>
            </p:nvSpPr>
            <p:spPr>
              <a:xfrm>
                <a:off x="5642758" y="1934585"/>
                <a:ext cx="317396" cy="128240"/>
              </a:xfrm>
              <a:prstGeom prst="rect">
                <a:avLst/>
              </a:prstGeom>
              <a:noFill/>
            </p:spPr>
            <p:txBody>
              <a:bodyPr wrap="none" lIns="0" tIns="0" rIns="0" bIns="0" rtlCol="0">
                <a:spAutoFit/>
              </a:bodyPr>
              <a:lstStyle/>
              <a:p>
                <a:pPr algn="ctr">
                  <a:lnSpc>
                    <a:spcPts val="1000"/>
                  </a:lnSpc>
                </a:pPr>
                <a:r>
                  <a:rPr lang="en-US" sz="900" dirty="0"/>
                  <a:t>10,000</a:t>
                </a:r>
              </a:p>
            </p:txBody>
          </p:sp>
          <p:sp>
            <p:nvSpPr>
              <p:cNvPr id="636" name="TextBox 635">
                <a:extLst>
                  <a:ext uri="{FF2B5EF4-FFF2-40B4-BE49-F238E27FC236}">
                    <a16:creationId xmlns:a16="http://schemas.microsoft.com/office/drawing/2014/main" id="{85F45DEA-DC63-C04A-8F6D-646877133565}"/>
                  </a:ext>
                </a:extLst>
              </p:cNvPr>
              <p:cNvSpPr txBox="1"/>
              <p:nvPr/>
            </p:nvSpPr>
            <p:spPr>
              <a:xfrm>
                <a:off x="4776532" y="1934585"/>
                <a:ext cx="259686" cy="128240"/>
              </a:xfrm>
              <a:prstGeom prst="rect">
                <a:avLst/>
              </a:prstGeom>
              <a:noFill/>
            </p:spPr>
            <p:txBody>
              <a:bodyPr wrap="none" lIns="0" tIns="0" rIns="0" bIns="0" rtlCol="0">
                <a:spAutoFit/>
              </a:bodyPr>
              <a:lstStyle/>
              <a:p>
                <a:pPr algn="ctr">
                  <a:lnSpc>
                    <a:spcPts val="1000"/>
                  </a:lnSpc>
                </a:pPr>
                <a:r>
                  <a:rPr lang="en-US" sz="900" dirty="0"/>
                  <a:t>5,000</a:t>
                </a:r>
              </a:p>
            </p:txBody>
          </p:sp>
          <p:sp>
            <p:nvSpPr>
              <p:cNvPr id="637" name="TextBox 636">
                <a:extLst>
                  <a:ext uri="{FF2B5EF4-FFF2-40B4-BE49-F238E27FC236}">
                    <a16:creationId xmlns:a16="http://schemas.microsoft.com/office/drawing/2014/main" id="{483B15F2-A7F5-7D44-8D30-596F9FEFB862}"/>
                  </a:ext>
                </a:extLst>
              </p:cNvPr>
              <p:cNvSpPr txBox="1"/>
              <p:nvPr/>
            </p:nvSpPr>
            <p:spPr>
              <a:xfrm>
                <a:off x="4014635" y="1934585"/>
                <a:ext cx="57708" cy="128240"/>
              </a:xfrm>
              <a:prstGeom prst="rect">
                <a:avLst/>
              </a:prstGeom>
              <a:noFill/>
            </p:spPr>
            <p:txBody>
              <a:bodyPr wrap="none" lIns="0" tIns="0" rIns="0" bIns="0" rtlCol="0">
                <a:spAutoFit/>
              </a:bodyPr>
              <a:lstStyle/>
              <a:p>
                <a:pPr algn="ctr">
                  <a:lnSpc>
                    <a:spcPts val="1000"/>
                  </a:lnSpc>
                </a:pPr>
                <a:r>
                  <a:rPr lang="en-US" sz="900" dirty="0"/>
                  <a:t>0</a:t>
                </a:r>
              </a:p>
            </p:txBody>
          </p:sp>
          <p:sp>
            <p:nvSpPr>
              <p:cNvPr id="638" name="TextBox 637">
                <a:extLst>
                  <a:ext uri="{FF2B5EF4-FFF2-40B4-BE49-F238E27FC236}">
                    <a16:creationId xmlns:a16="http://schemas.microsoft.com/office/drawing/2014/main" id="{845379F3-002F-8846-AD4A-4AB0D8B7D7A4}"/>
                  </a:ext>
                </a:extLst>
              </p:cNvPr>
              <p:cNvSpPr txBox="1"/>
              <p:nvPr/>
            </p:nvSpPr>
            <p:spPr>
              <a:xfrm>
                <a:off x="3643331" y="949591"/>
                <a:ext cx="428322" cy="220573"/>
              </a:xfrm>
              <a:prstGeom prst="rect">
                <a:avLst/>
              </a:prstGeom>
              <a:noFill/>
            </p:spPr>
            <p:txBody>
              <a:bodyPr wrap="none" rtlCol="0">
                <a:spAutoFit/>
              </a:bodyPr>
              <a:lstStyle/>
              <a:p>
                <a:pPr algn="r">
                  <a:lnSpc>
                    <a:spcPts val="1000"/>
                  </a:lnSpc>
                </a:pPr>
                <a:r>
                  <a:rPr lang="en-US" sz="900" dirty="0"/>
                  <a:t>West</a:t>
                </a:r>
              </a:p>
            </p:txBody>
          </p:sp>
          <p:sp>
            <p:nvSpPr>
              <p:cNvPr id="639" name="TextBox 638">
                <a:extLst>
                  <a:ext uri="{FF2B5EF4-FFF2-40B4-BE49-F238E27FC236}">
                    <a16:creationId xmlns:a16="http://schemas.microsoft.com/office/drawing/2014/main" id="{E86A120B-B4C1-B04C-93EB-CE3CB3C661CF}"/>
                  </a:ext>
                </a:extLst>
              </p:cNvPr>
              <p:cNvSpPr txBox="1"/>
              <p:nvPr/>
            </p:nvSpPr>
            <p:spPr>
              <a:xfrm>
                <a:off x="3612873" y="1194288"/>
                <a:ext cx="458780" cy="220573"/>
              </a:xfrm>
              <a:prstGeom prst="rect">
                <a:avLst/>
              </a:prstGeom>
              <a:noFill/>
            </p:spPr>
            <p:txBody>
              <a:bodyPr wrap="none" rtlCol="0">
                <a:spAutoFit/>
              </a:bodyPr>
              <a:lstStyle/>
              <a:p>
                <a:pPr algn="r">
                  <a:lnSpc>
                    <a:spcPts val="1000"/>
                  </a:lnSpc>
                </a:pPr>
                <a:r>
                  <a:rPr lang="en-US" sz="900" dirty="0"/>
                  <a:t>South</a:t>
                </a:r>
              </a:p>
            </p:txBody>
          </p:sp>
          <p:sp>
            <p:nvSpPr>
              <p:cNvPr id="640" name="TextBox 639">
                <a:extLst>
                  <a:ext uri="{FF2B5EF4-FFF2-40B4-BE49-F238E27FC236}">
                    <a16:creationId xmlns:a16="http://schemas.microsoft.com/office/drawing/2014/main" id="{C1A12BC7-FCB3-B847-A95D-F9C58CFA986B}"/>
                  </a:ext>
                </a:extLst>
              </p:cNvPr>
              <p:cNvSpPr txBox="1"/>
              <p:nvPr/>
            </p:nvSpPr>
            <p:spPr>
              <a:xfrm>
                <a:off x="3417307" y="1426110"/>
                <a:ext cx="654346" cy="220573"/>
              </a:xfrm>
              <a:prstGeom prst="rect">
                <a:avLst/>
              </a:prstGeom>
              <a:noFill/>
            </p:spPr>
            <p:txBody>
              <a:bodyPr wrap="none" rtlCol="0">
                <a:spAutoFit/>
              </a:bodyPr>
              <a:lstStyle/>
              <a:p>
                <a:pPr algn="r">
                  <a:lnSpc>
                    <a:spcPts val="1000"/>
                  </a:lnSpc>
                </a:pPr>
                <a:r>
                  <a:rPr lang="en-US" sz="900" dirty="0"/>
                  <a:t>Northeast</a:t>
                </a:r>
              </a:p>
            </p:txBody>
          </p:sp>
          <p:sp>
            <p:nvSpPr>
              <p:cNvPr id="641" name="TextBox 640">
                <a:extLst>
                  <a:ext uri="{FF2B5EF4-FFF2-40B4-BE49-F238E27FC236}">
                    <a16:creationId xmlns:a16="http://schemas.microsoft.com/office/drawing/2014/main" id="{951F3B97-92A8-F849-B533-6D60A250BA71}"/>
                  </a:ext>
                </a:extLst>
              </p:cNvPr>
              <p:cNvSpPr txBox="1"/>
              <p:nvPr/>
            </p:nvSpPr>
            <p:spPr>
              <a:xfrm>
                <a:off x="3476617" y="1677247"/>
                <a:ext cx="595036" cy="220573"/>
              </a:xfrm>
              <a:prstGeom prst="rect">
                <a:avLst/>
              </a:prstGeom>
              <a:noFill/>
            </p:spPr>
            <p:txBody>
              <a:bodyPr wrap="none" rtlCol="0">
                <a:spAutoFit/>
              </a:bodyPr>
              <a:lstStyle/>
              <a:p>
                <a:pPr algn="r">
                  <a:lnSpc>
                    <a:spcPts val="1000"/>
                  </a:lnSpc>
                </a:pPr>
                <a:r>
                  <a:rPr lang="en-US" sz="900" dirty="0"/>
                  <a:t>Midwest</a:t>
                </a:r>
              </a:p>
            </p:txBody>
          </p:sp>
          <p:sp>
            <p:nvSpPr>
              <p:cNvPr id="642" name="TextBox 641">
                <a:extLst>
                  <a:ext uri="{FF2B5EF4-FFF2-40B4-BE49-F238E27FC236}">
                    <a16:creationId xmlns:a16="http://schemas.microsoft.com/office/drawing/2014/main" id="{47B57916-A5BE-6B4F-927A-5F240E051246}"/>
                  </a:ext>
                </a:extLst>
              </p:cNvPr>
              <p:cNvSpPr txBox="1"/>
              <p:nvPr/>
            </p:nvSpPr>
            <p:spPr>
              <a:xfrm>
                <a:off x="7429106" y="522984"/>
                <a:ext cx="412292" cy="230832"/>
              </a:xfrm>
              <a:prstGeom prst="rect">
                <a:avLst/>
              </a:prstGeom>
              <a:noFill/>
            </p:spPr>
            <p:txBody>
              <a:bodyPr wrap="none" rtlCol="0">
                <a:spAutoFit/>
              </a:bodyPr>
              <a:lstStyle/>
              <a:p>
                <a:r>
                  <a:rPr lang="en-US" sz="900" dirty="0">
                    <a:solidFill>
                      <a:srgbClr val="FFCD34"/>
                    </a:solidFill>
                  </a:rPr>
                  <a:t>solar</a:t>
                </a:r>
              </a:p>
            </p:txBody>
          </p:sp>
          <p:sp>
            <p:nvSpPr>
              <p:cNvPr id="643" name="TextBox 642">
                <a:extLst>
                  <a:ext uri="{FF2B5EF4-FFF2-40B4-BE49-F238E27FC236}">
                    <a16:creationId xmlns:a16="http://schemas.microsoft.com/office/drawing/2014/main" id="{54BEBF19-A2A1-DF44-B54B-B8F3598C84CA}"/>
                  </a:ext>
                </a:extLst>
              </p:cNvPr>
              <p:cNvSpPr txBox="1"/>
              <p:nvPr/>
            </p:nvSpPr>
            <p:spPr>
              <a:xfrm>
                <a:off x="6115749" y="522128"/>
                <a:ext cx="415498" cy="230832"/>
              </a:xfrm>
              <a:prstGeom prst="rect">
                <a:avLst/>
              </a:prstGeom>
              <a:noFill/>
            </p:spPr>
            <p:txBody>
              <a:bodyPr wrap="none" rtlCol="0">
                <a:spAutoFit/>
              </a:bodyPr>
              <a:lstStyle/>
              <a:p>
                <a:r>
                  <a:rPr lang="en-US" sz="900" dirty="0">
                    <a:solidFill>
                      <a:srgbClr val="0088CD"/>
                    </a:solidFill>
                  </a:rPr>
                  <a:t>wind</a:t>
                </a:r>
              </a:p>
            </p:txBody>
          </p:sp>
          <p:sp>
            <p:nvSpPr>
              <p:cNvPr id="645" name="TextBox 644">
                <a:extLst>
                  <a:ext uri="{FF2B5EF4-FFF2-40B4-BE49-F238E27FC236}">
                    <a16:creationId xmlns:a16="http://schemas.microsoft.com/office/drawing/2014/main" id="{3D6C14F2-C92F-CA46-B118-5340A022AAD9}"/>
                  </a:ext>
                </a:extLst>
              </p:cNvPr>
              <p:cNvSpPr txBox="1"/>
              <p:nvPr/>
            </p:nvSpPr>
            <p:spPr>
              <a:xfrm>
                <a:off x="4392401" y="528237"/>
                <a:ext cx="713657" cy="230832"/>
              </a:xfrm>
              <a:prstGeom prst="rect">
                <a:avLst/>
              </a:prstGeom>
              <a:noFill/>
            </p:spPr>
            <p:txBody>
              <a:bodyPr wrap="none" rtlCol="0">
                <a:spAutoFit/>
              </a:bodyPr>
              <a:lstStyle/>
              <a:p>
                <a:r>
                  <a:rPr lang="en-US" sz="900" dirty="0">
                    <a:solidFill>
                      <a:srgbClr val="00B5EF"/>
                    </a:solidFill>
                  </a:rPr>
                  <a:t>natural gas</a:t>
                </a:r>
              </a:p>
            </p:txBody>
          </p:sp>
          <p:sp>
            <p:nvSpPr>
              <p:cNvPr id="646" name="TextBox 645">
                <a:extLst>
                  <a:ext uri="{FF2B5EF4-FFF2-40B4-BE49-F238E27FC236}">
                    <a16:creationId xmlns:a16="http://schemas.microsoft.com/office/drawing/2014/main" id="{023ABE30-3FED-744C-B53E-CB5FC344B6D4}"/>
                  </a:ext>
                </a:extLst>
              </p:cNvPr>
              <p:cNvSpPr txBox="1"/>
              <p:nvPr/>
            </p:nvSpPr>
            <p:spPr>
              <a:xfrm>
                <a:off x="7904263" y="520863"/>
                <a:ext cx="442750" cy="230832"/>
              </a:xfrm>
              <a:prstGeom prst="rect">
                <a:avLst/>
              </a:prstGeom>
              <a:noFill/>
            </p:spPr>
            <p:txBody>
              <a:bodyPr wrap="none" rtlCol="0">
                <a:spAutoFit/>
              </a:bodyPr>
              <a:lstStyle/>
              <a:p>
                <a:r>
                  <a:rPr lang="en-US" sz="900" dirty="0">
                    <a:solidFill>
                      <a:srgbClr val="485965"/>
                    </a:solidFill>
                  </a:rPr>
                  <a:t>other</a:t>
                </a:r>
              </a:p>
            </p:txBody>
          </p:sp>
        </p:grpSp>
        <p:grpSp>
          <p:nvGrpSpPr>
            <p:cNvPr id="655" name="Group 654">
              <a:extLst>
                <a:ext uri="{FF2B5EF4-FFF2-40B4-BE49-F238E27FC236}">
                  <a16:creationId xmlns:a16="http://schemas.microsoft.com/office/drawing/2014/main" id="{2AF8814C-1C19-EF4E-8C3B-DCC0589A024E}"/>
                </a:ext>
              </a:extLst>
            </p:cNvPr>
            <p:cNvGrpSpPr/>
            <p:nvPr/>
          </p:nvGrpSpPr>
          <p:grpSpPr>
            <a:xfrm>
              <a:off x="6737678" y="984239"/>
              <a:ext cx="1497532" cy="732486"/>
              <a:chOff x="6769876" y="941838"/>
              <a:chExt cx="1497532" cy="732486"/>
            </a:xfrm>
          </p:grpSpPr>
          <p:pic>
            <p:nvPicPr>
              <p:cNvPr id="649" name="Picture 648">
                <a:extLst>
                  <a:ext uri="{FF2B5EF4-FFF2-40B4-BE49-F238E27FC236}">
                    <a16:creationId xmlns:a16="http://schemas.microsoft.com/office/drawing/2014/main" id="{1E32D079-4B27-184D-9F1B-3563D85CB26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9876" y="941838"/>
                <a:ext cx="1208688" cy="732486"/>
              </a:xfrm>
              <a:prstGeom prst="rect">
                <a:avLst/>
              </a:prstGeom>
            </p:spPr>
          </p:pic>
          <p:sp>
            <p:nvSpPr>
              <p:cNvPr id="651" name="TextBox 650">
                <a:extLst>
                  <a:ext uri="{FF2B5EF4-FFF2-40B4-BE49-F238E27FC236}">
                    <a16:creationId xmlns:a16="http://schemas.microsoft.com/office/drawing/2014/main" id="{B6785D9C-8EC9-8147-9F98-78F83985940C}"/>
                  </a:ext>
                </a:extLst>
              </p:cNvPr>
              <p:cNvSpPr txBox="1"/>
              <p:nvPr/>
            </p:nvSpPr>
            <p:spPr>
              <a:xfrm>
                <a:off x="6769876" y="1113423"/>
                <a:ext cx="428322" cy="232538"/>
              </a:xfrm>
              <a:prstGeom prst="rect">
                <a:avLst/>
              </a:prstGeom>
              <a:noFill/>
            </p:spPr>
            <p:txBody>
              <a:bodyPr wrap="none" rtlCol="0">
                <a:spAutoFit/>
              </a:bodyPr>
              <a:lstStyle/>
              <a:p>
                <a:pPr algn="r">
                  <a:lnSpc>
                    <a:spcPts val="1000"/>
                  </a:lnSpc>
                </a:pPr>
                <a:r>
                  <a:rPr lang="en-US" sz="900" dirty="0"/>
                  <a:t>West</a:t>
                </a:r>
              </a:p>
            </p:txBody>
          </p:sp>
          <p:sp>
            <p:nvSpPr>
              <p:cNvPr id="652" name="TextBox 651">
                <a:extLst>
                  <a:ext uri="{FF2B5EF4-FFF2-40B4-BE49-F238E27FC236}">
                    <a16:creationId xmlns:a16="http://schemas.microsoft.com/office/drawing/2014/main" id="{7D6B94B4-58C7-2E49-96A7-005C8E309C21}"/>
                  </a:ext>
                </a:extLst>
              </p:cNvPr>
              <p:cNvSpPr txBox="1"/>
              <p:nvPr/>
            </p:nvSpPr>
            <p:spPr>
              <a:xfrm>
                <a:off x="7311800" y="1337612"/>
                <a:ext cx="458780" cy="220573"/>
              </a:xfrm>
              <a:prstGeom prst="rect">
                <a:avLst/>
              </a:prstGeom>
              <a:noFill/>
            </p:spPr>
            <p:txBody>
              <a:bodyPr wrap="none" rtlCol="0">
                <a:spAutoFit/>
              </a:bodyPr>
              <a:lstStyle/>
              <a:p>
                <a:pPr algn="r">
                  <a:lnSpc>
                    <a:spcPts val="1000"/>
                  </a:lnSpc>
                </a:pPr>
                <a:r>
                  <a:rPr lang="en-US" sz="900" dirty="0"/>
                  <a:t>South</a:t>
                </a:r>
              </a:p>
            </p:txBody>
          </p:sp>
          <p:sp>
            <p:nvSpPr>
              <p:cNvPr id="653" name="TextBox 652">
                <a:extLst>
                  <a:ext uri="{FF2B5EF4-FFF2-40B4-BE49-F238E27FC236}">
                    <a16:creationId xmlns:a16="http://schemas.microsoft.com/office/drawing/2014/main" id="{FAAE1F63-727F-5C48-BC96-3201D84D784E}"/>
                  </a:ext>
                </a:extLst>
              </p:cNvPr>
              <p:cNvSpPr txBox="1"/>
              <p:nvPr/>
            </p:nvSpPr>
            <p:spPr>
              <a:xfrm>
                <a:off x="7175544" y="1054099"/>
                <a:ext cx="595036" cy="220573"/>
              </a:xfrm>
              <a:prstGeom prst="rect">
                <a:avLst/>
              </a:prstGeom>
              <a:noFill/>
            </p:spPr>
            <p:txBody>
              <a:bodyPr wrap="none" rtlCol="0">
                <a:spAutoFit/>
              </a:bodyPr>
              <a:lstStyle/>
              <a:p>
                <a:pPr algn="r">
                  <a:lnSpc>
                    <a:spcPts val="1000"/>
                  </a:lnSpc>
                </a:pPr>
                <a:r>
                  <a:rPr lang="en-US" sz="900" dirty="0"/>
                  <a:t>Midwest</a:t>
                </a:r>
              </a:p>
            </p:txBody>
          </p:sp>
          <p:sp>
            <p:nvSpPr>
              <p:cNvPr id="654" name="TextBox 653">
                <a:extLst>
                  <a:ext uri="{FF2B5EF4-FFF2-40B4-BE49-F238E27FC236}">
                    <a16:creationId xmlns:a16="http://schemas.microsoft.com/office/drawing/2014/main" id="{2F49CF74-B113-8E45-9047-9A3030BB984E}"/>
                  </a:ext>
                </a:extLst>
              </p:cNvPr>
              <p:cNvSpPr txBox="1"/>
              <p:nvPr/>
            </p:nvSpPr>
            <p:spPr>
              <a:xfrm>
                <a:off x="7507493" y="947914"/>
                <a:ext cx="759915" cy="209353"/>
              </a:xfrm>
              <a:prstGeom prst="rect">
                <a:avLst/>
              </a:prstGeom>
              <a:noFill/>
            </p:spPr>
            <p:txBody>
              <a:bodyPr wrap="square" rtlCol="0">
                <a:spAutoFit/>
              </a:bodyPr>
              <a:lstStyle/>
              <a:p>
                <a:pPr algn="ctr">
                  <a:lnSpc>
                    <a:spcPts val="900"/>
                  </a:lnSpc>
                </a:pPr>
                <a:r>
                  <a:rPr lang="en-US" sz="900" dirty="0"/>
                  <a:t>Northeast</a:t>
                </a:r>
              </a:p>
            </p:txBody>
          </p:sp>
        </p:grpSp>
      </p:grpSp>
    </p:spTree>
    <p:extLst>
      <p:ext uri="{BB962C8B-B14F-4D97-AF65-F5344CB8AC3E}">
        <p14:creationId xmlns:p14="http://schemas.microsoft.com/office/powerpoint/2010/main" val="2452388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C4C062-3B34-B441-A7F2-6BEEF6D91252}"/>
              </a:ext>
            </a:extLst>
          </p:cNvPr>
          <p:cNvSpPr>
            <a:spLocks noGrp="1"/>
          </p:cNvSpPr>
          <p:nvPr>
            <p:ph type="pic" sz="quarter" idx="53"/>
          </p:nvPr>
        </p:nvSpPr>
        <p:spPr/>
      </p:sp>
      <p:sp>
        <p:nvSpPr>
          <p:cNvPr id="4" name="Text Placeholder 3">
            <a:extLst>
              <a:ext uri="{FF2B5EF4-FFF2-40B4-BE49-F238E27FC236}">
                <a16:creationId xmlns:a16="http://schemas.microsoft.com/office/drawing/2014/main" id="{6093D041-A2FF-BD4B-AD23-37DE516E10B3}"/>
              </a:ext>
            </a:extLst>
          </p:cNvPr>
          <p:cNvSpPr>
            <a:spLocks noGrp="1"/>
          </p:cNvSpPr>
          <p:nvPr>
            <p:ph type="body" sz="quarter" idx="51"/>
          </p:nvPr>
        </p:nvSpPr>
        <p:spPr/>
        <p:txBody>
          <a:bodyPr/>
          <a:lstStyle/>
          <a:p>
            <a:r>
              <a:rPr lang="en-US" dirty="0"/>
              <a:t>Central U.S. Sets New Power Records</a:t>
            </a:r>
          </a:p>
        </p:txBody>
      </p:sp>
      <p:sp>
        <p:nvSpPr>
          <p:cNvPr id="5" name="Text Placeholder 4">
            <a:extLst>
              <a:ext uri="{FF2B5EF4-FFF2-40B4-BE49-F238E27FC236}">
                <a16:creationId xmlns:a16="http://schemas.microsoft.com/office/drawing/2014/main" id="{6C951725-DAE6-7D40-8605-584B090A4D63}"/>
              </a:ext>
            </a:extLst>
          </p:cNvPr>
          <p:cNvSpPr>
            <a:spLocks noGrp="1"/>
          </p:cNvSpPr>
          <p:nvPr>
            <p:ph type="body" sz="quarter" idx="52"/>
          </p:nvPr>
        </p:nvSpPr>
        <p:spPr/>
        <p:txBody>
          <a:bodyPr/>
          <a:lstStyle/>
          <a:p>
            <a:pPr marL="171450" indent="-171450">
              <a:spcBef>
                <a:spcPts val="936"/>
              </a:spcBef>
              <a:buFont typeface="Arial" panose="020B0604020202020204" pitchFamily="34" charset="0"/>
              <a:buChar char="•"/>
            </a:pPr>
            <a:r>
              <a:rPr lang="en-US" sz="1400" dirty="0"/>
              <a:t>Early in 2020, the Southwest Power Pool, which manages much of the electric grid for the central United States, set records for the highest share of electricity supplied by wind.</a:t>
            </a:r>
          </a:p>
          <a:p>
            <a:pPr marL="171450" indent="-171450">
              <a:spcBef>
                <a:spcPts val="936"/>
              </a:spcBef>
              <a:buFont typeface="Arial" panose="020B0604020202020204" pitchFamily="34" charset="0"/>
              <a:buChar char="•"/>
            </a:pPr>
            <a:r>
              <a:rPr lang="en-US" sz="1400" dirty="0"/>
              <a:t>As a matter of fact on March 7, 2020, electricity supplied by wind generation reached 62%.</a:t>
            </a:r>
          </a:p>
        </p:txBody>
      </p:sp>
      <p:pic>
        <p:nvPicPr>
          <p:cNvPr id="7" name="Picture 6">
            <a:extLst>
              <a:ext uri="{FF2B5EF4-FFF2-40B4-BE49-F238E27FC236}">
                <a16:creationId xmlns:a16="http://schemas.microsoft.com/office/drawing/2014/main" id="{1D5E8C9F-3E1F-3143-9029-8061631F0B4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26702" y="-4756"/>
            <a:ext cx="5917298" cy="2345574"/>
          </a:xfrm>
          <a:prstGeom prst="rect">
            <a:avLst/>
          </a:prstGeom>
        </p:spPr>
      </p:pic>
      <p:grpSp>
        <p:nvGrpSpPr>
          <p:cNvPr id="3" name="Group 2">
            <a:extLst>
              <a:ext uri="{FF2B5EF4-FFF2-40B4-BE49-F238E27FC236}">
                <a16:creationId xmlns:a16="http://schemas.microsoft.com/office/drawing/2014/main" id="{98F11568-8101-4C47-B231-83388C4DF2C1}"/>
              </a:ext>
            </a:extLst>
          </p:cNvPr>
          <p:cNvGrpSpPr/>
          <p:nvPr/>
        </p:nvGrpSpPr>
        <p:grpSpPr>
          <a:xfrm>
            <a:off x="3577929" y="2424251"/>
            <a:ext cx="5352760" cy="2431727"/>
            <a:chOff x="3555730" y="2595390"/>
            <a:chExt cx="5352760" cy="2431727"/>
          </a:xfrm>
        </p:grpSpPr>
        <p:sp>
          <p:nvSpPr>
            <p:cNvPr id="307" name="Freeform 306">
              <a:extLst>
                <a:ext uri="{FF2B5EF4-FFF2-40B4-BE49-F238E27FC236}">
                  <a16:creationId xmlns:a16="http://schemas.microsoft.com/office/drawing/2014/main" id="{C45C4B4E-1C4D-3B4A-A0F1-817D61376584}"/>
                </a:ext>
              </a:extLst>
            </p:cNvPr>
            <p:cNvSpPr/>
            <p:nvPr/>
          </p:nvSpPr>
          <p:spPr>
            <a:xfrm flipV="1">
              <a:off x="3818677" y="3284940"/>
              <a:ext cx="4135375" cy="1290730"/>
            </a:xfrm>
            <a:custGeom>
              <a:avLst/>
              <a:gdLst>
                <a:gd name="connsiteX0" fmla="*/ 23 w 4135375"/>
                <a:gd name="connsiteY0" fmla="*/ -470 h 1290730"/>
                <a:gd name="connsiteX1" fmla="*/ 4135399 w 4135375"/>
                <a:gd name="connsiteY1" fmla="*/ -470 h 1290730"/>
                <a:gd name="connsiteX2" fmla="*/ 23 w 4135375"/>
                <a:gd name="connsiteY2" fmla="*/ 215286 h 1290730"/>
                <a:gd name="connsiteX3" fmla="*/ 4135399 w 4135375"/>
                <a:gd name="connsiteY3" fmla="*/ 215286 h 1290730"/>
                <a:gd name="connsiteX4" fmla="*/ 23 w 4135375"/>
                <a:gd name="connsiteY4" fmla="*/ 431042 h 1290730"/>
                <a:gd name="connsiteX5" fmla="*/ 4135399 w 4135375"/>
                <a:gd name="connsiteY5" fmla="*/ 431042 h 1290730"/>
                <a:gd name="connsiteX6" fmla="*/ 23 w 4135375"/>
                <a:gd name="connsiteY6" fmla="*/ 644261 h 1290730"/>
                <a:gd name="connsiteX7" fmla="*/ 4135399 w 4135375"/>
                <a:gd name="connsiteY7" fmla="*/ 644261 h 1290730"/>
                <a:gd name="connsiteX8" fmla="*/ 23 w 4135375"/>
                <a:gd name="connsiteY8" fmla="*/ 860017 h 1290730"/>
                <a:gd name="connsiteX9" fmla="*/ 4135399 w 4135375"/>
                <a:gd name="connsiteY9" fmla="*/ 860017 h 1290730"/>
                <a:gd name="connsiteX10" fmla="*/ 23 w 4135375"/>
                <a:gd name="connsiteY10" fmla="*/ 1075773 h 1290730"/>
                <a:gd name="connsiteX11" fmla="*/ 4135399 w 4135375"/>
                <a:gd name="connsiteY11" fmla="*/ 1075773 h 1290730"/>
                <a:gd name="connsiteX12" fmla="*/ 23 w 4135375"/>
                <a:gd name="connsiteY12" fmla="*/ 1290260 h 1290730"/>
                <a:gd name="connsiteX13" fmla="*/ 4135399 w 4135375"/>
                <a:gd name="connsiteY13" fmla="*/ 1290260 h 1290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35375" h="1290730">
                  <a:moveTo>
                    <a:pt x="23" y="-470"/>
                  </a:moveTo>
                  <a:lnTo>
                    <a:pt x="4135399" y="-470"/>
                  </a:lnTo>
                  <a:moveTo>
                    <a:pt x="23" y="215286"/>
                  </a:moveTo>
                  <a:lnTo>
                    <a:pt x="4135399" y="215286"/>
                  </a:lnTo>
                  <a:moveTo>
                    <a:pt x="23" y="431042"/>
                  </a:moveTo>
                  <a:lnTo>
                    <a:pt x="4135399" y="431042"/>
                  </a:lnTo>
                  <a:moveTo>
                    <a:pt x="23" y="644261"/>
                  </a:moveTo>
                  <a:lnTo>
                    <a:pt x="4135399" y="644261"/>
                  </a:lnTo>
                  <a:moveTo>
                    <a:pt x="23" y="860017"/>
                  </a:moveTo>
                  <a:lnTo>
                    <a:pt x="4135399" y="860017"/>
                  </a:lnTo>
                  <a:moveTo>
                    <a:pt x="23" y="1075773"/>
                  </a:moveTo>
                  <a:lnTo>
                    <a:pt x="4135399" y="1075773"/>
                  </a:lnTo>
                  <a:moveTo>
                    <a:pt x="23" y="1290260"/>
                  </a:moveTo>
                  <a:lnTo>
                    <a:pt x="4135399" y="1290260"/>
                  </a:lnTo>
                </a:path>
              </a:pathLst>
            </a:custGeom>
            <a:noFill/>
            <a:ln w="7929" cap="flat">
              <a:solidFill>
                <a:srgbClr val="D9D9D9"/>
              </a:solidFill>
              <a:prstDash val="solid"/>
              <a:round/>
            </a:ln>
          </p:spPr>
          <p:txBody>
            <a:bodyPr rtlCol="0" anchor="ctr"/>
            <a:lstStyle/>
            <a:p>
              <a:endParaRPr lang="en-US"/>
            </a:p>
          </p:txBody>
        </p:sp>
        <p:sp>
          <p:nvSpPr>
            <p:cNvPr id="310" name="Freeform 309">
              <a:extLst>
                <a:ext uri="{FF2B5EF4-FFF2-40B4-BE49-F238E27FC236}">
                  <a16:creationId xmlns:a16="http://schemas.microsoft.com/office/drawing/2014/main" id="{2FF0AA9B-3526-2645-9090-A3F88E5B7A19}"/>
                </a:ext>
              </a:extLst>
            </p:cNvPr>
            <p:cNvSpPr/>
            <p:nvPr/>
          </p:nvSpPr>
          <p:spPr>
            <a:xfrm flipV="1">
              <a:off x="3818677" y="4071393"/>
              <a:ext cx="4135375" cy="718870"/>
            </a:xfrm>
            <a:custGeom>
              <a:avLst/>
              <a:gdLst>
                <a:gd name="connsiteX0" fmla="*/ 23 w 4135375"/>
                <a:gd name="connsiteY0" fmla="*/ 363993 h 718870"/>
                <a:gd name="connsiteX1" fmla="*/ 17508 w 4135375"/>
                <a:gd name="connsiteY1" fmla="*/ 323380 h 718870"/>
                <a:gd name="connsiteX2" fmla="*/ 35289 w 4135375"/>
                <a:gd name="connsiteY2" fmla="*/ 361455 h 718870"/>
                <a:gd name="connsiteX3" fmla="*/ 53070 w 4135375"/>
                <a:gd name="connsiteY3" fmla="*/ 394453 h 718870"/>
                <a:gd name="connsiteX4" fmla="*/ 68310 w 4135375"/>
                <a:gd name="connsiteY4" fmla="*/ 404606 h 718870"/>
                <a:gd name="connsiteX5" fmla="*/ 86091 w 4135375"/>
                <a:gd name="connsiteY5" fmla="*/ 437604 h 718870"/>
                <a:gd name="connsiteX6" fmla="*/ 103872 w 4135375"/>
                <a:gd name="connsiteY6" fmla="*/ 478217 h 718870"/>
                <a:gd name="connsiteX7" fmla="*/ 121653 w 4135375"/>
                <a:gd name="connsiteY7" fmla="*/ 478217 h 718870"/>
                <a:gd name="connsiteX8" fmla="*/ 139435 w 4135375"/>
                <a:gd name="connsiteY8" fmla="*/ 485832 h 718870"/>
                <a:gd name="connsiteX9" fmla="*/ 154675 w 4135375"/>
                <a:gd name="connsiteY9" fmla="*/ 475678 h 718870"/>
                <a:gd name="connsiteX10" fmla="*/ 172456 w 4135375"/>
                <a:gd name="connsiteY10" fmla="*/ 462987 h 718870"/>
                <a:gd name="connsiteX11" fmla="*/ 190237 w 4135375"/>
                <a:gd name="connsiteY11" fmla="*/ 457910 h 718870"/>
                <a:gd name="connsiteX12" fmla="*/ 208018 w 4135375"/>
                <a:gd name="connsiteY12" fmla="*/ 462987 h 718870"/>
                <a:gd name="connsiteX13" fmla="*/ 225799 w 4135375"/>
                <a:gd name="connsiteY13" fmla="*/ 478217 h 718870"/>
                <a:gd name="connsiteX14" fmla="*/ 241040 w 4135375"/>
                <a:gd name="connsiteY14" fmla="*/ 513753 h 718870"/>
                <a:gd name="connsiteX15" fmla="*/ 258821 w 4135375"/>
                <a:gd name="connsiteY15" fmla="*/ 589903 h 718870"/>
                <a:gd name="connsiteX16" fmla="*/ 276602 w 4135375"/>
                <a:gd name="connsiteY16" fmla="*/ 612747 h 718870"/>
                <a:gd name="connsiteX17" fmla="*/ 294383 w 4135375"/>
                <a:gd name="connsiteY17" fmla="*/ 610209 h 718870"/>
                <a:gd name="connsiteX18" fmla="*/ 312164 w 4135375"/>
                <a:gd name="connsiteY18" fmla="*/ 607671 h 718870"/>
                <a:gd name="connsiteX19" fmla="*/ 329945 w 4135375"/>
                <a:gd name="connsiteY19" fmla="*/ 597518 h 718870"/>
                <a:gd name="connsiteX20" fmla="*/ 345186 w 4135375"/>
                <a:gd name="connsiteY20" fmla="*/ 569596 h 718870"/>
                <a:gd name="connsiteX21" fmla="*/ 362967 w 4135375"/>
                <a:gd name="connsiteY21" fmla="*/ 526445 h 718870"/>
                <a:gd name="connsiteX22" fmla="*/ 380748 w 4135375"/>
                <a:gd name="connsiteY22" fmla="*/ 521368 h 718870"/>
                <a:gd name="connsiteX23" fmla="*/ 398529 w 4135375"/>
                <a:gd name="connsiteY23" fmla="*/ 521368 h 718870"/>
                <a:gd name="connsiteX24" fmla="*/ 416310 w 4135375"/>
                <a:gd name="connsiteY24" fmla="*/ 521368 h 718870"/>
                <a:gd name="connsiteX25" fmla="*/ 431551 w 4135375"/>
                <a:gd name="connsiteY25" fmla="*/ 513753 h 718870"/>
                <a:gd name="connsiteX26" fmla="*/ 449332 w 4135375"/>
                <a:gd name="connsiteY26" fmla="*/ 501062 h 718870"/>
                <a:gd name="connsiteX27" fmla="*/ 467113 w 4135375"/>
                <a:gd name="connsiteY27" fmla="*/ 475678 h 718870"/>
                <a:gd name="connsiteX28" fmla="*/ 484894 w 4135375"/>
                <a:gd name="connsiteY28" fmla="*/ 468064 h 718870"/>
                <a:gd name="connsiteX29" fmla="*/ 502675 w 4135375"/>
                <a:gd name="connsiteY29" fmla="*/ 473140 h 718870"/>
                <a:gd name="connsiteX30" fmla="*/ 517916 w 4135375"/>
                <a:gd name="connsiteY30" fmla="*/ 457910 h 718870"/>
                <a:gd name="connsiteX31" fmla="*/ 535697 w 4135375"/>
                <a:gd name="connsiteY31" fmla="*/ 440142 h 718870"/>
                <a:gd name="connsiteX32" fmla="*/ 553478 w 4135375"/>
                <a:gd name="connsiteY32" fmla="*/ 407144 h 718870"/>
                <a:gd name="connsiteX33" fmla="*/ 571259 w 4135375"/>
                <a:gd name="connsiteY33" fmla="*/ 328457 h 718870"/>
                <a:gd name="connsiteX34" fmla="*/ 589040 w 4135375"/>
                <a:gd name="connsiteY34" fmla="*/ 259922 h 718870"/>
                <a:gd name="connsiteX35" fmla="*/ 606821 w 4135375"/>
                <a:gd name="connsiteY35" fmla="*/ 252307 h 718870"/>
                <a:gd name="connsiteX36" fmla="*/ 622062 w 4135375"/>
                <a:gd name="connsiteY36" fmla="*/ 272614 h 718870"/>
                <a:gd name="connsiteX37" fmla="*/ 639843 w 4135375"/>
                <a:gd name="connsiteY37" fmla="*/ 292920 h 718870"/>
                <a:gd name="connsiteX38" fmla="*/ 657624 w 4135375"/>
                <a:gd name="connsiteY38" fmla="*/ 310688 h 718870"/>
                <a:gd name="connsiteX39" fmla="*/ 675405 w 4135375"/>
                <a:gd name="connsiteY39" fmla="*/ 330995 h 718870"/>
                <a:gd name="connsiteX40" fmla="*/ 693186 w 4135375"/>
                <a:gd name="connsiteY40" fmla="*/ 328457 h 718870"/>
                <a:gd name="connsiteX41" fmla="*/ 708427 w 4135375"/>
                <a:gd name="connsiteY41" fmla="*/ 313227 h 718870"/>
                <a:gd name="connsiteX42" fmla="*/ 726208 w 4135375"/>
                <a:gd name="connsiteY42" fmla="*/ 272614 h 718870"/>
                <a:gd name="connsiteX43" fmla="*/ 743989 w 4135375"/>
                <a:gd name="connsiteY43" fmla="*/ 234539 h 718870"/>
                <a:gd name="connsiteX44" fmla="*/ 761770 w 4135375"/>
                <a:gd name="connsiteY44" fmla="*/ 168543 h 718870"/>
                <a:gd name="connsiteX45" fmla="*/ 779551 w 4135375"/>
                <a:gd name="connsiteY45" fmla="*/ 130469 h 718870"/>
                <a:gd name="connsiteX46" fmla="*/ 794792 w 4135375"/>
                <a:gd name="connsiteY46" fmla="*/ 122853 h 718870"/>
                <a:gd name="connsiteX47" fmla="*/ 812573 w 4135375"/>
                <a:gd name="connsiteY47" fmla="*/ 130469 h 718870"/>
                <a:gd name="connsiteX48" fmla="*/ 830354 w 4135375"/>
                <a:gd name="connsiteY48" fmla="*/ 130469 h 718870"/>
                <a:gd name="connsiteX49" fmla="*/ 848135 w 4135375"/>
                <a:gd name="connsiteY49" fmla="*/ 133007 h 718870"/>
                <a:gd name="connsiteX50" fmla="*/ 865916 w 4135375"/>
                <a:gd name="connsiteY50" fmla="*/ 143160 h 718870"/>
                <a:gd name="connsiteX51" fmla="*/ 883697 w 4135375"/>
                <a:gd name="connsiteY51" fmla="*/ 163467 h 718870"/>
                <a:gd name="connsiteX52" fmla="*/ 898938 w 4135375"/>
                <a:gd name="connsiteY52" fmla="*/ 188849 h 718870"/>
                <a:gd name="connsiteX53" fmla="*/ 916719 w 4135375"/>
                <a:gd name="connsiteY53" fmla="*/ 234539 h 718870"/>
                <a:gd name="connsiteX54" fmla="*/ 934500 w 4135375"/>
                <a:gd name="connsiteY54" fmla="*/ 270075 h 718870"/>
                <a:gd name="connsiteX55" fmla="*/ 952281 w 4135375"/>
                <a:gd name="connsiteY55" fmla="*/ 287844 h 718870"/>
                <a:gd name="connsiteX56" fmla="*/ 970062 w 4135375"/>
                <a:gd name="connsiteY56" fmla="*/ 292920 h 718870"/>
                <a:gd name="connsiteX57" fmla="*/ 985303 w 4135375"/>
                <a:gd name="connsiteY57" fmla="*/ 264999 h 718870"/>
                <a:gd name="connsiteX58" fmla="*/ 1003083 w 4135375"/>
                <a:gd name="connsiteY58" fmla="*/ 254845 h 718870"/>
                <a:gd name="connsiteX59" fmla="*/ 1020865 w 4135375"/>
                <a:gd name="connsiteY59" fmla="*/ 310688 h 718870"/>
                <a:gd name="connsiteX60" fmla="*/ 1038645 w 4135375"/>
                <a:gd name="connsiteY60" fmla="*/ 381761 h 718870"/>
                <a:gd name="connsiteX61" fmla="*/ 1056427 w 4135375"/>
                <a:gd name="connsiteY61" fmla="*/ 429989 h 718870"/>
                <a:gd name="connsiteX62" fmla="*/ 1071667 w 4135375"/>
                <a:gd name="connsiteY62" fmla="*/ 465526 h 718870"/>
                <a:gd name="connsiteX63" fmla="*/ 1089448 w 4135375"/>
                <a:gd name="connsiteY63" fmla="*/ 516292 h 718870"/>
                <a:gd name="connsiteX64" fmla="*/ 1107229 w 4135375"/>
                <a:gd name="connsiteY64" fmla="*/ 556904 h 718870"/>
                <a:gd name="connsiteX65" fmla="*/ 1125010 w 4135375"/>
                <a:gd name="connsiteY65" fmla="*/ 605133 h 718870"/>
                <a:gd name="connsiteX66" fmla="*/ 1142791 w 4135375"/>
                <a:gd name="connsiteY66" fmla="*/ 612747 h 718870"/>
                <a:gd name="connsiteX67" fmla="*/ 1160572 w 4135375"/>
                <a:gd name="connsiteY67" fmla="*/ 567058 h 718870"/>
                <a:gd name="connsiteX68" fmla="*/ 1175813 w 4135375"/>
                <a:gd name="connsiteY68" fmla="*/ 546751 h 718870"/>
                <a:gd name="connsiteX69" fmla="*/ 1193594 w 4135375"/>
                <a:gd name="connsiteY69" fmla="*/ 653361 h 718870"/>
                <a:gd name="connsiteX70" fmla="*/ 1211375 w 4135375"/>
                <a:gd name="connsiteY70" fmla="*/ 711741 h 718870"/>
                <a:gd name="connsiteX71" fmla="*/ 1229156 w 4135375"/>
                <a:gd name="connsiteY71" fmla="*/ 701589 h 718870"/>
                <a:gd name="connsiteX72" fmla="*/ 1246937 w 4135375"/>
                <a:gd name="connsiteY72" fmla="*/ 673667 h 718870"/>
                <a:gd name="connsiteX73" fmla="*/ 1262178 w 4135375"/>
                <a:gd name="connsiteY73" fmla="*/ 663513 h 718870"/>
                <a:gd name="connsiteX74" fmla="*/ 1279959 w 4135375"/>
                <a:gd name="connsiteY74" fmla="*/ 658437 h 718870"/>
                <a:gd name="connsiteX75" fmla="*/ 1297740 w 4135375"/>
                <a:gd name="connsiteY75" fmla="*/ 615286 h 718870"/>
                <a:gd name="connsiteX76" fmla="*/ 1315521 w 4135375"/>
                <a:gd name="connsiteY76" fmla="*/ 584826 h 718870"/>
                <a:gd name="connsiteX77" fmla="*/ 1333302 w 4135375"/>
                <a:gd name="connsiteY77" fmla="*/ 561981 h 718870"/>
                <a:gd name="connsiteX78" fmla="*/ 1348543 w 4135375"/>
                <a:gd name="connsiteY78" fmla="*/ 523906 h 718870"/>
                <a:gd name="connsiteX79" fmla="*/ 1366324 w 4135375"/>
                <a:gd name="connsiteY79" fmla="*/ 473140 h 718870"/>
                <a:gd name="connsiteX80" fmla="*/ 1384105 w 4135375"/>
                <a:gd name="connsiteY80" fmla="*/ 432528 h 718870"/>
                <a:gd name="connsiteX81" fmla="*/ 1401886 w 4135375"/>
                <a:gd name="connsiteY81" fmla="*/ 389376 h 718870"/>
                <a:gd name="connsiteX82" fmla="*/ 1419667 w 4135375"/>
                <a:gd name="connsiteY82" fmla="*/ 369070 h 718870"/>
                <a:gd name="connsiteX83" fmla="*/ 1434908 w 4135375"/>
                <a:gd name="connsiteY83" fmla="*/ 369070 h 718870"/>
                <a:gd name="connsiteX84" fmla="*/ 1452689 w 4135375"/>
                <a:gd name="connsiteY84" fmla="*/ 361455 h 718870"/>
                <a:gd name="connsiteX85" fmla="*/ 1470470 w 4135375"/>
                <a:gd name="connsiteY85" fmla="*/ 325918 h 718870"/>
                <a:gd name="connsiteX86" fmla="*/ 1488251 w 4135375"/>
                <a:gd name="connsiteY86" fmla="*/ 272614 h 718870"/>
                <a:gd name="connsiteX87" fmla="*/ 1506032 w 4135375"/>
                <a:gd name="connsiteY87" fmla="*/ 221847 h 718870"/>
                <a:gd name="connsiteX88" fmla="*/ 1523813 w 4135375"/>
                <a:gd name="connsiteY88" fmla="*/ 186311 h 718870"/>
                <a:gd name="connsiteX89" fmla="*/ 1539054 w 4135375"/>
                <a:gd name="connsiteY89" fmla="*/ 163467 h 718870"/>
                <a:gd name="connsiteX90" fmla="*/ 1556835 w 4135375"/>
                <a:gd name="connsiteY90" fmla="*/ 143160 h 718870"/>
                <a:gd name="connsiteX91" fmla="*/ 1574616 w 4135375"/>
                <a:gd name="connsiteY91" fmla="*/ 150775 h 718870"/>
                <a:gd name="connsiteX92" fmla="*/ 1592397 w 4135375"/>
                <a:gd name="connsiteY92" fmla="*/ 166005 h 718870"/>
                <a:gd name="connsiteX93" fmla="*/ 1610178 w 4135375"/>
                <a:gd name="connsiteY93" fmla="*/ 264999 h 718870"/>
                <a:gd name="connsiteX94" fmla="*/ 1625419 w 4135375"/>
                <a:gd name="connsiteY94" fmla="*/ 432528 h 718870"/>
                <a:gd name="connsiteX95" fmla="*/ 1643200 w 4135375"/>
                <a:gd name="connsiteY95" fmla="*/ 554366 h 718870"/>
                <a:gd name="connsiteX96" fmla="*/ 1660981 w 4135375"/>
                <a:gd name="connsiteY96" fmla="*/ 561981 h 718870"/>
                <a:gd name="connsiteX97" fmla="*/ 1678762 w 4135375"/>
                <a:gd name="connsiteY97" fmla="*/ 582288 h 718870"/>
                <a:gd name="connsiteX98" fmla="*/ 1696543 w 4135375"/>
                <a:gd name="connsiteY98" fmla="*/ 605133 h 718870"/>
                <a:gd name="connsiteX99" fmla="*/ 1711784 w 4135375"/>
                <a:gd name="connsiteY99" fmla="*/ 567058 h 718870"/>
                <a:gd name="connsiteX100" fmla="*/ 1729565 w 4135375"/>
                <a:gd name="connsiteY100" fmla="*/ 551828 h 718870"/>
                <a:gd name="connsiteX101" fmla="*/ 1747346 w 4135375"/>
                <a:gd name="connsiteY101" fmla="*/ 549290 h 718870"/>
                <a:gd name="connsiteX102" fmla="*/ 1765127 w 4135375"/>
                <a:gd name="connsiteY102" fmla="*/ 551828 h 718870"/>
                <a:gd name="connsiteX103" fmla="*/ 1782908 w 4135375"/>
                <a:gd name="connsiteY103" fmla="*/ 551828 h 718870"/>
                <a:gd name="connsiteX104" fmla="*/ 1800689 w 4135375"/>
                <a:gd name="connsiteY104" fmla="*/ 526445 h 718870"/>
                <a:gd name="connsiteX105" fmla="*/ 1815930 w 4135375"/>
                <a:gd name="connsiteY105" fmla="*/ 478217 h 718870"/>
                <a:gd name="connsiteX106" fmla="*/ 1833711 w 4135375"/>
                <a:gd name="connsiteY106" fmla="*/ 450296 h 718870"/>
                <a:gd name="connsiteX107" fmla="*/ 1851492 w 4135375"/>
                <a:gd name="connsiteY107" fmla="*/ 437604 h 718870"/>
                <a:gd name="connsiteX108" fmla="*/ 1869273 w 4135375"/>
                <a:gd name="connsiteY108" fmla="*/ 452834 h 718870"/>
                <a:gd name="connsiteX109" fmla="*/ 1887054 w 4135375"/>
                <a:gd name="connsiteY109" fmla="*/ 473140 h 718870"/>
                <a:gd name="connsiteX110" fmla="*/ 1902295 w 4135375"/>
                <a:gd name="connsiteY110" fmla="*/ 470602 h 718870"/>
                <a:gd name="connsiteX111" fmla="*/ 1920075 w 4135375"/>
                <a:gd name="connsiteY111" fmla="*/ 495985 h 718870"/>
                <a:gd name="connsiteX112" fmla="*/ 1937856 w 4135375"/>
                <a:gd name="connsiteY112" fmla="*/ 536598 h 718870"/>
                <a:gd name="connsiteX113" fmla="*/ 1955638 w 4135375"/>
                <a:gd name="connsiteY113" fmla="*/ 577211 h 718870"/>
                <a:gd name="connsiteX114" fmla="*/ 1973419 w 4135375"/>
                <a:gd name="connsiteY114" fmla="*/ 592441 h 718870"/>
                <a:gd name="connsiteX115" fmla="*/ 1988659 w 4135375"/>
                <a:gd name="connsiteY115" fmla="*/ 600056 h 718870"/>
                <a:gd name="connsiteX116" fmla="*/ 2006440 w 4135375"/>
                <a:gd name="connsiteY116" fmla="*/ 592441 h 718870"/>
                <a:gd name="connsiteX117" fmla="*/ 2024221 w 4135375"/>
                <a:gd name="connsiteY117" fmla="*/ 602594 h 718870"/>
                <a:gd name="connsiteX118" fmla="*/ 2042002 w 4135375"/>
                <a:gd name="connsiteY118" fmla="*/ 610209 h 718870"/>
                <a:gd name="connsiteX119" fmla="*/ 2059784 w 4135375"/>
                <a:gd name="connsiteY119" fmla="*/ 625439 h 718870"/>
                <a:gd name="connsiteX120" fmla="*/ 2077564 w 4135375"/>
                <a:gd name="connsiteY120" fmla="*/ 607671 h 718870"/>
                <a:gd name="connsiteX121" fmla="*/ 2092805 w 4135375"/>
                <a:gd name="connsiteY121" fmla="*/ 605133 h 718870"/>
                <a:gd name="connsiteX122" fmla="*/ 2110586 w 4135375"/>
                <a:gd name="connsiteY122" fmla="*/ 617824 h 718870"/>
                <a:gd name="connsiteX123" fmla="*/ 2128367 w 4135375"/>
                <a:gd name="connsiteY123" fmla="*/ 610209 h 718870"/>
                <a:gd name="connsiteX124" fmla="*/ 2146149 w 4135375"/>
                <a:gd name="connsiteY124" fmla="*/ 605133 h 718870"/>
                <a:gd name="connsiteX125" fmla="*/ 2163929 w 4135375"/>
                <a:gd name="connsiteY125" fmla="*/ 610209 h 718870"/>
                <a:gd name="connsiteX126" fmla="*/ 2179170 w 4135375"/>
                <a:gd name="connsiteY126" fmla="*/ 620362 h 718870"/>
                <a:gd name="connsiteX127" fmla="*/ 2196951 w 4135375"/>
                <a:gd name="connsiteY127" fmla="*/ 620362 h 718870"/>
                <a:gd name="connsiteX128" fmla="*/ 2214732 w 4135375"/>
                <a:gd name="connsiteY128" fmla="*/ 630516 h 718870"/>
                <a:gd name="connsiteX129" fmla="*/ 2232513 w 4135375"/>
                <a:gd name="connsiteY129" fmla="*/ 625439 h 718870"/>
                <a:gd name="connsiteX130" fmla="*/ 2250294 w 4135375"/>
                <a:gd name="connsiteY130" fmla="*/ 633054 h 718870"/>
                <a:gd name="connsiteX131" fmla="*/ 2265535 w 4135375"/>
                <a:gd name="connsiteY131" fmla="*/ 663513 h 718870"/>
                <a:gd name="connsiteX132" fmla="*/ 2283316 w 4135375"/>
                <a:gd name="connsiteY132" fmla="*/ 650822 h 718870"/>
                <a:gd name="connsiteX133" fmla="*/ 2301097 w 4135375"/>
                <a:gd name="connsiteY133" fmla="*/ 635592 h 718870"/>
                <a:gd name="connsiteX134" fmla="*/ 2318878 w 4135375"/>
                <a:gd name="connsiteY134" fmla="*/ 630516 h 718870"/>
                <a:gd name="connsiteX135" fmla="*/ 2336659 w 4135375"/>
                <a:gd name="connsiteY135" fmla="*/ 625439 h 718870"/>
                <a:gd name="connsiteX136" fmla="*/ 2354440 w 4135375"/>
                <a:gd name="connsiteY136" fmla="*/ 615286 h 718870"/>
                <a:gd name="connsiteX137" fmla="*/ 2369681 w 4135375"/>
                <a:gd name="connsiteY137" fmla="*/ 594979 h 718870"/>
                <a:gd name="connsiteX138" fmla="*/ 2387462 w 4135375"/>
                <a:gd name="connsiteY138" fmla="*/ 551828 h 718870"/>
                <a:gd name="connsiteX139" fmla="*/ 2405243 w 4135375"/>
                <a:gd name="connsiteY139" fmla="*/ 462987 h 718870"/>
                <a:gd name="connsiteX140" fmla="*/ 2423024 w 4135375"/>
                <a:gd name="connsiteY140" fmla="*/ 323380 h 718870"/>
                <a:gd name="connsiteX141" fmla="*/ 2440805 w 4135375"/>
                <a:gd name="connsiteY141" fmla="*/ 224386 h 718870"/>
                <a:gd name="connsiteX142" fmla="*/ 2456046 w 4135375"/>
                <a:gd name="connsiteY142" fmla="*/ 193926 h 718870"/>
                <a:gd name="connsiteX143" fmla="*/ 2473827 w 4135375"/>
                <a:gd name="connsiteY143" fmla="*/ 181235 h 718870"/>
                <a:gd name="connsiteX144" fmla="*/ 2491608 w 4135375"/>
                <a:gd name="connsiteY144" fmla="*/ 176158 h 718870"/>
                <a:gd name="connsiteX145" fmla="*/ 2509389 w 4135375"/>
                <a:gd name="connsiteY145" fmla="*/ 181235 h 718870"/>
                <a:gd name="connsiteX146" fmla="*/ 2527170 w 4135375"/>
                <a:gd name="connsiteY146" fmla="*/ 176158 h 718870"/>
                <a:gd name="connsiteX147" fmla="*/ 2542411 w 4135375"/>
                <a:gd name="connsiteY147" fmla="*/ 173619 h 718870"/>
                <a:gd name="connsiteX148" fmla="*/ 2560192 w 4135375"/>
                <a:gd name="connsiteY148" fmla="*/ 176158 h 718870"/>
                <a:gd name="connsiteX149" fmla="*/ 2577973 w 4135375"/>
                <a:gd name="connsiteY149" fmla="*/ 183773 h 718870"/>
                <a:gd name="connsiteX150" fmla="*/ 2595754 w 4135375"/>
                <a:gd name="connsiteY150" fmla="*/ 199003 h 718870"/>
                <a:gd name="connsiteX151" fmla="*/ 2613535 w 4135375"/>
                <a:gd name="connsiteY151" fmla="*/ 224386 h 718870"/>
                <a:gd name="connsiteX152" fmla="*/ 2628776 w 4135375"/>
                <a:gd name="connsiteY152" fmla="*/ 239615 h 718870"/>
                <a:gd name="connsiteX153" fmla="*/ 2646557 w 4135375"/>
                <a:gd name="connsiteY153" fmla="*/ 214233 h 718870"/>
                <a:gd name="connsiteX154" fmla="*/ 2664338 w 4135375"/>
                <a:gd name="connsiteY154" fmla="*/ 199003 h 718870"/>
                <a:gd name="connsiteX155" fmla="*/ 2682119 w 4135375"/>
                <a:gd name="connsiteY155" fmla="*/ 270075 h 718870"/>
                <a:gd name="connsiteX156" fmla="*/ 2699900 w 4135375"/>
                <a:gd name="connsiteY156" fmla="*/ 308150 h 718870"/>
                <a:gd name="connsiteX157" fmla="*/ 2717681 w 4135375"/>
                <a:gd name="connsiteY157" fmla="*/ 336072 h 718870"/>
                <a:gd name="connsiteX158" fmla="*/ 2732921 w 4135375"/>
                <a:gd name="connsiteY158" fmla="*/ 353840 h 718870"/>
                <a:gd name="connsiteX159" fmla="*/ 2750703 w 4135375"/>
                <a:gd name="connsiteY159" fmla="*/ 374146 h 718870"/>
                <a:gd name="connsiteX160" fmla="*/ 2768484 w 4135375"/>
                <a:gd name="connsiteY160" fmla="*/ 402068 h 718870"/>
                <a:gd name="connsiteX161" fmla="*/ 2786265 w 4135375"/>
                <a:gd name="connsiteY161" fmla="*/ 440142 h 718870"/>
                <a:gd name="connsiteX162" fmla="*/ 2804046 w 4135375"/>
                <a:gd name="connsiteY162" fmla="*/ 478217 h 718870"/>
                <a:gd name="connsiteX163" fmla="*/ 2819286 w 4135375"/>
                <a:gd name="connsiteY163" fmla="*/ 511215 h 718870"/>
                <a:gd name="connsiteX164" fmla="*/ 2837068 w 4135375"/>
                <a:gd name="connsiteY164" fmla="*/ 559443 h 718870"/>
                <a:gd name="connsiteX165" fmla="*/ 2854849 w 4135375"/>
                <a:gd name="connsiteY165" fmla="*/ 663513 h 718870"/>
                <a:gd name="connsiteX166" fmla="*/ 2872630 w 4135375"/>
                <a:gd name="connsiteY166" fmla="*/ 718510 h 718870"/>
                <a:gd name="connsiteX167" fmla="*/ 2890410 w 4135375"/>
                <a:gd name="connsiteY167" fmla="*/ 704127 h 718870"/>
                <a:gd name="connsiteX168" fmla="*/ 2905651 w 4135375"/>
                <a:gd name="connsiteY168" fmla="*/ 673667 h 718870"/>
                <a:gd name="connsiteX169" fmla="*/ 2923432 w 4135375"/>
                <a:gd name="connsiteY169" fmla="*/ 663513 h 718870"/>
                <a:gd name="connsiteX170" fmla="*/ 2941214 w 4135375"/>
                <a:gd name="connsiteY170" fmla="*/ 648284 h 718870"/>
                <a:gd name="connsiteX171" fmla="*/ 2958994 w 4135375"/>
                <a:gd name="connsiteY171" fmla="*/ 640669 h 718870"/>
                <a:gd name="connsiteX172" fmla="*/ 2976775 w 4135375"/>
                <a:gd name="connsiteY172" fmla="*/ 638131 h 718870"/>
                <a:gd name="connsiteX173" fmla="*/ 2994556 w 4135375"/>
                <a:gd name="connsiteY173" fmla="*/ 627977 h 718870"/>
                <a:gd name="connsiteX174" fmla="*/ 3009797 w 4135375"/>
                <a:gd name="connsiteY174" fmla="*/ 622901 h 718870"/>
                <a:gd name="connsiteX175" fmla="*/ 3027578 w 4135375"/>
                <a:gd name="connsiteY175" fmla="*/ 602594 h 718870"/>
                <a:gd name="connsiteX176" fmla="*/ 3045359 w 4135375"/>
                <a:gd name="connsiteY176" fmla="*/ 577211 h 718870"/>
                <a:gd name="connsiteX177" fmla="*/ 3063140 w 4135375"/>
                <a:gd name="connsiteY177" fmla="*/ 549290 h 718870"/>
                <a:gd name="connsiteX178" fmla="*/ 3080921 w 4135375"/>
                <a:gd name="connsiteY178" fmla="*/ 546751 h 718870"/>
                <a:gd name="connsiteX179" fmla="*/ 3096162 w 4135375"/>
                <a:gd name="connsiteY179" fmla="*/ 521368 h 718870"/>
                <a:gd name="connsiteX180" fmla="*/ 3113943 w 4135375"/>
                <a:gd name="connsiteY180" fmla="*/ 518830 h 718870"/>
                <a:gd name="connsiteX181" fmla="*/ 3131724 w 4135375"/>
                <a:gd name="connsiteY181" fmla="*/ 513753 h 718870"/>
                <a:gd name="connsiteX182" fmla="*/ 3149505 w 4135375"/>
                <a:gd name="connsiteY182" fmla="*/ 488370 h 718870"/>
                <a:gd name="connsiteX183" fmla="*/ 3167286 w 4135375"/>
                <a:gd name="connsiteY183" fmla="*/ 468064 h 718870"/>
                <a:gd name="connsiteX184" fmla="*/ 3182527 w 4135375"/>
                <a:gd name="connsiteY184" fmla="*/ 447757 h 718870"/>
                <a:gd name="connsiteX185" fmla="*/ 3200308 w 4135375"/>
                <a:gd name="connsiteY185" fmla="*/ 429989 h 718870"/>
                <a:gd name="connsiteX186" fmla="*/ 3218089 w 4135375"/>
                <a:gd name="connsiteY186" fmla="*/ 409682 h 718870"/>
                <a:gd name="connsiteX187" fmla="*/ 3235870 w 4135375"/>
                <a:gd name="connsiteY187" fmla="*/ 384300 h 718870"/>
                <a:gd name="connsiteX188" fmla="*/ 3253651 w 4135375"/>
                <a:gd name="connsiteY188" fmla="*/ 369070 h 718870"/>
                <a:gd name="connsiteX189" fmla="*/ 3271432 w 4135375"/>
                <a:gd name="connsiteY189" fmla="*/ 422374 h 718870"/>
                <a:gd name="connsiteX190" fmla="*/ 3286673 w 4135375"/>
                <a:gd name="connsiteY190" fmla="*/ 493447 h 718870"/>
                <a:gd name="connsiteX191" fmla="*/ 3304454 w 4135375"/>
                <a:gd name="connsiteY191" fmla="*/ 544213 h 718870"/>
                <a:gd name="connsiteX192" fmla="*/ 3322235 w 4135375"/>
                <a:gd name="connsiteY192" fmla="*/ 556904 h 718870"/>
                <a:gd name="connsiteX193" fmla="*/ 3340016 w 4135375"/>
                <a:gd name="connsiteY193" fmla="*/ 582288 h 718870"/>
                <a:gd name="connsiteX194" fmla="*/ 3357797 w 4135375"/>
                <a:gd name="connsiteY194" fmla="*/ 584826 h 718870"/>
                <a:gd name="connsiteX195" fmla="*/ 3373038 w 4135375"/>
                <a:gd name="connsiteY195" fmla="*/ 574673 h 718870"/>
                <a:gd name="connsiteX196" fmla="*/ 3390819 w 4135375"/>
                <a:gd name="connsiteY196" fmla="*/ 564520 h 718870"/>
                <a:gd name="connsiteX197" fmla="*/ 3408600 w 4135375"/>
                <a:gd name="connsiteY197" fmla="*/ 551828 h 718870"/>
                <a:gd name="connsiteX198" fmla="*/ 3426381 w 4135375"/>
                <a:gd name="connsiteY198" fmla="*/ 556904 h 718870"/>
                <a:gd name="connsiteX199" fmla="*/ 3444162 w 4135375"/>
                <a:gd name="connsiteY199" fmla="*/ 528983 h 718870"/>
                <a:gd name="connsiteX200" fmla="*/ 3459403 w 4135375"/>
                <a:gd name="connsiteY200" fmla="*/ 498524 h 718870"/>
                <a:gd name="connsiteX201" fmla="*/ 3477184 w 4135375"/>
                <a:gd name="connsiteY201" fmla="*/ 460449 h 718870"/>
                <a:gd name="connsiteX202" fmla="*/ 3494965 w 4135375"/>
                <a:gd name="connsiteY202" fmla="*/ 432528 h 718870"/>
                <a:gd name="connsiteX203" fmla="*/ 3512746 w 4135375"/>
                <a:gd name="connsiteY203" fmla="*/ 435066 h 718870"/>
                <a:gd name="connsiteX204" fmla="*/ 3530527 w 4135375"/>
                <a:gd name="connsiteY204" fmla="*/ 407144 h 718870"/>
                <a:gd name="connsiteX205" fmla="*/ 3548308 w 4135375"/>
                <a:gd name="connsiteY205" fmla="*/ 402068 h 718870"/>
                <a:gd name="connsiteX206" fmla="*/ 3563549 w 4135375"/>
                <a:gd name="connsiteY206" fmla="*/ 394453 h 718870"/>
                <a:gd name="connsiteX207" fmla="*/ 3581330 w 4135375"/>
                <a:gd name="connsiteY207" fmla="*/ 384300 h 718870"/>
                <a:gd name="connsiteX208" fmla="*/ 3599111 w 4135375"/>
                <a:gd name="connsiteY208" fmla="*/ 358916 h 718870"/>
                <a:gd name="connsiteX209" fmla="*/ 3616892 w 4135375"/>
                <a:gd name="connsiteY209" fmla="*/ 351302 h 718870"/>
                <a:gd name="connsiteX210" fmla="*/ 3634673 w 4135375"/>
                <a:gd name="connsiteY210" fmla="*/ 328457 h 718870"/>
                <a:gd name="connsiteX211" fmla="*/ 3649914 w 4135375"/>
                <a:gd name="connsiteY211" fmla="*/ 315765 h 718870"/>
                <a:gd name="connsiteX212" fmla="*/ 3667695 w 4135375"/>
                <a:gd name="connsiteY212" fmla="*/ 318303 h 718870"/>
                <a:gd name="connsiteX213" fmla="*/ 3685475 w 4135375"/>
                <a:gd name="connsiteY213" fmla="*/ 341148 h 718870"/>
                <a:gd name="connsiteX214" fmla="*/ 3703257 w 4135375"/>
                <a:gd name="connsiteY214" fmla="*/ 389376 h 718870"/>
                <a:gd name="connsiteX215" fmla="*/ 3721038 w 4135375"/>
                <a:gd name="connsiteY215" fmla="*/ 424912 h 718870"/>
                <a:gd name="connsiteX216" fmla="*/ 3736279 w 4135375"/>
                <a:gd name="connsiteY216" fmla="*/ 429989 h 718870"/>
                <a:gd name="connsiteX217" fmla="*/ 3754059 w 4135375"/>
                <a:gd name="connsiteY217" fmla="*/ 435066 h 718870"/>
                <a:gd name="connsiteX218" fmla="*/ 3771840 w 4135375"/>
                <a:gd name="connsiteY218" fmla="*/ 427451 h 718870"/>
                <a:gd name="connsiteX219" fmla="*/ 3789622 w 4135375"/>
                <a:gd name="connsiteY219" fmla="*/ 412221 h 718870"/>
                <a:gd name="connsiteX220" fmla="*/ 3807403 w 4135375"/>
                <a:gd name="connsiteY220" fmla="*/ 442680 h 718870"/>
                <a:gd name="connsiteX221" fmla="*/ 3825183 w 4135375"/>
                <a:gd name="connsiteY221" fmla="*/ 470602 h 718870"/>
                <a:gd name="connsiteX222" fmla="*/ 3840424 w 4135375"/>
                <a:gd name="connsiteY222" fmla="*/ 465526 h 718870"/>
                <a:gd name="connsiteX223" fmla="*/ 3858205 w 4135375"/>
                <a:gd name="connsiteY223" fmla="*/ 435066 h 718870"/>
                <a:gd name="connsiteX224" fmla="*/ 3875986 w 4135375"/>
                <a:gd name="connsiteY224" fmla="*/ 432528 h 718870"/>
                <a:gd name="connsiteX225" fmla="*/ 3893768 w 4135375"/>
                <a:gd name="connsiteY225" fmla="*/ 389376 h 718870"/>
                <a:gd name="connsiteX226" fmla="*/ 3911548 w 4135375"/>
                <a:gd name="connsiteY226" fmla="*/ 292920 h 718870"/>
                <a:gd name="connsiteX227" fmla="*/ 3926789 w 4135375"/>
                <a:gd name="connsiteY227" fmla="*/ 216771 h 718870"/>
                <a:gd name="connsiteX228" fmla="*/ 3944570 w 4135375"/>
                <a:gd name="connsiteY228" fmla="*/ 188849 h 718870"/>
                <a:gd name="connsiteX229" fmla="*/ 3962351 w 4135375"/>
                <a:gd name="connsiteY229" fmla="*/ 163467 h 718870"/>
                <a:gd name="connsiteX230" fmla="*/ 3980132 w 4135375"/>
                <a:gd name="connsiteY230" fmla="*/ 150775 h 718870"/>
                <a:gd name="connsiteX231" fmla="*/ 3997913 w 4135375"/>
                <a:gd name="connsiteY231" fmla="*/ 138083 h 718870"/>
                <a:gd name="connsiteX232" fmla="*/ 4013154 w 4135375"/>
                <a:gd name="connsiteY232" fmla="*/ 140621 h 718870"/>
                <a:gd name="connsiteX233" fmla="*/ 4030935 w 4135375"/>
                <a:gd name="connsiteY233" fmla="*/ 150775 h 718870"/>
                <a:gd name="connsiteX234" fmla="*/ 4048716 w 4135375"/>
                <a:gd name="connsiteY234" fmla="*/ 168543 h 718870"/>
                <a:gd name="connsiteX235" fmla="*/ 4066497 w 4135375"/>
                <a:gd name="connsiteY235" fmla="*/ 199003 h 718870"/>
                <a:gd name="connsiteX236" fmla="*/ 4084278 w 4135375"/>
                <a:gd name="connsiteY236" fmla="*/ 237077 h 718870"/>
                <a:gd name="connsiteX237" fmla="*/ 4099519 w 4135375"/>
                <a:gd name="connsiteY237" fmla="*/ 313227 h 718870"/>
                <a:gd name="connsiteX238" fmla="*/ 4117300 w 4135375"/>
                <a:gd name="connsiteY238" fmla="*/ 429989 h 718870"/>
                <a:gd name="connsiteX239" fmla="*/ 4135399 w 4135375"/>
                <a:gd name="connsiteY239" fmla="*/ 511215 h 718870"/>
                <a:gd name="connsiteX240" fmla="*/ 4135399 w 4135375"/>
                <a:gd name="connsiteY240" fmla="*/ -360 h 718870"/>
                <a:gd name="connsiteX241" fmla="*/ 4117300 w 4135375"/>
                <a:gd name="connsiteY241" fmla="*/ -360 h 718870"/>
                <a:gd name="connsiteX242" fmla="*/ 4099519 w 4135375"/>
                <a:gd name="connsiteY242" fmla="*/ -360 h 718870"/>
                <a:gd name="connsiteX243" fmla="*/ 4084278 w 4135375"/>
                <a:gd name="connsiteY243" fmla="*/ -360 h 718870"/>
                <a:gd name="connsiteX244" fmla="*/ 4066497 w 4135375"/>
                <a:gd name="connsiteY244" fmla="*/ -360 h 718870"/>
                <a:gd name="connsiteX245" fmla="*/ 4048716 w 4135375"/>
                <a:gd name="connsiteY245" fmla="*/ -360 h 718870"/>
                <a:gd name="connsiteX246" fmla="*/ 4030935 w 4135375"/>
                <a:gd name="connsiteY246" fmla="*/ -360 h 718870"/>
                <a:gd name="connsiteX247" fmla="*/ 4013154 w 4135375"/>
                <a:gd name="connsiteY247" fmla="*/ -360 h 718870"/>
                <a:gd name="connsiteX248" fmla="*/ 3997913 w 4135375"/>
                <a:gd name="connsiteY248" fmla="*/ -360 h 718870"/>
                <a:gd name="connsiteX249" fmla="*/ 3980132 w 4135375"/>
                <a:gd name="connsiteY249" fmla="*/ -360 h 718870"/>
                <a:gd name="connsiteX250" fmla="*/ 3962351 w 4135375"/>
                <a:gd name="connsiteY250" fmla="*/ -360 h 718870"/>
                <a:gd name="connsiteX251" fmla="*/ 3944570 w 4135375"/>
                <a:gd name="connsiteY251" fmla="*/ -360 h 718870"/>
                <a:gd name="connsiteX252" fmla="*/ 3926789 w 4135375"/>
                <a:gd name="connsiteY252" fmla="*/ -360 h 718870"/>
                <a:gd name="connsiteX253" fmla="*/ 3911548 w 4135375"/>
                <a:gd name="connsiteY253" fmla="*/ -360 h 718870"/>
                <a:gd name="connsiteX254" fmla="*/ 3893768 w 4135375"/>
                <a:gd name="connsiteY254" fmla="*/ -360 h 718870"/>
                <a:gd name="connsiteX255" fmla="*/ 3875986 w 4135375"/>
                <a:gd name="connsiteY255" fmla="*/ -360 h 718870"/>
                <a:gd name="connsiteX256" fmla="*/ 3858205 w 4135375"/>
                <a:gd name="connsiteY256" fmla="*/ -360 h 718870"/>
                <a:gd name="connsiteX257" fmla="*/ 3840424 w 4135375"/>
                <a:gd name="connsiteY257" fmla="*/ -360 h 718870"/>
                <a:gd name="connsiteX258" fmla="*/ 3825183 w 4135375"/>
                <a:gd name="connsiteY258" fmla="*/ -360 h 718870"/>
                <a:gd name="connsiteX259" fmla="*/ 3807403 w 4135375"/>
                <a:gd name="connsiteY259" fmla="*/ -360 h 718870"/>
                <a:gd name="connsiteX260" fmla="*/ 3789622 w 4135375"/>
                <a:gd name="connsiteY260" fmla="*/ -360 h 718870"/>
                <a:gd name="connsiteX261" fmla="*/ 3771840 w 4135375"/>
                <a:gd name="connsiteY261" fmla="*/ -360 h 718870"/>
                <a:gd name="connsiteX262" fmla="*/ 3754059 w 4135375"/>
                <a:gd name="connsiteY262" fmla="*/ -360 h 718870"/>
                <a:gd name="connsiteX263" fmla="*/ 3736279 w 4135375"/>
                <a:gd name="connsiteY263" fmla="*/ -360 h 718870"/>
                <a:gd name="connsiteX264" fmla="*/ 3721038 w 4135375"/>
                <a:gd name="connsiteY264" fmla="*/ -360 h 718870"/>
                <a:gd name="connsiteX265" fmla="*/ 3703257 w 4135375"/>
                <a:gd name="connsiteY265" fmla="*/ -360 h 718870"/>
                <a:gd name="connsiteX266" fmla="*/ 3685475 w 4135375"/>
                <a:gd name="connsiteY266" fmla="*/ -360 h 718870"/>
                <a:gd name="connsiteX267" fmla="*/ 3667695 w 4135375"/>
                <a:gd name="connsiteY267" fmla="*/ -360 h 718870"/>
                <a:gd name="connsiteX268" fmla="*/ 3649914 w 4135375"/>
                <a:gd name="connsiteY268" fmla="*/ -360 h 718870"/>
                <a:gd name="connsiteX269" fmla="*/ 3634673 w 4135375"/>
                <a:gd name="connsiteY269" fmla="*/ -360 h 718870"/>
                <a:gd name="connsiteX270" fmla="*/ 3616892 w 4135375"/>
                <a:gd name="connsiteY270" fmla="*/ -360 h 718870"/>
                <a:gd name="connsiteX271" fmla="*/ 3599111 w 4135375"/>
                <a:gd name="connsiteY271" fmla="*/ -360 h 718870"/>
                <a:gd name="connsiteX272" fmla="*/ 3581330 w 4135375"/>
                <a:gd name="connsiteY272" fmla="*/ -360 h 718870"/>
                <a:gd name="connsiteX273" fmla="*/ 3563549 w 4135375"/>
                <a:gd name="connsiteY273" fmla="*/ -360 h 718870"/>
                <a:gd name="connsiteX274" fmla="*/ 3548308 w 4135375"/>
                <a:gd name="connsiteY274" fmla="*/ -360 h 718870"/>
                <a:gd name="connsiteX275" fmla="*/ 3530527 w 4135375"/>
                <a:gd name="connsiteY275" fmla="*/ -360 h 718870"/>
                <a:gd name="connsiteX276" fmla="*/ 3512746 w 4135375"/>
                <a:gd name="connsiteY276" fmla="*/ -360 h 718870"/>
                <a:gd name="connsiteX277" fmla="*/ 3494965 w 4135375"/>
                <a:gd name="connsiteY277" fmla="*/ -360 h 718870"/>
                <a:gd name="connsiteX278" fmla="*/ 3477184 w 4135375"/>
                <a:gd name="connsiteY278" fmla="*/ -360 h 718870"/>
                <a:gd name="connsiteX279" fmla="*/ 3459403 w 4135375"/>
                <a:gd name="connsiteY279" fmla="*/ -360 h 718870"/>
                <a:gd name="connsiteX280" fmla="*/ 3444162 w 4135375"/>
                <a:gd name="connsiteY280" fmla="*/ -360 h 718870"/>
                <a:gd name="connsiteX281" fmla="*/ 3426381 w 4135375"/>
                <a:gd name="connsiteY281" fmla="*/ -360 h 718870"/>
                <a:gd name="connsiteX282" fmla="*/ 3408600 w 4135375"/>
                <a:gd name="connsiteY282" fmla="*/ -360 h 718870"/>
                <a:gd name="connsiteX283" fmla="*/ 3390819 w 4135375"/>
                <a:gd name="connsiteY283" fmla="*/ -360 h 718870"/>
                <a:gd name="connsiteX284" fmla="*/ 3373038 w 4135375"/>
                <a:gd name="connsiteY284" fmla="*/ -360 h 718870"/>
                <a:gd name="connsiteX285" fmla="*/ 3357797 w 4135375"/>
                <a:gd name="connsiteY285" fmla="*/ -360 h 718870"/>
                <a:gd name="connsiteX286" fmla="*/ 3340016 w 4135375"/>
                <a:gd name="connsiteY286" fmla="*/ -360 h 718870"/>
                <a:gd name="connsiteX287" fmla="*/ 3322235 w 4135375"/>
                <a:gd name="connsiteY287" fmla="*/ -360 h 718870"/>
                <a:gd name="connsiteX288" fmla="*/ 3304454 w 4135375"/>
                <a:gd name="connsiteY288" fmla="*/ -360 h 718870"/>
                <a:gd name="connsiteX289" fmla="*/ 3286673 w 4135375"/>
                <a:gd name="connsiteY289" fmla="*/ -360 h 718870"/>
                <a:gd name="connsiteX290" fmla="*/ 3271432 w 4135375"/>
                <a:gd name="connsiteY290" fmla="*/ -360 h 718870"/>
                <a:gd name="connsiteX291" fmla="*/ 3253651 w 4135375"/>
                <a:gd name="connsiteY291" fmla="*/ -360 h 718870"/>
                <a:gd name="connsiteX292" fmla="*/ 3235870 w 4135375"/>
                <a:gd name="connsiteY292" fmla="*/ -360 h 718870"/>
                <a:gd name="connsiteX293" fmla="*/ 3218089 w 4135375"/>
                <a:gd name="connsiteY293" fmla="*/ -360 h 718870"/>
                <a:gd name="connsiteX294" fmla="*/ 3200308 w 4135375"/>
                <a:gd name="connsiteY294" fmla="*/ -360 h 718870"/>
                <a:gd name="connsiteX295" fmla="*/ 3182527 w 4135375"/>
                <a:gd name="connsiteY295" fmla="*/ -360 h 718870"/>
                <a:gd name="connsiteX296" fmla="*/ 3167286 w 4135375"/>
                <a:gd name="connsiteY296" fmla="*/ -360 h 718870"/>
                <a:gd name="connsiteX297" fmla="*/ 3149505 w 4135375"/>
                <a:gd name="connsiteY297" fmla="*/ -360 h 718870"/>
                <a:gd name="connsiteX298" fmla="*/ 3131724 w 4135375"/>
                <a:gd name="connsiteY298" fmla="*/ -360 h 718870"/>
                <a:gd name="connsiteX299" fmla="*/ 3113943 w 4135375"/>
                <a:gd name="connsiteY299" fmla="*/ -360 h 718870"/>
                <a:gd name="connsiteX300" fmla="*/ 3096162 w 4135375"/>
                <a:gd name="connsiteY300" fmla="*/ -360 h 718870"/>
                <a:gd name="connsiteX301" fmla="*/ 3080921 w 4135375"/>
                <a:gd name="connsiteY301" fmla="*/ -360 h 718870"/>
                <a:gd name="connsiteX302" fmla="*/ 3063140 w 4135375"/>
                <a:gd name="connsiteY302" fmla="*/ -360 h 718870"/>
                <a:gd name="connsiteX303" fmla="*/ 3045359 w 4135375"/>
                <a:gd name="connsiteY303" fmla="*/ -360 h 718870"/>
                <a:gd name="connsiteX304" fmla="*/ 3027578 w 4135375"/>
                <a:gd name="connsiteY304" fmla="*/ -360 h 718870"/>
                <a:gd name="connsiteX305" fmla="*/ 3009797 w 4135375"/>
                <a:gd name="connsiteY305" fmla="*/ -360 h 718870"/>
                <a:gd name="connsiteX306" fmla="*/ 2994556 w 4135375"/>
                <a:gd name="connsiteY306" fmla="*/ -360 h 718870"/>
                <a:gd name="connsiteX307" fmla="*/ 2976775 w 4135375"/>
                <a:gd name="connsiteY307" fmla="*/ -360 h 718870"/>
                <a:gd name="connsiteX308" fmla="*/ 2958994 w 4135375"/>
                <a:gd name="connsiteY308" fmla="*/ -360 h 718870"/>
                <a:gd name="connsiteX309" fmla="*/ 2941214 w 4135375"/>
                <a:gd name="connsiteY309" fmla="*/ -360 h 718870"/>
                <a:gd name="connsiteX310" fmla="*/ 2923432 w 4135375"/>
                <a:gd name="connsiteY310" fmla="*/ -360 h 718870"/>
                <a:gd name="connsiteX311" fmla="*/ 2905651 w 4135375"/>
                <a:gd name="connsiteY311" fmla="*/ -360 h 718870"/>
                <a:gd name="connsiteX312" fmla="*/ 2890410 w 4135375"/>
                <a:gd name="connsiteY312" fmla="*/ -360 h 718870"/>
                <a:gd name="connsiteX313" fmla="*/ 2872630 w 4135375"/>
                <a:gd name="connsiteY313" fmla="*/ -360 h 718870"/>
                <a:gd name="connsiteX314" fmla="*/ 2854849 w 4135375"/>
                <a:gd name="connsiteY314" fmla="*/ -360 h 718870"/>
                <a:gd name="connsiteX315" fmla="*/ 2837068 w 4135375"/>
                <a:gd name="connsiteY315" fmla="*/ -360 h 718870"/>
                <a:gd name="connsiteX316" fmla="*/ 2819286 w 4135375"/>
                <a:gd name="connsiteY316" fmla="*/ -360 h 718870"/>
                <a:gd name="connsiteX317" fmla="*/ 2804046 w 4135375"/>
                <a:gd name="connsiteY317" fmla="*/ -360 h 718870"/>
                <a:gd name="connsiteX318" fmla="*/ 2786265 w 4135375"/>
                <a:gd name="connsiteY318" fmla="*/ -360 h 718870"/>
                <a:gd name="connsiteX319" fmla="*/ 2768484 w 4135375"/>
                <a:gd name="connsiteY319" fmla="*/ -360 h 718870"/>
                <a:gd name="connsiteX320" fmla="*/ 2750703 w 4135375"/>
                <a:gd name="connsiteY320" fmla="*/ -360 h 718870"/>
                <a:gd name="connsiteX321" fmla="*/ 2732921 w 4135375"/>
                <a:gd name="connsiteY321" fmla="*/ -360 h 718870"/>
                <a:gd name="connsiteX322" fmla="*/ 2717681 w 4135375"/>
                <a:gd name="connsiteY322" fmla="*/ -360 h 718870"/>
                <a:gd name="connsiteX323" fmla="*/ 2699900 w 4135375"/>
                <a:gd name="connsiteY323" fmla="*/ -360 h 718870"/>
                <a:gd name="connsiteX324" fmla="*/ 2682119 w 4135375"/>
                <a:gd name="connsiteY324" fmla="*/ -360 h 718870"/>
                <a:gd name="connsiteX325" fmla="*/ 2664338 w 4135375"/>
                <a:gd name="connsiteY325" fmla="*/ -360 h 718870"/>
                <a:gd name="connsiteX326" fmla="*/ 2646557 w 4135375"/>
                <a:gd name="connsiteY326" fmla="*/ -360 h 718870"/>
                <a:gd name="connsiteX327" fmla="*/ 2628776 w 4135375"/>
                <a:gd name="connsiteY327" fmla="*/ -360 h 718870"/>
                <a:gd name="connsiteX328" fmla="*/ 2613535 w 4135375"/>
                <a:gd name="connsiteY328" fmla="*/ -360 h 718870"/>
                <a:gd name="connsiteX329" fmla="*/ 2595754 w 4135375"/>
                <a:gd name="connsiteY329" fmla="*/ -360 h 718870"/>
                <a:gd name="connsiteX330" fmla="*/ 2577973 w 4135375"/>
                <a:gd name="connsiteY330" fmla="*/ -360 h 718870"/>
                <a:gd name="connsiteX331" fmla="*/ 2560192 w 4135375"/>
                <a:gd name="connsiteY331" fmla="*/ -360 h 718870"/>
                <a:gd name="connsiteX332" fmla="*/ 2542411 w 4135375"/>
                <a:gd name="connsiteY332" fmla="*/ -360 h 718870"/>
                <a:gd name="connsiteX333" fmla="*/ 2527170 w 4135375"/>
                <a:gd name="connsiteY333" fmla="*/ -360 h 718870"/>
                <a:gd name="connsiteX334" fmla="*/ 2509389 w 4135375"/>
                <a:gd name="connsiteY334" fmla="*/ -360 h 718870"/>
                <a:gd name="connsiteX335" fmla="*/ 2491608 w 4135375"/>
                <a:gd name="connsiteY335" fmla="*/ -360 h 718870"/>
                <a:gd name="connsiteX336" fmla="*/ 2473827 w 4135375"/>
                <a:gd name="connsiteY336" fmla="*/ -360 h 718870"/>
                <a:gd name="connsiteX337" fmla="*/ 2456046 w 4135375"/>
                <a:gd name="connsiteY337" fmla="*/ -360 h 718870"/>
                <a:gd name="connsiteX338" fmla="*/ 2440805 w 4135375"/>
                <a:gd name="connsiteY338" fmla="*/ -360 h 718870"/>
                <a:gd name="connsiteX339" fmla="*/ 2423024 w 4135375"/>
                <a:gd name="connsiteY339" fmla="*/ -360 h 718870"/>
                <a:gd name="connsiteX340" fmla="*/ 2405243 w 4135375"/>
                <a:gd name="connsiteY340" fmla="*/ -360 h 718870"/>
                <a:gd name="connsiteX341" fmla="*/ 2387462 w 4135375"/>
                <a:gd name="connsiteY341" fmla="*/ -360 h 718870"/>
                <a:gd name="connsiteX342" fmla="*/ 2369681 w 4135375"/>
                <a:gd name="connsiteY342" fmla="*/ -360 h 718870"/>
                <a:gd name="connsiteX343" fmla="*/ 2354440 w 4135375"/>
                <a:gd name="connsiteY343" fmla="*/ -360 h 718870"/>
                <a:gd name="connsiteX344" fmla="*/ 2336659 w 4135375"/>
                <a:gd name="connsiteY344" fmla="*/ -360 h 718870"/>
                <a:gd name="connsiteX345" fmla="*/ 2318878 w 4135375"/>
                <a:gd name="connsiteY345" fmla="*/ -360 h 718870"/>
                <a:gd name="connsiteX346" fmla="*/ 2301097 w 4135375"/>
                <a:gd name="connsiteY346" fmla="*/ -360 h 718870"/>
                <a:gd name="connsiteX347" fmla="*/ 2283316 w 4135375"/>
                <a:gd name="connsiteY347" fmla="*/ -360 h 718870"/>
                <a:gd name="connsiteX348" fmla="*/ 2265535 w 4135375"/>
                <a:gd name="connsiteY348" fmla="*/ -360 h 718870"/>
                <a:gd name="connsiteX349" fmla="*/ 2250294 w 4135375"/>
                <a:gd name="connsiteY349" fmla="*/ -360 h 718870"/>
                <a:gd name="connsiteX350" fmla="*/ 2232513 w 4135375"/>
                <a:gd name="connsiteY350" fmla="*/ -360 h 718870"/>
                <a:gd name="connsiteX351" fmla="*/ 2214732 w 4135375"/>
                <a:gd name="connsiteY351" fmla="*/ -360 h 718870"/>
                <a:gd name="connsiteX352" fmla="*/ 2196951 w 4135375"/>
                <a:gd name="connsiteY352" fmla="*/ -360 h 718870"/>
                <a:gd name="connsiteX353" fmla="*/ 2179170 w 4135375"/>
                <a:gd name="connsiteY353" fmla="*/ -360 h 718870"/>
                <a:gd name="connsiteX354" fmla="*/ 2163929 w 4135375"/>
                <a:gd name="connsiteY354" fmla="*/ -360 h 718870"/>
                <a:gd name="connsiteX355" fmla="*/ 2146149 w 4135375"/>
                <a:gd name="connsiteY355" fmla="*/ -360 h 718870"/>
                <a:gd name="connsiteX356" fmla="*/ 2128367 w 4135375"/>
                <a:gd name="connsiteY356" fmla="*/ -360 h 718870"/>
                <a:gd name="connsiteX357" fmla="*/ 2110586 w 4135375"/>
                <a:gd name="connsiteY357" fmla="*/ -360 h 718870"/>
                <a:gd name="connsiteX358" fmla="*/ 2092805 w 4135375"/>
                <a:gd name="connsiteY358" fmla="*/ -360 h 718870"/>
                <a:gd name="connsiteX359" fmla="*/ 2077564 w 4135375"/>
                <a:gd name="connsiteY359" fmla="*/ -360 h 718870"/>
                <a:gd name="connsiteX360" fmla="*/ 2059784 w 4135375"/>
                <a:gd name="connsiteY360" fmla="*/ -360 h 718870"/>
                <a:gd name="connsiteX361" fmla="*/ 2042002 w 4135375"/>
                <a:gd name="connsiteY361" fmla="*/ -360 h 718870"/>
                <a:gd name="connsiteX362" fmla="*/ 2024221 w 4135375"/>
                <a:gd name="connsiteY362" fmla="*/ -360 h 718870"/>
                <a:gd name="connsiteX363" fmla="*/ 2006440 w 4135375"/>
                <a:gd name="connsiteY363" fmla="*/ -360 h 718870"/>
                <a:gd name="connsiteX364" fmla="*/ 1988659 w 4135375"/>
                <a:gd name="connsiteY364" fmla="*/ -360 h 718870"/>
                <a:gd name="connsiteX365" fmla="*/ 1973419 w 4135375"/>
                <a:gd name="connsiteY365" fmla="*/ -360 h 718870"/>
                <a:gd name="connsiteX366" fmla="*/ 1955638 w 4135375"/>
                <a:gd name="connsiteY366" fmla="*/ -360 h 718870"/>
                <a:gd name="connsiteX367" fmla="*/ 1937856 w 4135375"/>
                <a:gd name="connsiteY367" fmla="*/ -360 h 718870"/>
                <a:gd name="connsiteX368" fmla="*/ 1920075 w 4135375"/>
                <a:gd name="connsiteY368" fmla="*/ -360 h 718870"/>
                <a:gd name="connsiteX369" fmla="*/ 1902295 w 4135375"/>
                <a:gd name="connsiteY369" fmla="*/ -360 h 718870"/>
                <a:gd name="connsiteX370" fmla="*/ 1887054 w 4135375"/>
                <a:gd name="connsiteY370" fmla="*/ -360 h 718870"/>
                <a:gd name="connsiteX371" fmla="*/ 1869273 w 4135375"/>
                <a:gd name="connsiteY371" fmla="*/ -360 h 718870"/>
                <a:gd name="connsiteX372" fmla="*/ 1851492 w 4135375"/>
                <a:gd name="connsiteY372" fmla="*/ -360 h 718870"/>
                <a:gd name="connsiteX373" fmla="*/ 1833711 w 4135375"/>
                <a:gd name="connsiteY373" fmla="*/ -360 h 718870"/>
                <a:gd name="connsiteX374" fmla="*/ 1815930 w 4135375"/>
                <a:gd name="connsiteY374" fmla="*/ -360 h 718870"/>
                <a:gd name="connsiteX375" fmla="*/ 1800689 w 4135375"/>
                <a:gd name="connsiteY375" fmla="*/ -360 h 718870"/>
                <a:gd name="connsiteX376" fmla="*/ 1782908 w 4135375"/>
                <a:gd name="connsiteY376" fmla="*/ -360 h 718870"/>
                <a:gd name="connsiteX377" fmla="*/ 1765127 w 4135375"/>
                <a:gd name="connsiteY377" fmla="*/ -360 h 718870"/>
                <a:gd name="connsiteX378" fmla="*/ 1747346 w 4135375"/>
                <a:gd name="connsiteY378" fmla="*/ -360 h 718870"/>
                <a:gd name="connsiteX379" fmla="*/ 1729565 w 4135375"/>
                <a:gd name="connsiteY379" fmla="*/ -360 h 718870"/>
                <a:gd name="connsiteX380" fmla="*/ 1711784 w 4135375"/>
                <a:gd name="connsiteY380" fmla="*/ -360 h 718870"/>
                <a:gd name="connsiteX381" fmla="*/ 1696543 w 4135375"/>
                <a:gd name="connsiteY381" fmla="*/ -360 h 718870"/>
                <a:gd name="connsiteX382" fmla="*/ 1678762 w 4135375"/>
                <a:gd name="connsiteY382" fmla="*/ -360 h 718870"/>
                <a:gd name="connsiteX383" fmla="*/ 1660981 w 4135375"/>
                <a:gd name="connsiteY383" fmla="*/ -360 h 718870"/>
                <a:gd name="connsiteX384" fmla="*/ 1643200 w 4135375"/>
                <a:gd name="connsiteY384" fmla="*/ -360 h 718870"/>
                <a:gd name="connsiteX385" fmla="*/ 1625419 w 4135375"/>
                <a:gd name="connsiteY385" fmla="*/ -360 h 718870"/>
                <a:gd name="connsiteX386" fmla="*/ 1610178 w 4135375"/>
                <a:gd name="connsiteY386" fmla="*/ -360 h 718870"/>
                <a:gd name="connsiteX387" fmla="*/ 1592397 w 4135375"/>
                <a:gd name="connsiteY387" fmla="*/ -360 h 718870"/>
                <a:gd name="connsiteX388" fmla="*/ 1574616 w 4135375"/>
                <a:gd name="connsiteY388" fmla="*/ -360 h 718870"/>
                <a:gd name="connsiteX389" fmla="*/ 1556835 w 4135375"/>
                <a:gd name="connsiteY389" fmla="*/ -360 h 718870"/>
                <a:gd name="connsiteX390" fmla="*/ 1539054 w 4135375"/>
                <a:gd name="connsiteY390" fmla="*/ -360 h 718870"/>
                <a:gd name="connsiteX391" fmla="*/ 1523813 w 4135375"/>
                <a:gd name="connsiteY391" fmla="*/ -360 h 718870"/>
                <a:gd name="connsiteX392" fmla="*/ 1506032 w 4135375"/>
                <a:gd name="connsiteY392" fmla="*/ -360 h 718870"/>
                <a:gd name="connsiteX393" fmla="*/ 1488251 w 4135375"/>
                <a:gd name="connsiteY393" fmla="*/ -360 h 718870"/>
                <a:gd name="connsiteX394" fmla="*/ 1470470 w 4135375"/>
                <a:gd name="connsiteY394" fmla="*/ -360 h 718870"/>
                <a:gd name="connsiteX395" fmla="*/ 1452689 w 4135375"/>
                <a:gd name="connsiteY395" fmla="*/ -360 h 718870"/>
                <a:gd name="connsiteX396" fmla="*/ 1434908 w 4135375"/>
                <a:gd name="connsiteY396" fmla="*/ -360 h 718870"/>
                <a:gd name="connsiteX397" fmla="*/ 1419667 w 4135375"/>
                <a:gd name="connsiteY397" fmla="*/ -360 h 718870"/>
                <a:gd name="connsiteX398" fmla="*/ 1401886 w 4135375"/>
                <a:gd name="connsiteY398" fmla="*/ -360 h 718870"/>
                <a:gd name="connsiteX399" fmla="*/ 1384105 w 4135375"/>
                <a:gd name="connsiteY399" fmla="*/ -360 h 718870"/>
                <a:gd name="connsiteX400" fmla="*/ 1366324 w 4135375"/>
                <a:gd name="connsiteY400" fmla="*/ -360 h 718870"/>
                <a:gd name="connsiteX401" fmla="*/ 1348543 w 4135375"/>
                <a:gd name="connsiteY401" fmla="*/ -360 h 718870"/>
                <a:gd name="connsiteX402" fmla="*/ 1333302 w 4135375"/>
                <a:gd name="connsiteY402" fmla="*/ -360 h 718870"/>
                <a:gd name="connsiteX403" fmla="*/ 1315521 w 4135375"/>
                <a:gd name="connsiteY403" fmla="*/ -360 h 718870"/>
                <a:gd name="connsiteX404" fmla="*/ 1297740 w 4135375"/>
                <a:gd name="connsiteY404" fmla="*/ -360 h 718870"/>
                <a:gd name="connsiteX405" fmla="*/ 1279959 w 4135375"/>
                <a:gd name="connsiteY405" fmla="*/ -360 h 718870"/>
                <a:gd name="connsiteX406" fmla="*/ 1262178 w 4135375"/>
                <a:gd name="connsiteY406" fmla="*/ -360 h 718870"/>
                <a:gd name="connsiteX407" fmla="*/ 1246937 w 4135375"/>
                <a:gd name="connsiteY407" fmla="*/ -360 h 718870"/>
                <a:gd name="connsiteX408" fmla="*/ 1229156 w 4135375"/>
                <a:gd name="connsiteY408" fmla="*/ -360 h 718870"/>
                <a:gd name="connsiteX409" fmla="*/ 1211375 w 4135375"/>
                <a:gd name="connsiteY409" fmla="*/ -360 h 718870"/>
                <a:gd name="connsiteX410" fmla="*/ 1193594 w 4135375"/>
                <a:gd name="connsiteY410" fmla="*/ -360 h 718870"/>
                <a:gd name="connsiteX411" fmla="*/ 1175813 w 4135375"/>
                <a:gd name="connsiteY411" fmla="*/ -360 h 718870"/>
                <a:gd name="connsiteX412" fmla="*/ 1160572 w 4135375"/>
                <a:gd name="connsiteY412" fmla="*/ -360 h 718870"/>
                <a:gd name="connsiteX413" fmla="*/ 1142791 w 4135375"/>
                <a:gd name="connsiteY413" fmla="*/ -360 h 718870"/>
                <a:gd name="connsiteX414" fmla="*/ 1125010 w 4135375"/>
                <a:gd name="connsiteY414" fmla="*/ -360 h 718870"/>
                <a:gd name="connsiteX415" fmla="*/ 1107229 w 4135375"/>
                <a:gd name="connsiteY415" fmla="*/ -360 h 718870"/>
                <a:gd name="connsiteX416" fmla="*/ 1089448 w 4135375"/>
                <a:gd name="connsiteY416" fmla="*/ -360 h 718870"/>
                <a:gd name="connsiteX417" fmla="*/ 1071667 w 4135375"/>
                <a:gd name="connsiteY417" fmla="*/ -360 h 718870"/>
                <a:gd name="connsiteX418" fmla="*/ 1056427 w 4135375"/>
                <a:gd name="connsiteY418" fmla="*/ -360 h 718870"/>
                <a:gd name="connsiteX419" fmla="*/ 1038645 w 4135375"/>
                <a:gd name="connsiteY419" fmla="*/ -360 h 718870"/>
                <a:gd name="connsiteX420" fmla="*/ 1020865 w 4135375"/>
                <a:gd name="connsiteY420" fmla="*/ -360 h 718870"/>
                <a:gd name="connsiteX421" fmla="*/ 1003083 w 4135375"/>
                <a:gd name="connsiteY421" fmla="*/ -360 h 718870"/>
                <a:gd name="connsiteX422" fmla="*/ 985303 w 4135375"/>
                <a:gd name="connsiteY422" fmla="*/ -360 h 718870"/>
                <a:gd name="connsiteX423" fmla="*/ 970062 w 4135375"/>
                <a:gd name="connsiteY423" fmla="*/ -360 h 718870"/>
                <a:gd name="connsiteX424" fmla="*/ 952281 w 4135375"/>
                <a:gd name="connsiteY424" fmla="*/ -360 h 718870"/>
                <a:gd name="connsiteX425" fmla="*/ 934500 w 4135375"/>
                <a:gd name="connsiteY425" fmla="*/ -360 h 718870"/>
                <a:gd name="connsiteX426" fmla="*/ 916719 w 4135375"/>
                <a:gd name="connsiteY426" fmla="*/ -360 h 718870"/>
                <a:gd name="connsiteX427" fmla="*/ 898938 w 4135375"/>
                <a:gd name="connsiteY427" fmla="*/ -360 h 718870"/>
                <a:gd name="connsiteX428" fmla="*/ 883697 w 4135375"/>
                <a:gd name="connsiteY428" fmla="*/ -360 h 718870"/>
                <a:gd name="connsiteX429" fmla="*/ 865916 w 4135375"/>
                <a:gd name="connsiteY429" fmla="*/ -360 h 718870"/>
                <a:gd name="connsiteX430" fmla="*/ 848135 w 4135375"/>
                <a:gd name="connsiteY430" fmla="*/ -360 h 718870"/>
                <a:gd name="connsiteX431" fmla="*/ 830354 w 4135375"/>
                <a:gd name="connsiteY431" fmla="*/ -360 h 718870"/>
                <a:gd name="connsiteX432" fmla="*/ 812573 w 4135375"/>
                <a:gd name="connsiteY432" fmla="*/ -360 h 718870"/>
                <a:gd name="connsiteX433" fmla="*/ 794792 w 4135375"/>
                <a:gd name="connsiteY433" fmla="*/ -360 h 718870"/>
                <a:gd name="connsiteX434" fmla="*/ 779551 w 4135375"/>
                <a:gd name="connsiteY434" fmla="*/ -360 h 718870"/>
                <a:gd name="connsiteX435" fmla="*/ 761770 w 4135375"/>
                <a:gd name="connsiteY435" fmla="*/ -360 h 718870"/>
                <a:gd name="connsiteX436" fmla="*/ 743989 w 4135375"/>
                <a:gd name="connsiteY436" fmla="*/ -360 h 718870"/>
                <a:gd name="connsiteX437" fmla="*/ 726208 w 4135375"/>
                <a:gd name="connsiteY437" fmla="*/ -360 h 718870"/>
                <a:gd name="connsiteX438" fmla="*/ 708427 w 4135375"/>
                <a:gd name="connsiteY438" fmla="*/ -360 h 718870"/>
                <a:gd name="connsiteX439" fmla="*/ 693186 w 4135375"/>
                <a:gd name="connsiteY439" fmla="*/ -360 h 718870"/>
                <a:gd name="connsiteX440" fmla="*/ 675405 w 4135375"/>
                <a:gd name="connsiteY440" fmla="*/ -360 h 718870"/>
                <a:gd name="connsiteX441" fmla="*/ 657624 w 4135375"/>
                <a:gd name="connsiteY441" fmla="*/ -360 h 718870"/>
                <a:gd name="connsiteX442" fmla="*/ 639843 w 4135375"/>
                <a:gd name="connsiteY442" fmla="*/ -360 h 718870"/>
                <a:gd name="connsiteX443" fmla="*/ 622062 w 4135375"/>
                <a:gd name="connsiteY443" fmla="*/ -360 h 718870"/>
                <a:gd name="connsiteX444" fmla="*/ 606821 w 4135375"/>
                <a:gd name="connsiteY444" fmla="*/ -360 h 718870"/>
                <a:gd name="connsiteX445" fmla="*/ 589040 w 4135375"/>
                <a:gd name="connsiteY445" fmla="*/ -360 h 718870"/>
                <a:gd name="connsiteX446" fmla="*/ 571259 w 4135375"/>
                <a:gd name="connsiteY446" fmla="*/ -360 h 718870"/>
                <a:gd name="connsiteX447" fmla="*/ 553478 w 4135375"/>
                <a:gd name="connsiteY447" fmla="*/ -360 h 718870"/>
                <a:gd name="connsiteX448" fmla="*/ 535697 w 4135375"/>
                <a:gd name="connsiteY448" fmla="*/ -360 h 718870"/>
                <a:gd name="connsiteX449" fmla="*/ 517916 w 4135375"/>
                <a:gd name="connsiteY449" fmla="*/ -360 h 718870"/>
                <a:gd name="connsiteX450" fmla="*/ 502675 w 4135375"/>
                <a:gd name="connsiteY450" fmla="*/ -360 h 718870"/>
                <a:gd name="connsiteX451" fmla="*/ 484894 w 4135375"/>
                <a:gd name="connsiteY451" fmla="*/ -360 h 718870"/>
                <a:gd name="connsiteX452" fmla="*/ 467113 w 4135375"/>
                <a:gd name="connsiteY452" fmla="*/ -360 h 718870"/>
                <a:gd name="connsiteX453" fmla="*/ 449332 w 4135375"/>
                <a:gd name="connsiteY453" fmla="*/ -360 h 718870"/>
                <a:gd name="connsiteX454" fmla="*/ 431551 w 4135375"/>
                <a:gd name="connsiteY454" fmla="*/ -360 h 718870"/>
                <a:gd name="connsiteX455" fmla="*/ 416310 w 4135375"/>
                <a:gd name="connsiteY455" fmla="*/ -360 h 718870"/>
                <a:gd name="connsiteX456" fmla="*/ 398529 w 4135375"/>
                <a:gd name="connsiteY456" fmla="*/ -360 h 718870"/>
                <a:gd name="connsiteX457" fmla="*/ 380748 w 4135375"/>
                <a:gd name="connsiteY457" fmla="*/ -360 h 718870"/>
                <a:gd name="connsiteX458" fmla="*/ 362967 w 4135375"/>
                <a:gd name="connsiteY458" fmla="*/ -360 h 718870"/>
                <a:gd name="connsiteX459" fmla="*/ 345186 w 4135375"/>
                <a:gd name="connsiteY459" fmla="*/ -360 h 718870"/>
                <a:gd name="connsiteX460" fmla="*/ 329945 w 4135375"/>
                <a:gd name="connsiteY460" fmla="*/ -360 h 718870"/>
                <a:gd name="connsiteX461" fmla="*/ 312164 w 4135375"/>
                <a:gd name="connsiteY461" fmla="*/ -360 h 718870"/>
                <a:gd name="connsiteX462" fmla="*/ 294383 w 4135375"/>
                <a:gd name="connsiteY462" fmla="*/ -360 h 718870"/>
                <a:gd name="connsiteX463" fmla="*/ 276602 w 4135375"/>
                <a:gd name="connsiteY463" fmla="*/ -360 h 718870"/>
                <a:gd name="connsiteX464" fmla="*/ 258821 w 4135375"/>
                <a:gd name="connsiteY464" fmla="*/ -360 h 718870"/>
                <a:gd name="connsiteX465" fmla="*/ 241040 w 4135375"/>
                <a:gd name="connsiteY465" fmla="*/ -360 h 718870"/>
                <a:gd name="connsiteX466" fmla="*/ 225799 w 4135375"/>
                <a:gd name="connsiteY466" fmla="*/ -360 h 718870"/>
                <a:gd name="connsiteX467" fmla="*/ 208018 w 4135375"/>
                <a:gd name="connsiteY467" fmla="*/ -360 h 718870"/>
                <a:gd name="connsiteX468" fmla="*/ 190237 w 4135375"/>
                <a:gd name="connsiteY468" fmla="*/ -360 h 718870"/>
                <a:gd name="connsiteX469" fmla="*/ 172456 w 4135375"/>
                <a:gd name="connsiteY469" fmla="*/ -360 h 718870"/>
                <a:gd name="connsiteX470" fmla="*/ 154675 w 4135375"/>
                <a:gd name="connsiteY470" fmla="*/ -360 h 718870"/>
                <a:gd name="connsiteX471" fmla="*/ 139435 w 4135375"/>
                <a:gd name="connsiteY471" fmla="*/ -360 h 718870"/>
                <a:gd name="connsiteX472" fmla="*/ 121653 w 4135375"/>
                <a:gd name="connsiteY472" fmla="*/ -360 h 718870"/>
                <a:gd name="connsiteX473" fmla="*/ 103872 w 4135375"/>
                <a:gd name="connsiteY473" fmla="*/ -360 h 718870"/>
                <a:gd name="connsiteX474" fmla="*/ 86091 w 4135375"/>
                <a:gd name="connsiteY474" fmla="*/ -360 h 718870"/>
                <a:gd name="connsiteX475" fmla="*/ 68310 w 4135375"/>
                <a:gd name="connsiteY475" fmla="*/ -360 h 718870"/>
                <a:gd name="connsiteX476" fmla="*/ 53070 w 4135375"/>
                <a:gd name="connsiteY476" fmla="*/ -360 h 718870"/>
                <a:gd name="connsiteX477" fmla="*/ 35289 w 4135375"/>
                <a:gd name="connsiteY477" fmla="*/ -360 h 718870"/>
                <a:gd name="connsiteX478" fmla="*/ 17508 w 4135375"/>
                <a:gd name="connsiteY478" fmla="*/ -360 h 718870"/>
                <a:gd name="connsiteX479" fmla="*/ 23 w 4135375"/>
                <a:gd name="connsiteY479" fmla="*/ -360 h 718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4135375" h="718870">
                  <a:moveTo>
                    <a:pt x="23" y="363993"/>
                  </a:moveTo>
                  <a:lnTo>
                    <a:pt x="17508" y="323380"/>
                  </a:lnTo>
                  <a:lnTo>
                    <a:pt x="35289" y="361455"/>
                  </a:lnTo>
                  <a:lnTo>
                    <a:pt x="53070" y="394453"/>
                  </a:lnTo>
                  <a:lnTo>
                    <a:pt x="68310" y="404606"/>
                  </a:lnTo>
                  <a:lnTo>
                    <a:pt x="86091" y="437604"/>
                  </a:lnTo>
                  <a:lnTo>
                    <a:pt x="103872" y="478217"/>
                  </a:lnTo>
                  <a:lnTo>
                    <a:pt x="121653" y="478217"/>
                  </a:lnTo>
                  <a:lnTo>
                    <a:pt x="139435" y="485832"/>
                  </a:lnTo>
                  <a:lnTo>
                    <a:pt x="154675" y="475678"/>
                  </a:lnTo>
                  <a:lnTo>
                    <a:pt x="172456" y="462987"/>
                  </a:lnTo>
                  <a:lnTo>
                    <a:pt x="190237" y="457910"/>
                  </a:lnTo>
                  <a:lnTo>
                    <a:pt x="208018" y="462987"/>
                  </a:lnTo>
                  <a:lnTo>
                    <a:pt x="225799" y="478217"/>
                  </a:lnTo>
                  <a:lnTo>
                    <a:pt x="241040" y="513753"/>
                  </a:lnTo>
                  <a:lnTo>
                    <a:pt x="258821" y="589903"/>
                  </a:lnTo>
                  <a:lnTo>
                    <a:pt x="276602" y="612747"/>
                  </a:lnTo>
                  <a:lnTo>
                    <a:pt x="294383" y="610209"/>
                  </a:lnTo>
                  <a:lnTo>
                    <a:pt x="312164" y="607671"/>
                  </a:lnTo>
                  <a:lnTo>
                    <a:pt x="329945" y="597518"/>
                  </a:lnTo>
                  <a:lnTo>
                    <a:pt x="345186" y="569596"/>
                  </a:lnTo>
                  <a:lnTo>
                    <a:pt x="362967" y="526445"/>
                  </a:lnTo>
                  <a:lnTo>
                    <a:pt x="380748" y="521368"/>
                  </a:lnTo>
                  <a:lnTo>
                    <a:pt x="398529" y="521368"/>
                  </a:lnTo>
                  <a:lnTo>
                    <a:pt x="416310" y="521368"/>
                  </a:lnTo>
                  <a:lnTo>
                    <a:pt x="431551" y="513753"/>
                  </a:lnTo>
                  <a:lnTo>
                    <a:pt x="449332" y="501062"/>
                  </a:lnTo>
                  <a:lnTo>
                    <a:pt x="467113" y="475678"/>
                  </a:lnTo>
                  <a:lnTo>
                    <a:pt x="484894" y="468064"/>
                  </a:lnTo>
                  <a:lnTo>
                    <a:pt x="502675" y="473140"/>
                  </a:lnTo>
                  <a:lnTo>
                    <a:pt x="517916" y="457910"/>
                  </a:lnTo>
                  <a:lnTo>
                    <a:pt x="535697" y="440142"/>
                  </a:lnTo>
                  <a:lnTo>
                    <a:pt x="553478" y="407144"/>
                  </a:lnTo>
                  <a:lnTo>
                    <a:pt x="571259" y="328457"/>
                  </a:lnTo>
                  <a:lnTo>
                    <a:pt x="589040" y="259922"/>
                  </a:lnTo>
                  <a:lnTo>
                    <a:pt x="606821" y="252307"/>
                  </a:lnTo>
                  <a:lnTo>
                    <a:pt x="622062" y="272614"/>
                  </a:lnTo>
                  <a:lnTo>
                    <a:pt x="639843" y="292920"/>
                  </a:lnTo>
                  <a:lnTo>
                    <a:pt x="657624" y="310688"/>
                  </a:lnTo>
                  <a:lnTo>
                    <a:pt x="675405" y="330995"/>
                  </a:lnTo>
                  <a:lnTo>
                    <a:pt x="693186" y="328457"/>
                  </a:lnTo>
                  <a:lnTo>
                    <a:pt x="708427" y="313227"/>
                  </a:lnTo>
                  <a:lnTo>
                    <a:pt x="726208" y="272614"/>
                  </a:lnTo>
                  <a:lnTo>
                    <a:pt x="743989" y="234539"/>
                  </a:lnTo>
                  <a:lnTo>
                    <a:pt x="761770" y="168543"/>
                  </a:lnTo>
                  <a:lnTo>
                    <a:pt x="779551" y="130469"/>
                  </a:lnTo>
                  <a:lnTo>
                    <a:pt x="794792" y="122853"/>
                  </a:lnTo>
                  <a:lnTo>
                    <a:pt x="812573" y="130469"/>
                  </a:lnTo>
                  <a:lnTo>
                    <a:pt x="830354" y="130469"/>
                  </a:lnTo>
                  <a:lnTo>
                    <a:pt x="848135" y="133007"/>
                  </a:lnTo>
                  <a:lnTo>
                    <a:pt x="865916" y="143160"/>
                  </a:lnTo>
                  <a:lnTo>
                    <a:pt x="883697" y="163467"/>
                  </a:lnTo>
                  <a:lnTo>
                    <a:pt x="898938" y="188849"/>
                  </a:lnTo>
                  <a:lnTo>
                    <a:pt x="916719" y="234539"/>
                  </a:lnTo>
                  <a:lnTo>
                    <a:pt x="934500" y="270075"/>
                  </a:lnTo>
                  <a:lnTo>
                    <a:pt x="952281" y="287844"/>
                  </a:lnTo>
                  <a:lnTo>
                    <a:pt x="970062" y="292920"/>
                  </a:lnTo>
                  <a:lnTo>
                    <a:pt x="985303" y="264999"/>
                  </a:lnTo>
                  <a:lnTo>
                    <a:pt x="1003083" y="254845"/>
                  </a:lnTo>
                  <a:lnTo>
                    <a:pt x="1020865" y="310688"/>
                  </a:lnTo>
                  <a:lnTo>
                    <a:pt x="1038645" y="381761"/>
                  </a:lnTo>
                  <a:lnTo>
                    <a:pt x="1056427" y="429989"/>
                  </a:lnTo>
                  <a:lnTo>
                    <a:pt x="1071667" y="465526"/>
                  </a:lnTo>
                  <a:lnTo>
                    <a:pt x="1089448" y="516292"/>
                  </a:lnTo>
                  <a:lnTo>
                    <a:pt x="1107229" y="556904"/>
                  </a:lnTo>
                  <a:lnTo>
                    <a:pt x="1125010" y="605133"/>
                  </a:lnTo>
                  <a:lnTo>
                    <a:pt x="1142791" y="612747"/>
                  </a:lnTo>
                  <a:lnTo>
                    <a:pt x="1160572" y="567058"/>
                  </a:lnTo>
                  <a:lnTo>
                    <a:pt x="1175813" y="546751"/>
                  </a:lnTo>
                  <a:lnTo>
                    <a:pt x="1193594" y="653361"/>
                  </a:lnTo>
                  <a:lnTo>
                    <a:pt x="1211375" y="711741"/>
                  </a:lnTo>
                  <a:lnTo>
                    <a:pt x="1229156" y="701589"/>
                  </a:lnTo>
                  <a:lnTo>
                    <a:pt x="1246937" y="673667"/>
                  </a:lnTo>
                  <a:lnTo>
                    <a:pt x="1262178" y="663513"/>
                  </a:lnTo>
                  <a:lnTo>
                    <a:pt x="1279959" y="658437"/>
                  </a:lnTo>
                  <a:lnTo>
                    <a:pt x="1297740" y="615286"/>
                  </a:lnTo>
                  <a:lnTo>
                    <a:pt x="1315521" y="584826"/>
                  </a:lnTo>
                  <a:lnTo>
                    <a:pt x="1333302" y="561981"/>
                  </a:lnTo>
                  <a:lnTo>
                    <a:pt x="1348543" y="523906"/>
                  </a:lnTo>
                  <a:lnTo>
                    <a:pt x="1366324" y="473140"/>
                  </a:lnTo>
                  <a:lnTo>
                    <a:pt x="1384105" y="432528"/>
                  </a:lnTo>
                  <a:lnTo>
                    <a:pt x="1401886" y="389376"/>
                  </a:lnTo>
                  <a:lnTo>
                    <a:pt x="1419667" y="369070"/>
                  </a:lnTo>
                  <a:lnTo>
                    <a:pt x="1434908" y="369070"/>
                  </a:lnTo>
                  <a:lnTo>
                    <a:pt x="1452689" y="361455"/>
                  </a:lnTo>
                  <a:lnTo>
                    <a:pt x="1470470" y="325918"/>
                  </a:lnTo>
                  <a:lnTo>
                    <a:pt x="1488251" y="272614"/>
                  </a:lnTo>
                  <a:lnTo>
                    <a:pt x="1506032" y="221847"/>
                  </a:lnTo>
                  <a:lnTo>
                    <a:pt x="1523813" y="186311"/>
                  </a:lnTo>
                  <a:lnTo>
                    <a:pt x="1539054" y="163467"/>
                  </a:lnTo>
                  <a:lnTo>
                    <a:pt x="1556835" y="143160"/>
                  </a:lnTo>
                  <a:lnTo>
                    <a:pt x="1574616" y="150775"/>
                  </a:lnTo>
                  <a:lnTo>
                    <a:pt x="1592397" y="166005"/>
                  </a:lnTo>
                  <a:lnTo>
                    <a:pt x="1610178" y="264999"/>
                  </a:lnTo>
                  <a:lnTo>
                    <a:pt x="1625419" y="432528"/>
                  </a:lnTo>
                  <a:lnTo>
                    <a:pt x="1643200" y="554366"/>
                  </a:lnTo>
                  <a:lnTo>
                    <a:pt x="1660981" y="561981"/>
                  </a:lnTo>
                  <a:lnTo>
                    <a:pt x="1678762" y="582288"/>
                  </a:lnTo>
                  <a:lnTo>
                    <a:pt x="1696543" y="605133"/>
                  </a:lnTo>
                  <a:lnTo>
                    <a:pt x="1711784" y="567058"/>
                  </a:lnTo>
                  <a:lnTo>
                    <a:pt x="1729565" y="551828"/>
                  </a:lnTo>
                  <a:lnTo>
                    <a:pt x="1747346" y="549290"/>
                  </a:lnTo>
                  <a:lnTo>
                    <a:pt x="1765127" y="551828"/>
                  </a:lnTo>
                  <a:lnTo>
                    <a:pt x="1782908" y="551828"/>
                  </a:lnTo>
                  <a:lnTo>
                    <a:pt x="1800689" y="526445"/>
                  </a:lnTo>
                  <a:lnTo>
                    <a:pt x="1815930" y="478217"/>
                  </a:lnTo>
                  <a:lnTo>
                    <a:pt x="1833711" y="450296"/>
                  </a:lnTo>
                  <a:lnTo>
                    <a:pt x="1851492" y="437604"/>
                  </a:lnTo>
                  <a:lnTo>
                    <a:pt x="1869273" y="452834"/>
                  </a:lnTo>
                  <a:lnTo>
                    <a:pt x="1887054" y="473140"/>
                  </a:lnTo>
                  <a:lnTo>
                    <a:pt x="1902295" y="470602"/>
                  </a:lnTo>
                  <a:lnTo>
                    <a:pt x="1920075" y="495985"/>
                  </a:lnTo>
                  <a:lnTo>
                    <a:pt x="1937856" y="536598"/>
                  </a:lnTo>
                  <a:lnTo>
                    <a:pt x="1955638" y="577211"/>
                  </a:lnTo>
                  <a:lnTo>
                    <a:pt x="1973419" y="592441"/>
                  </a:lnTo>
                  <a:lnTo>
                    <a:pt x="1988659" y="600056"/>
                  </a:lnTo>
                  <a:lnTo>
                    <a:pt x="2006440" y="592441"/>
                  </a:lnTo>
                  <a:lnTo>
                    <a:pt x="2024221" y="602594"/>
                  </a:lnTo>
                  <a:lnTo>
                    <a:pt x="2042002" y="610209"/>
                  </a:lnTo>
                  <a:lnTo>
                    <a:pt x="2059784" y="625439"/>
                  </a:lnTo>
                  <a:lnTo>
                    <a:pt x="2077564" y="607671"/>
                  </a:lnTo>
                  <a:lnTo>
                    <a:pt x="2092805" y="605133"/>
                  </a:lnTo>
                  <a:lnTo>
                    <a:pt x="2110586" y="617824"/>
                  </a:lnTo>
                  <a:lnTo>
                    <a:pt x="2128367" y="610209"/>
                  </a:lnTo>
                  <a:lnTo>
                    <a:pt x="2146149" y="605133"/>
                  </a:lnTo>
                  <a:lnTo>
                    <a:pt x="2163929" y="610209"/>
                  </a:lnTo>
                  <a:lnTo>
                    <a:pt x="2179170" y="620362"/>
                  </a:lnTo>
                  <a:lnTo>
                    <a:pt x="2196951" y="620362"/>
                  </a:lnTo>
                  <a:lnTo>
                    <a:pt x="2214732" y="630516"/>
                  </a:lnTo>
                  <a:lnTo>
                    <a:pt x="2232513" y="625439"/>
                  </a:lnTo>
                  <a:lnTo>
                    <a:pt x="2250294" y="633054"/>
                  </a:lnTo>
                  <a:lnTo>
                    <a:pt x="2265535" y="663513"/>
                  </a:lnTo>
                  <a:lnTo>
                    <a:pt x="2283316" y="650822"/>
                  </a:lnTo>
                  <a:lnTo>
                    <a:pt x="2301097" y="635592"/>
                  </a:lnTo>
                  <a:lnTo>
                    <a:pt x="2318878" y="630516"/>
                  </a:lnTo>
                  <a:lnTo>
                    <a:pt x="2336659" y="625439"/>
                  </a:lnTo>
                  <a:lnTo>
                    <a:pt x="2354440" y="615286"/>
                  </a:lnTo>
                  <a:lnTo>
                    <a:pt x="2369681" y="594979"/>
                  </a:lnTo>
                  <a:lnTo>
                    <a:pt x="2387462" y="551828"/>
                  </a:lnTo>
                  <a:lnTo>
                    <a:pt x="2405243" y="462987"/>
                  </a:lnTo>
                  <a:lnTo>
                    <a:pt x="2423024" y="323380"/>
                  </a:lnTo>
                  <a:lnTo>
                    <a:pt x="2440805" y="224386"/>
                  </a:lnTo>
                  <a:lnTo>
                    <a:pt x="2456046" y="193926"/>
                  </a:lnTo>
                  <a:lnTo>
                    <a:pt x="2473827" y="181235"/>
                  </a:lnTo>
                  <a:lnTo>
                    <a:pt x="2491608" y="176158"/>
                  </a:lnTo>
                  <a:lnTo>
                    <a:pt x="2509389" y="181235"/>
                  </a:lnTo>
                  <a:lnTo>
                    <a:pt x="2527170" y="176158"/>
                  </a:lnTo>
                  <a:lnTo>
                    <a:pt x="2542411" y="173619"/>
                  </a:lnTo>
                  <a:lnTo>
                    <a:pt x="2560192" y="176158"/>
                  </a:lnTo>
                  <a:lnTo>
                    <a:pt x="2577973" y="183773"/>
                  </a:lnTo>
                  <a:lnTo>
                    <a:pt x="2595754" y="199003"/>
                  </a:lnTo>
                  <a:lnTo>
                    <a:pt x="2613535" y="224386"/>
                  </a:lnTo>
                  <a:lnTo>
                    <a:pt x="2628776" y="239615"/>
                  </a:lnTo>
                  <a:lnTo>
                    <a:pt x="2646557" y="214233"/>
                  </a:lnTo>
                  <a:lnTo>
                    <a:pt x="2664338" y="199003"/>
                  </a:lnTo>
                  <a:lnTo>
                    <a:pt x="2682119" y="270075"/>
                  </a:lnTo>
                  <a:lnTo>
                    <a:pt x="2699900" y="308150"/>
                  </a:lnTo>
                  <a:lnTo>
                    <a:pt x="2717681" y="336072"/>
                  </a:lnTo>
                  <a:lnTo>
                    <a:pt x="2732921" y="353840"/>
                  </a:lnTo>
                  <a:lnTo>
                    <a:pt x="2750703" y="374146"/>
                  </a:lnTo>
                  <a:lnTo>
                    <a:pt x="2768484" y="402068"/>
                  </a:lnTo>
                  <a:lnTo>
                    <a:pt x="2786265" y="440142"/>
                  </a:lnTo>
                  <a:lnTo>
                    <a:pt x="2804046" y="478217"/>
                  </a:lnTo>
                  <a:lnTo>
                    <a:pt x="2819286" y="511215"/>
                  </a:lnTo>
                  <a:lnTo>
                    <a:pt x="2837068" y="559443"/>
                  </a:lnTo>
                  <a:lnTo>
                    <a:pt x="2854849" y="663513"/>
                  </a:lnTo>
                  <a:lnTo>
                    <a:pt x="2872630" y="718510"/>
                  </a:lnTo>
                  <a:lnTo>
                    <a:pt x="2890410" y="704127"/>
                  </a:lnTo>
                  <a:lnTo>
                    <a:pt x="2905651" y="673667"/>
                  </a:lnTo>
                  <a:lnTo>
                    <a:pt x="2923432" y="663513"/>
                  </a:lnTo>
                  <a:lnTo>
                    <a:pt x="2941214" y="648284"/>
                  </a:lnTo>
                  <a:lnTo>
                    <a:pt x="2958994" y="640669"/>
                  </a:lnTo>
                  <a:lnTo>
                    <a:pt x="2976775" y="638131"/>
                  </a:lnTo>
                  <a:lnTo>
                    <a:pt x="2994556" y="627977"/>
                  </a:lnTo>
                  <a:lnTo>
                    <a:pt x="3009797" y="622901"/>
                  </a:lnTo>
                  <a:lnTo>
                    <a:pt x="3027578" y="602594"/>
                  </a:lnTo>
                  <a:lnTo>
                    <a:pt x="3045359" y="577211"/>
                  </a:lnTo>
                  <a:lnTo>
                    <a:pt x="3063140" y="549290"/>
                  </a:lnTo>
                  <a:lnTo>
                    <a:pt x="3080921" y="546751"/>
                  </a:lnTo>
                  <a:lnTo>
                    <a:pt x="3096162" y="521368"/>
                  </a:lnTo>
                  <a:lnTo>
                    <a:pt x="3113943" y="518830"/>
                  </a:lnTo>
                  <a:lnTo>
                    <a:pt x="3131724" y="513753"/>
                  </a:lnTo>
                  <a:lnTo>
                    <a:pt x="3149505" y="488370"/>
                  </a:lnTo>
                  <a:lnTo>
                    <a:pt x="3167286" y="468064"/>
                  </a:lnTo>
                  <a:lnTo>
                    <a:pt x="3182527" y="447757"/>
                  </a:lnTo>
                  <a:lnTo>
                    <a:pt x="3200308" y="429989"/>
                  </a:lnTo>
                  <a:lnTo>
                    <a:pt x="3218089" y="409682"/>
                  </a:lnTo>
                  <a:lnTo>
                    <a:pt x="3235870" y="384300"/>
                  </a:lnTo>
                  <a:lnTo>
                    <a:pt x="3253651" y="369070"/>
                  </a:lnTo>
                  <a:lnTo>
                    <a:pt x="3271432" y="422374"/>
                  </a:lnTo>
                  <a:lnTo>
                    <a:pt x="3286673" y="493447"/>
                  </a:lnTo>
                  <a:lnTo>
                    <a:pt x="3304454" y="544213"/>
                  </a:lnTo>
                  <a:lnTo>
                    <a:pt x="3322235" y="556904"/>
                  </a:lnTo>
                  <a:lnTo>
                    <a:pt x="3340016" y="582288"/>
                  </a:lnTo>
                  <a:lnTo>
                    <a:pt x="3357797" y="584826"/>
                  </a:lnTo>
                  <a:lnTo>
                    <a:pt x="3373038" y="574673"/>
                  </a:lnTo>
                  <a:lnTo>
                    <a:pt x="3390819" y="564520"/>
                  </a:lnTo>
                  <a:lnTo>
                    <a:pt x="3408600" y="551828"/>
                  </a:lnTo>
                  <a:lnTo>
                    <a:pt x="3426381" y="556904"/>
                  </a:lnTo>
                  <a:lnTo>
                    <a:pt x="3444162" y="528983"/>
                  </a:lnTo>
                  <a:lnTo>
                    <a:pt x="3459403" y="498524"/>
                  </a:lnTo>
                  <a:lnTo>
                    <a:pt x="3477184" y="460449"/>
                  </a:lnTo>
                  <a:lnTo>
                    <a:pt x="3494965" y="432528"/>
                  </a:lnTo>
                  <a:lnTo>
                    <a:pt x="3512746" y="435066"/>
                  </a:lnTo>
                  <a:lnTo>
                    <a:pt x="3530527" y="407144"/>
                  </a:lnTo>
                  <a:lnTo>
                    <a:pt x="3548308" y="402068"/>
                  </a:lnTo>
                  <a:lnTo>
                    <a:pt x="3563549" y="394453"/>
                  </a:lnTo>
                  <a:lnTo>
                    <a:pt x="3581330" y="384300"/>
                  </a:lnTo>
                  <a:lnTo>
                    <a:pt x="3599111" y="358916"/>
                  </a:lnTo>
                  <a:lnTo>
                    <a:pt x="3616892" y="351302"/>
                  </a:lnTo>
                  <a:lnTo>
                    <a:pt x="3634673" y="328457"/>
                  </a:lnTo>
                  <a:lnTo>
                    <a:pt x="3649914" y="315765"/>
                  </a:lnTo>
                  <a:lnTo>
                    <a:pt x="3667695" y="318303"/>
                  </a:lnTo>
                  <a:lnTo>
                    <a:pt x="3685475" y="341148"/>
                  </a:lnTo>
                  <a:lnTo>
                    <a:pt x="3703257" y="389376"/>
                  </a:lnTo>
                  <a:lnTo>
                    <a:pt x="3721038" y="424912"/>
                  </a:lnTo>
                  <a:lnTo>
                    <a:pt x="3736279" y="429989"/>
                  </a:lnTo>
                  <a:lnTo>
                    <a:pt x="3754059" y="435066"/>
                  </a:lnTo>
                  <a:lnTo>
                    <a:pt x="3771840" y="427451"/>
                  </a:lnTo>
                  <a:lnTo>
                    <a:pt x="3789622" y="412221"/>
                  </a:lnTo>
                  <a:lnTo>
                    <a:pt x="3807403" y="442680"/>
                  </a:lnTo>
                  <a:lnTo>
                    <a:pt x="3825183" y="470602"/>
                  </a:lnTo>
                  <a:lnTo>
                    <a:pt x="3840424" y="465526"/>
                  </a:lnTo>
                  <a:lnTo>
                    <a:pt x="3858205" y="435066"/>
                  </a:lnTo>
                  <a:lnTo>
                    <a:pt x="3875986" y="432528"/>
                  </a:lnTo>
                  <a:lnTo>
                    <a:pt x="3893768" y="389376"/>
                  </a:lnTo>
                  <a:lnTo>
                    <a:pt x="3911548" y="292920"/>
                  </a:lnTo>
                  <a:lnTo>
                    <a:pt x="3926789" y="216771"/>
                  </a:lnTo>
                  <a:lnTo>
                    <a:pt x="3944570" y="188849"/>
                  </a:lnTo>
                  <a:lnTo>
                    <a:pt x="3962351" y="163467"/>
                  </a:lnTo>
                  <a:lnTo>
                    <a:pt x="3980132" y="150775"/>
                  </a:lnTo>
                  <a:lnTo>
                    <a:pt x="3997913" y="138083"/>
                  </a:lnTo>
                  <a:lnTo>
                    <a:pt x="4013154" y="140621"/>
                  </a:lnTo>
                  <a:lnTo>
                    <a:pt x="4030935" y="150775"/>
                  </a:lnTo>
                  <a:lnTo>
                    <a:pt x="4048716" y="168543"/>
                  </a:lnTo>
                  <a:lnTo>
                    <a:pt x="4066497" y="199003"/>
                  </a:lnTo>
                  <a:lnTo>
                    <a:pt x="4084278" y="237077"/>
                  </a:lnTo>
                  <a:lnTo>
                    <a:pt x="4099519" y="313227"/>
                  </a:lnTo>
                  <a:lnTo>
                    <a:pt x="4117300" y="429989"/>
                  </a:lnTo>
                  <a:lnTo>
                    <a:pt x="4135399" y="511215"/>
                  </a:lnTo>
                  <a:lnTo>
                    <a:pt x="4135399" y="-360"/>
                  </a:lnTo>
                  <a:lnTo>
                    <a:pt x="4117300" y="-360"/>
                  </a:lnTo>
                  <a:lnTo>
                    <a:pt x="4099519" y="-360"/>
                  </a:lnTo>
                  <a:lnTo>
                    <a:pt x="4084278" y="-360"/>
                  </a:lnTo>
                  <a:lnTo>
                    <a:pt x="4066497" y="-360"/>
                  </a:lnTo>
                  <a:lnTo>
                    <a:pt x="4048716" y="-360"/>
                  </a:lnTo>
                  <a:lnTo>
                    <a:pt x="4030935" y="-360"/>
                  </a:lnTo>
                  <a:lnTo>
                    <a:pt x="4013154" y="-360"/>
                  </a:lnTo>
                  <a:lnTo>
                    <a:pt x="3997913" y="-360"/>
                  </a:lnTo>
                  <a:lnTo>
                    <a:pt x="3980132" y="-360"/>
                  </a:lnTo>
                  <a:lnTo>
                    <a:pt x="3962351" y="-360"/>
                  </a:lnTo>
                  <a:lnTo>
                    <a:pt x="3944570" y="-360"/>
                  </a:lnTo>
                  <a:lnTo>
                    <a:pt x="3926789" y="-360"/>
                  </a:lnTo>
                  <a:lnTo>
                    <a:pt x="3911548" y="-360"/>
                  </a:lnTo>
                  <a:lnTo>
                    <a:pt x="3893768" y="-360"/>
                  </a:lnTo>
                  <a:lnTo>
                    <a:pt x="3875986" y="-360"/>
                  </a:lnTo>
                  <a:lnTo>
                    <a:pt x="3858205" y="-360"/>
                  </a:lnTo>
                  <a:lnTo>
                    <a:pt x="3840424" y="-360"/>
                  </a:lnTo>
                  <a:lnTo>
                    <a:pt x="3825183" y="-360"/>
                  </a:lnTo>
                  <a:lnTo>
                    <a:pt x="3807403" y="-360"/>
                  </a:lnTo>
                  <a:lnTo>
                    <a:pt x="3789622" y="-360"/>
                  </a:lnTo>
                  <a:lnTo>
                    <a:pt x="3771840" y="-360"/>
                  </a:lnTo>
                  <a:lnTo>
                    <a:pt x="3754059" y="-360"/>
                  </a:lnTo>
                  <a:lnTo>
                    <a:pt x="3736279" y="-360"/>
                  </a:lnTo>
                  <a:lnTo>
                    <a:pt x="3721038" y="-360"/>
                  </a:lnTo>
                  <a:lnTo>
                    <a:pt x="3703257" y="-360"/>
                  </a:lnTo>
                  <a:lnTo>
                    <a:pt x="3685475" y="-360"/>
                  </a:lnTo>
                  <a:lnTo>
                    <a:pt x="3667695" y="-360"/>
                  </a:lnTo>
                  <a:lnTo>
                    <a:pt x="3649914" y="-360"/>
                  </a:lnTo>
                  <a:lnTo>
                    <a:pt x="3634673" y="-360"/>
                  </a:lnTo>
                  <a:lnTo>
                    <a:pt x="3616892" y="-360"/>
                  </a:lnTo>
                  <a:lnTo>
                    <a:pt x="3599111" y="-360"/>
                  </a:lnTo>
                  <a:lnTo>
                    <a:pt x="3581330" y="-360"/>
                  </a:lnTo>
                  <a:lnTo>
                    <a:pt x="3563549" y="-360"/>
                  </a:lnTo>
                  <a:lnTo>
                    <a:pt x="3548308" y="-360"/>
                  </a:lnTo>
                  <a:lnTo>
                    <a:pt x="3530527" y="-360"/>
                  </a:lnTo>
                  <a:lnTo>
                    <a:pt x="3512746" y="-360"/>
                  </a:lnTo>
                  <a:lnTo>
                    <a:pt x="3494965" y="-360"/>
                  </a:lnTo>
                  <a:lnTo>
                    <a:pt x="3477184" y="-360"/>
                  </a:lnTo>
                  <a:lnTo>
                    <a:pt x="3459403" y="-360"/>
                  </a:lnTo>
                  <a:lnTo>
                    <a:pt x="3444162" y="-360"/>
                  </a:lnTo>
                  <a:lnTo>
                    <a:pt x="3426381" y="-360"/>
                  </a:lnTo>
                  <a:lnTo>
                    <a:pt x="3408600" y="-360"/>
                  </a:lnTo>
                  <a:lnTo>
                    <a:pt x="3390819" y="-360"/>
                  </a:lnTo>
                  <a:lnTo>
                    <a:pt x="3373038" y="-360"/>
                  </a:lnTo>
                  <a:lnTo>
                    <a:pt x="3357797" y="-360"/>
                  </a:lnTo>
                  <a:lnTo>
                    <a:pt x="3340016" y="-360"/>
                  </a:lnTo>
                  <a:lnTo>
                    <a:pt x="3322235" y="-360"/>
                  </a:lnTo>
                  <a:lnTo>
                    <a:pt x="3304454" y="-360"/>
                  </a:lnTo>
                  <a:lnTo>
                    <a:pt x="3286673" y="-360"/>
                  </a:lnTo>
                  <a:lnTo>
                    <a:pt x="3271432" y="-360"/>
                  </a:lnTo>
                  <a:lnTo>
                    <a:pt x="3253651" y="-360"/>
                  </a:lnTo>
                  <a:lnTo>
                    <a:pt x="3235870" y="-360"/>
                  </a:lnTo>
                  <a:lnTo>
                    <a:pt x="3218089" y="-360"/>
                  </a:lnTo>
                  <a:lnTo>
                    <a:pt x="3200308" y="-360"/>
                  </a:lnTo>
                  <a:lnTo>
                    <a:pt x="3182527" y="-360"/>
                  </a:lnTo>
                  <a:lnTo>
                    <a:pt x="3167286" y="-360"/>
                  </a:lnTo>
                  <a:lnTo>
                    <a:pt x="3149505" y="-360"/>
                  </a:lnTo>
                  <a:lnTo>
                    <a:pt x="3131724" y="-360"/>
                  </a:lnTo>
                  <a:lnTo>
                    <a:pt x="3113943" y="-360"/>
                  </a:lnTo>
                  <a:lnTo>
                    <a:pt x="3096162" y="-360"/>
                  </a:lnTo>
                  <a:lnTo>
                    <a:pt x="3080921" y="-360"/>
                  </a:lnTo>
                  <a:lnTo>
                    <a:pt x="3063140" y="-360"/>
                  </a:lnTo>
                  <a:lnTo>
                    <a:pt x="3045359" y="-360"/>
                  </a:lnTo>
                  <a:lnTo>
                    <a:pt x="3027578" y="-360"/>
                  </a:lnTo>
                  <a:lnTo>
                    <a:pt x="3009797" y="-360"/>
                  </a:lnTo>
                  <a:lnTo>
                    <a:pt x="2994556" y="-360"/>
                  </a:lnTo>
                  <a:lnTo>
                    <a:pt x="2976775" y="-360"/>
                  </a:lnTo>
                  <a:lnTo>
                    <a:pt x="2958994" y="-360"/>
                  </a:lnTo>
                  <a:lnTo>
                    <a:pt x="2941214" y="-360"/>
                  </a:lnTo>
                  <a:lnTo>
                    <a:pt x="2923432" y="-360"/>
                  </a:lnTo>
                  <a:lnTo>
                    <a:pt x="2905651" y="-360"/>
                  </a:lnTo>
                  <a:lnTo>
                    <a:pt x="2890410" y="-360"/>
                  </a:lnTo>
                  <a:lnTo>
                    <a:pt x="2872630" y="-360"/>
                  </a:lnTo>
                  <a:lnTo>
                    <a:pt x="2854849" y="-360"/>
                  </a:lnTo>
                  <a:lnTo>
                    <a:pt x="2837068" y="-360"/>
                  </a:lnTo>
                  <a:lnTo>
                    <a:pt x="2819286" y="-360"/>
                  </a:lnTo>
                  <a:lnTo>
                    <a:pt x="2804046" y="-360"/>
                  </a:lnTo>
                  <a:lnTo>
                    <a:pt x="2786265" y="-360"/>
                  </a:lnTo>
                  <a:lnTo>
                    <a:pt x="2768484" y="-360"/>
                  </a:lnTo>
                  <a:lnTo>
                    <a:pt x="2750703" y="-360"/>
                  </a:lnTo>
                  <a:lnTo>
                    <a:pt x="2732921" y="-360"/>
                  </a:lnTo>
                  <a:lnTo>
                    <a:pt x="2717681" y="-360"/>
                  </a:lnTo>
                  <a:lnTo>
                    <a:pt x="2699900" y="-360"/>
                  </a:lnTo>
                  <a:lnTo>
                    <a:pt x="2682119" y="-360"/>
                  </a:lnTo>
                  <a:lnTo>
                    <a:pt x="2664338" y="-360"/>
                  </a:lnTo>
                  <a:lnTo>
                    <a:pt x="2646557" y="-360"/>
                  </a:lnTo>
                  <a:lnTo>
                    <a:pt x="2628776" y="-360"/>
                  </a:lnTo>
                  <a:lnTo>
                    <a:pt x="2613535" y="-360"/>
                  </a:lnTo>
                  <a:lnTo>
                    <a:pt x="2595754" y="-360"/>
                  </a:lnTo>
                  <a:lnTo>
                    <a:pt x="2577973" y="-360"/>
                  </a:lnTo>
                  <a:lnTo>
                    <a:pt x="2560192" y="-360"/>
                  </a:lnTo>
                  <a:lnTo>
                    <a:pt x="2542411" y="-360"/>
                  </a:lnTo>
                  <a:lnTo>
                    <a:pt x="2527170" y="-360"/>
                  </a:lnTo>
                  <a:lnTo>
                    <a:pt x="2509389" y="-360"/>
                  </a:lnTo>
                  <a:lnTo>
                    <a:pt x="2491608" y="-360"/>
                  </a:lnTo>
                  <a:lnTo>
                    <a:pt x="2473827" y="-360"/>
                  </a:lnTo>
                  <a:lnTo>
                    <a:pt x="2456046" y="-360"/>
                  </a:lnTo>
                  <a:lnTo>
                    <a:pt x="2440805" y="-360"/>
                  </a:lnTo>
                  <a:lnTo>
                    <a:pt x="2423024" y="-360"/>
                  </a:lnTo>
                  <a:lnTo>
                    <a:pt x="2405243" y="-360"/>
                  </a:lnTo>
                  <a:lnTo>
                    <a:pt x="2387462" y="-360"/>
                  </a:lnTo>
                  <a:lnTo>
                    <a:pt x="2369681" y="-360"/>
                  </a:lnTo>
                  <a:lnTo>
                    <a:pt x="2354440" y="-360"/>
                  </a:lnTo>
                  <a:lnTo>
                    <a:pt x="2336659" y="-360"/>
                  </a:lnTo>
                  <a:lnTo>
                    <a:pt x="2318878" y="-360"/>
                  </a:lnTo>
                  <a:lnTo>
                    <a:pt x="2301097" y="-360"/>
                  </a:lnTo>
                  <a:lnTo>
                    <a:pt x="2283316" y="-360"/>
                  </a:lnTo>
                  <a:lnTo>
                    <a:pt x="2265535" y="-360"/>
                  </a:lnTo>
                  <a:lnTo>
                    <a:pt x="2250294" y="-360"/>
                  </a:lnTo>
                  <a:lnTo>
                    <a:pt x="2232513" y="-360"/>
                  </a:lnTo>
                  <a:lnTo>
                    <a:pt x="2214732" y="-360"/>
                  </a:lnTo>
                  <a:lnTo>
                    <a:pt x="2196951" y="-360"/>
                  </a:lnTo>
                  <a:lnTo>
                    <a:pt x="2179170" y="-360"/>
                  </a:lnTo>
                  <a:lnTo>
                    <a:pt x="2163929" y="-360"/>
                  </a:lnTo>
                  <a:lnTo>
                    <a:pt x="2146149" y="-360"/>
                  </a:lnTo>
                  <a:lnTo>
                    <a:pt x="2128367" y="-360"/>
                  </a:lnTo>
                  <a:lnTo>
                    <a:pt x="2110586" y="-360"/>
                  </a:lnTo>
                  <a:lnTo>
                    <a:pt x="2092805" y="-360"/>
                  </a:lnTo>
                  <a:lnTo>
                    <a:pt x="2077564" y="-360"/>
                  </a:lnTo>
                  <a:lnTo>
                    <a:pt x="2059784" y="-360"/>
                  </a:lnTo>
                  <a:lnTo>
                    <a:pt x="2042002" y="-360"/>
                  </a:lnTo>
                  <a:lnTo>
                    <a:pt x="2024221" y="-360"/>
                  </a:lnTo>
                  <a:lnTo>
                    <a:pt x="2006440" y="-360"/>
                  </a:lnTo>
                  <a:lnTo>
                    <a:pt x="1988659" y="-360"/>
                  </a:lnTo>
                  <a:lnTo>
                    <a:pt x="1973419" y="-360"/>
                  </a:lnTo>
                  <a:lnTo>
                    <a:pt x="1955638" y="-360"/>
                  </a:lnTo>
                  <a:lnTo>
                    <a:pt x="1937856" y="-360"/>
                  </a:lnTo>
                  <a:lnTo>
                    <a:pt x="1920075" y="-360"/>
                  </a:lnTo>
                  <a:lnTo>
                    <a:pt x="1902295" y="-360"/>
                  </a:lnTo>
                  <a:lnTo>
                    <a:pt x="1887054" y="-360"/>
                  </a:lnTo>
                  <a:lnTo>
                    <a:pt x="1869273" y="-360"/>
                  </a:lnTo>
                  <a:lnTo>
                    <a:pt x="1851492" y="-360"/>
                  </a:lnTo>
                  <a:lnTo>
                    <a:pt x="1833711" y="-360"/>
                  </a:lnTo>
                  <a:lnTo>
                    <a:pt x="1815930" y="-360"/>
                  </a:lnTo>
                  <a:lnTo>
                    <a:pt x="1800689" y="-360"/>
                  </a:lnTo>
                  <a:lnTo>
                    <a:pt x="1782908" y="-360"/>
                  </a:lnTo>
                  <a:lnTo>
                    <a:pt x="1765127" y="-360"/>
                  </a:lnTo>
                  <a:lnTo>
                    <a:pt x="1747346" y="-360"/>
                  </a:lnTo>
                  <a:lnTo>
                    <a:pt x="1729565" y="-360"/>
                  </a:lnTo>
                  <a:lnTo>
                    <a:pt x="1711784" y="-360"/>
                  </a:lnTo>
                  <a:lnTo>
                    <a:pt x="1696543" y="-360"/>
                  </a:lnTo>
                  <a:lnTo>
                    <a:pt x="1678762" y="-360"/>
                  </a:lnTo>
                  <a:lnTo>
                    <a:pt x="1660981" y="-360"/>
                  </a:lnTo>
                  <a:lnTo>
                    <a:pt x="1643200" y="-360"/>
                  </a:lnTo>
                  <a:lnTo>
                    <a:pt x="1625419" y="-360"/>
                  </a:lnTo>
                  <a:lnTo>
                    <a:pt x="1610178" y="-360"/>
                  </a:lnTo>
                  <a:lnTo>
                    <a:pt x="1592397" y="-360"/>
                  </a:lnTo>
                  <a:lnTo>
                    <a:pt x="1574616" y="-360"/>
                  </a:lnTo>
                  <a:lnTo>
                    <a:pt x="1556835" y="-360"/>
                  </a:lnTo>
                  <a:lnTo>
                    <a:pt x="1539054" y="-360"/>
                  </a:lnTo>
                  <a:lnTo>
                    <a:pt x="1523813" y="-360"/>
                  </a:lnTo>
                  <a:lnTo>
                    <a:pt x="1506032" y="-360"/>
                  </a:lnTo>
                  <a:lnTo>
                    <a:pt x="1488251" y="-360"/>
                  </a:lnTo>
                  <a:lnTo>
                    <a:pt x="1470470" y="-360"/>
                  </a:lnTo>
                  <a:lnTo>
                    <a:pt x="1452689" y="-360"/>
                  </a:lnTo>
                  <a:lnTo>
                    <a:pt x="1434908" y="-360"/>
                  </a:lnTo>
                  <a:lnTo>
                    <a:pt x="1419667" y="-360"/>
                  </a:lnTo>
                  <a:lnTo>
                    <a:pt x="1401886" y="-360"/>
                  </a:lnTo>
                  <a:lnTo>
                    <a:pt x="1384105" y="-360"/>
                  </a:lnTo>
                  <a:lnTo>
                    <a:pt x="1366324" y="-360"/>
                  </a:lnTo>
                  <a:lnTo>
                    <a:pt x="1348543" y="-360"/>
                  </a:lnTo>
                  <a:lnTo>
                    <a:pt x="1333302" y="-360"/>
                  </a:lnTo>
                  <a:lnTo>
                    <a:pt x="1315521" y="-360"/>
                  </a:lnTo>
                  <a:lnTo>
                    <a:pt x="1297740" y="-360"/>
                  </a:lnTo>
                  <a:lnTo>
                    <a:pt x="1279959" y="-360"/>
                  </a:lnTo>
                  <a:lnTo>
                    <a:pt x="1262178" y="-360"/>
                  </a:lnTo>
                  <a:lnTo>
                    <a:pt x="1246937" y="-360"/>
                  </a:lnTo>
                  <a:lnTo>
                    <a:pt x="1229156" y="-360"/>
                  </a:lnTo>
                  <a:lnTo>
                    <a:pt x="1211375" y="-360"/>
                  </a:lnTo>
                  <a:lnTo>
                    <a:pt x="1193594" y="-360"/>
                  </a:lnTo>
                  <a:lnTo>
                    <a:pt x="1175813" y="-360"/>
                  </a:lnTo>
                  <a:lnTo>
                    <a:pt x="1160572" y="-360"/>
                  </a:lnTo>
                  <a:lnTo>
                    <a:pt x="1142791" y="-360"/>
                  </a:lnTo>
                  <a:lnTo>
                    <a:pt x="1125010" y="-360"/>
                  </a:lnTo>
                  <a:lnTo>
                    <a:pt x="1107229" y="-360"/>
                  </a:lnTo>
                  <a:lnTo>
                    <a:pt x="1089448" y="-360"/>
                  </a:lnTo>
                  <a:lnTo>
                    <a:pt x="1071667" y="-360"/>
                  </a:lnTo>
                  <a:lnTo>
                    <a:pt x="1056427" y="-360"/>
                  </a:lnTo>
                  <a:lnTo>
                    <a:pt x="1038645" y="-360"/>
                  </a:lnTo>
                  <a:lnTo>
                    <a:pt x="1020865" y="-360"/>
                  </a:lnTo>
                  <a:lnTo>
                    <a:pt x="1003083" y="-360"/>
                  </a:lnTo>
                  <a:lnTo>
                    <a:pt x="985303" y="-360"/>
                  </a:lnTo>
                  <a:lnTo>
                    <a:pt x="970062" y="-360"/>
                  </a:lnTo>
                  <a:lnTo>
                    <a:pt x="952281" y="-360"/>
                  </a:lnTo>
                  <a:lnTo>
                    <a:pt x="934500" y="-360"/>
                  </a:lnTo>
                  <a:lnTo>
                    <a:pt x="916719" y="-360"/>
                  </a:lnTo>
                  <a:lnTo>
                    <a:pt x="898938" y="-360"/>
                  </a:lnTo>
                  <a:lnTo>
                    <a:pt x="883697" y="-360"/>
                  </a:lnTo>
                  <a:lnTo>
                    <a:pt x="865916" y="-360"/>
                  </a:lnTo>
                  <a:lnTo>
                    <a:pt x="848135" y="-360"/>
                  </a:lnTo>
                  <a:lnTo>
                    <a:pt x="830354" y="-360"/>
                  </a:lnTo>
                  <a:lnTo>
                    <a:pt x="812573" y="-360"/>
                  </a:lnTo>
                  <a:lnTo>
                    <a:pt x="794792" y="-360"/>
                  </a:lnTo>
                  <a:lnTo>
                    <a:pt x="779551" y="-360"/>
                  </a:lnTo>
                  <a:lnTo>
                    <a:pt x="761770" y="-360"/>
                  </a:lnTo>
                  <a:lnTo>
                    <a:pt x="743989" y="-360"/>
                  </a:lnTo>
                  <a:lnTo>
                    <a:pt x="726208" y="-360"/>
                  </a:lnTo>
                  <a:lnTo>
                    <a:pt x="708427" y="-360"/>
                  </a:lnTo>
                  <a:lnTo>
                    <a:pt x="693186" y="-360"/>
                  </a:lnTo>
                  <a:lnTo>
                    <a:pt x="675405" y="-360"/>
                  </a:lnTo>
                  <a:lnTo>
                    <a:pt x="657624" y="-360"/>
                  </a:lnTo>
                  <a:lnTo>
                    <a:pt x="639843" y="-360"/>
                  </a:lnTo>
                  <a:lnTo>
                    <a:pt x="622062" y="-360"/>
                  </a:lnTo>
                  <a:lnTo>
                    <a:pt x="606821" y="-360"/>
                  </a:lnTo>
                  <a:lnTo>
                    <a:pt x="589040" y="-360"/>
                  </a:lnTo>
                  <a:lnTo>
                    <a:pt x="571259" y="-360"/>
                  </a:lnTo>
                  <a:lnTo>
                    <a:pt x="553478" y="-360"/>
                  </a:lnTo>
                  <a:lnTo>
                    <a:pt x="535697" y="-360"/>
                  </a:lnTo>
                  <a:lnTo>
                    <a:pt x="517916" y="-360"/>
                  </a:lnTo>
                  <a:lnTo>
                    <a:pt x="502675" y="-360"/>
                  </a:lnTo>
                  <a:lnTo>
                    <a:pt x="484894" y="-360"/>
                  </a:lnTo>
                  <a:lnTo>
                    <a:pt x="467113" y="-360"/>
                  </a:lnTo>
                  <a:lnTo>
                    <a:pt x="449332" y="-360"/>
                  </a:lnTo>
                  <a:lnTo>
                    <a:pt x="431551" y="-360"/>
                  </a:lnTo>
                  <a:lnTo>
                    <a:pt x="416310" y="-360"/>
                  </a:lnTo>
                  <a:lnTo>
                    <a:pt x="398529" y="-360"/>
                  </a:lnTo>
                  <a:lnTo>
                    <a:pt x="380748" y="-360"/>
                  </a:lnTo>
                  <a:lnTo>
                    <a:pt x="362967" y="-360"/>
                  </a:lnTo>
                  <a:lnTo>
                    <a:pt x="345186" y="-360"/>
                  </a:lnTo>
                  <a:lnTo>
                    <a:pt x="329945" y="-360"/>
                  </a:lnTo>
                  <a:lnTo>
                    <a:pt x="312164" y="-360"/>
                  </a:lnTo>
                  <a:lnTo>
                    <a:pt x="294383" y="-360"/>
                  </a:lnTo>
                  <a:lnTo>
                    <a:pt x="276602" y="-360"/>
                  </a:lnTo>
                  <a:lnTo>
                    <a:pt x="258821" y="-360"/>
                  </a:lnTo>
                  <a:lnTo>
                    <a:pt x="241040" y="-360"/>
                  </a:lnTo>
                  <a:lnTo>
                    <a:pt x="225799" y="-360"/>
                  </a:lnTo>
                  <a:lnTo>
                    <a:pt x="208018" y="-360"/>
                  </a:lnTo>
                  <a:lnTo>
                    <a:pt x="190237" y="-360"/>
                  </a:lnTo>
                  <a:lnTo>
                    <a:pt x="172456" y="-360"/>
                  </a:lnTo>
                  <a:lnTo>
                    <a:pt x="154675" y="-360"/>
                  </a:lnTo>
                  <a:lnTo>
                    <a:pt x="139435" y="-360"/>
                  </a:lnTo>
                  <a:lnTo>
                    <a:pt x="121653" y="-360"/>
                  </a:lnTo>
                  <a:lnTo>
                    <a:pt x="103872" y="-360"/>
                  </a:lnTo>
                  <a:lnTo>
                    <a:pt x="86091" y="-360"/>
                  </a:lnTo>
                  <a:lnTo>
                    <a:pt x="68310" y="-360"/>
                  </a:lnTo>
                  <a:lnTo>
                    <a:pt x="53070" y="-360"/>
                  </a:lnTo>
                  <a:lnTo>
                    <a:pt x="35289" y="-360"/>
                  </a:lnTo>
                  <a:lnTo>
                    <a:pt x="17508" y="-360"/>
                  </a:lnTo>
                  <a:lnTo>
                    <a:pt x="23" y="-360"/>
                  </a:lnTo>
                  <a:close/>
                </a:path>
              </a:pathLst>
            </a:custGeom>
            <a:solidFill>
              <a:srgbClr val="0088CD"/>
            </a:solidFill>
            <a:ln w="10573" cap="flat">
              <a:noFill/>
              <a:prstDash val="solid"/>
              <a:miter/>
            </a:ln>
          </p:spPr>
          <p:txBody>
            <a:bodyPr rtlCol="0" anchor="ctr"/>
            <a:lstStyle/>
            <a:p>
              <a:endParaRPr lang="en-US"/>
            </a:p>
          </p:txBody>
        </p:sp>
        <p:sp>
          <p:nvSpPr>
            <p:cNvPr id="311" name="Freeform 310">
              <a:extLst>
                <a:ext uri="{FF2B5EF4-FFF2-40B4-BE49-F238E27FC236}">
                  <a16:creationId xmlns:a16="http://schemas.microsoft.com/office/drawing/2014/main" id="{C2BD2BFC-A96D-8142-8555-A041F7078394}"/>
                </a:ext>
              </a:extLst>
            </p:cNvPr>
            <p:cNvSpPr/>
            <p:nvPr/>
          </p:nvSpPr>
          <p:spPr>
            <a:xfrm flipV="1">
              <a:off x="3818677" y="3463044"/>
              <a:ext cx="4135375" cy="1203793"/>
            </a:xfrm>
            <a:custGeom>
              <a:avLst/>
              <a:gdLst>
                <a:gd name="connsiteX0" fmla="*/ 23 w 4135375"/>
                <a:gd name="connsiteY0" fmla="*/ 788762 h 1203793"/>
                <a:gd name="connsiteX1" fmla="*/ 17508 w 4135375"/>
                <a:gd name="connsiteY1" fmla="*/ 842067 h 1203793"/>
                <a:gd name="connsiteX2" fmla="*/ 35289 w 4135375"/>
                <a:gd name="connsiteY2" fmla="*/ 814145 h 1203793"/>
                <a:gd name="connsiteX3" fmla="*/ 53070 w 4135375"/>
                <a:gd name="connsiteY3" fmla="*/ 791300 h 1203793"/>
                <a:gd name="connsiteX4" fmla="*/ 68310 w 4135375"/>
                <a:gd name="connsiteY4" fmla="*/ 781147 h 1203793"/>
                <a:gd name="connsiteX5" fmla="*/ 86091 w 4135375"/>
                <a:gd name="connsiteY5" fmla="*/ 788762 h 1203793"/>
                <a:gd name="connsiteX6" fmla="*/ 103872 w 4135375"/>
                <a:gd name="connsiteY6" fmla="*/ 821760 h 1203793"/>
                <a:gd name="connsiteX7" fmla="*/ 121653 w 4135375"/>
                <a:gd name="connsiteY7" fmla="*/ 864912 h 1203793"/>
                <a:gd name="connsiteX8" fmla="*/ 139435 w 4135375"/>
                <a:gd name="connsiteY8" fmla="*/ 905524 h 1203793"/>
                <a:gd name="connsiteX9" fmla="*/ 154675 w 4135375"/>
                <a:gd name="connsiteY9" fmla="*/ 943599 h 1203793"/>
                <a:gd name="connsiteX10" fmla="*/ 172456 w 4135375"/>
                <a:gd name="connsiteY10" fmla="*/ 961367 h 1203793"/>
                <a:gd name="connsiteX11" fmla="*/ 190237 w 4135375"/>
                <a:gd name="connsiteY11" fmla="*/ 979136 h 1203793"/>
                <a:gd name="connsiteX12" fmla="*/ 208018 w 4135375"/>
                <a:gd name="connsiteY12" fmla="*/ 996904 h 1203793"/>
                <a:gd name="connsiteX13" fmla="*/ 225799 w 4135375"/>
                <a:gd name="connsiteY13" fmla="*/ 1009595 h 1203793"/>
                <a:gd name="connsiteX14" fmla="*/ 241040 w 4135375"/>
                <a:gd name="connsiteY14" fmla="*/ 1022287 h 1203793"/>
                <a:gd name="connsiteX15" fmla="*/ 258821 w 4135375"/>
                <a:gd name="connsiteY15" fmla="*/ 1032440 h 1203793"/>
                <a:gd name="connsiteX16" fmla="*/ 276602 w 4135375"/>
                <a:gd name="connsiteY16" fmla="*/ 1034978 h 1203793"/>
                <a:gd name="connsiteX17" fmla="*/ 294383 w 4135375"/>
                <a:gd name="connsiteY17" fmla="*/ 1032440 h 1203793"/>
                <a:gd name="connsiteX18" fmla="*/ 312164 w 4135375"/>
                <a:gd name="connsiteY18" fmla="*/ 1024825 h 1203793"/>
                <a:gd name="connsiteX19" fmla="*/ 329945 w 4135375"/>
                <a:gd name="connsiteY19" fmla="*/ 1009595 h 1203793"/>
                <a:gd name="connsiteX20" fmla="*/ 345186 w 4135375"/>
                <a:gd name="connsiteY20" fmla="*/ 986750 h 1203793"/>
                <a:gd name="connsiteX21" fmla="*/ 362967 w 4135375"/>
                <a:gd name="connsiteY21" fmla="*/ 979136 h 1203793"/>
                <a:gd name="connsiteX22" fmla="*/ 380748 w 4135375"/>
                <a:gd name="connsiteY22" fmla="*/ 951214 h 1203793"/>
                <a:gd name="connsiteX23" fmla="*/ 398529 w 4135375"/>
                <a:gd name="connsiteY23" fmla="*/ 910601 h 1203793"/>
                <a:gd name="connsiteX24" fmla="*/ 416310 w 4135375"/>
                <a:gd name="connsiteY24" fmla="*/ 902986 h 1203793"/>
                <a:gd name="connsiteX25" fmla="*/ 431551 w 4135375"/>
                <a:gd name="connsiteY25" fmla="*/ 819222 h 1203793"/>
                <a:gd name="connsiteX26" fmla="*/ 449332 w 4135375"/>
                <a:gd name="connsiteY26" fmla="*/ 793839 h 1203793"/>
                <a:gd name="connsiteX27" fmla="*/ 467113 w 4135375"/>
                <a:gd name="connsiteY27" fmla="*/ 778609 h 1203793"/>
                <a:gd name="connsiteX28" fmla="*/ 484894 w 4135375"/>
                <a:gd name="connsiteY28" fmla="*/ 768456 h 1203793"/>
                <a:gd name="connsiteX29" fmla="*/ 502675 w 4135375"/>
                <a:gd name="connsiteY29" fmla="*/ 770994 h 1203793"/>
                <a:gd name="connsiteX30" fmla="*/ 517916 w 4135375"/>
                <a:gd name="connsiteY30" fmla="*/ 783686 h 1203793"/>
                <a:gd name="connsiteX31" fmla="*/ 535697 w 4135375"/>
                <a:gd name="connsiteY31" fmla="*/ 803992 h 1203793"/>
                <a:gd name="connsiteX32" fmla="*/ 553478 w 4135375"/>
                <a:gd name="connsiteY32" fmla="*/ 819222 h 1203793"/>
                <a:gd name="connsiteX33" fmla="*/ 571259 w 4135375"/>
                <a:gd name="connsiteY33" fmla="*/ 849682 h 1203793"/>
                <a:gd name="connsiteX34" fmla="*/ 589040 w 4135375"/>
                <a:gd name="connsiteY34" fmla="*/ 875065 h 1203793"/>
                <a:gd name="connsiteX35" fmla="*/ 606821 w 4135375"/>
                <a:gd name="connsiteY35" fmla="*/ 890294 h 1203793"/>
                <a:gd name="connsiteX36" fmla="*/ 622062 w 4135375"/>
                <a:gd name="connsiteY36" fmla="*/ 902986 h 1203793"/>
                <a:gd name="connsiteX37" fmla="*/ 639843 w 4135375"/>
                <a:gd name="connsiteY37" fmla="*/ 905524 h 1203793"/>
                <a:gd name="connsiteX38" fmla="*/ 657624 w 4135375"/>
                <a:gd name="connsiteY38" fmla="*/ 905524 h 1203793"/>
                <a:gd name="connsiteX39" fmla="*/ 675405 w 4135375"/>
                <a:gd name="connsiteY39" fmla="*/ 908062 h 1203793"/>
                <a:gd name="connsiteX40" fmla="*/ 693186 w 4135375"/>
                <a:gd name="connsiteY40" fmla="*/ 913140 h 1203793"/>
                <a:gd name="connsiteX41" fmla="*/ 708427 w 4135375"/>
                <a:gd name="connsiteY41" fmla="*/ 923292 h 1203793"/>
                <a:gd name="connsiteX42" fmla="*/ 726208 w 4135375"/>
                <a:gd name="connsiteY42" fmla="*/ 935984 h 1203793"/>
                <a:gd name="connsiteX43" fmla="*/ 743989 w 4135375"/>
                <a:gd name="connsiteY43" fmla="*/ 933446 h 1203793"/>
                <a:gd name="connsiteX44" fmla="*/ 761770 w 4135375"/>
                <a:gd name="connsiteY44" fmla="*/ 915678 h 1203793"/>
                <a:gd name="connsiteX45" fmla="*/ 779551 w 4135375"/>
                <a:gd name="connsiteY45" fmla="*/ 923292 h 1203793"/>
                <a:gd name="connsiteX46" fmla="*/ 794792 w 4135375"/>
                <a:gd name="connsiteY46" fmla="*/ 913140 h 1203793"/>
                <a:gd name="connsiteX47" fmla="*/ 812573 w 4135375"/>
                <a:gd name="connsiteY47" fmla="*/ 869988 h 1203793"/>
                <a:gd name="connsiteX48" fmla="*/ 830354 w 4135375"/>
                <a:gd name="connsiteY48" fmla="*/ 826837 h 1203793"/>
                <a:gd name="connsiteX49" fmla="*/ 848135 w 4135375"/>
                <a:gd name="connsiteY49" fmla="*/ 793839 h 1203793"/>
                <a:gd name="connsiteX50" fmla="*/ 865916 w 4135375"/>
                <a:gd name="connsiteY50" fmla="*/ 770994 h 1203793"/>
                <a:gd name="connsiteX51" fmla="*/ 883697 w 4135375"/>
                <a:gd name="connsiteY51" fmla="*/ 758302 h 1203793"/>
                <a:gd name="connsiteX52" fmla="*/ 898938 w 4135375"/>
                <a:gd name="connsiteY52" fmla="*/ 750687 h 1203793"/>
                <a:gd name="connsiteX53" fmla="*/ 916719 w 4135375"/>
                <a:gd name="connsiteY53" fmla="*/ 753226 h 1203793"/>
                <a:gd name="connsiteX54" fmla="*/ 934500 w 4135375"/>
                <a:gd name="connsiteY54" fmla="*/ 768456 h 1203793"/>
                <a:gd name="connsiteX55" fmla="*/ 952281 w 4135375"/>
                <a:gd name="connsiteY55" fmla="*/ 781147 h 1203793"/>
                <a:gd name="connsiteX56" fmla="*/ 970062 w 4135375"/>
                <a:gd name="connsiteY56" fmla="*/ 791300 h 1203793"/>
                <a:gd name="connsiteX57" fmla="*/ 985303 w 4135375"/>
                <a:gd name="connsiteY57" fmla="*/ 819222 h 1203793"/>
                <a:gd name="connsiteX58" fmla="*/ 1003083 w 4135375"/>
                <a:gd name="connsiteY58" fmla="*/ 844605 h 1203793"/>
                <a:gd name="connsiteX59" fmla="*/ 1020865 w 4135375"/>
                <a:gd name="connsiteY59" fmla="*/ 867450 h 1203793"/>
                <a:gd name="connsiteX60" fmla="*/ 1038645 w 4135375"/>
                <a:gd name="connsiteY60" fmla="*/ 885218 h 1203793"/>
                <a:gd name="connsiteX61" fmla="*/ 1056427 w 4135375"/>
                <a:gd name="connsiteY61" fmla="*/ 902986 h 1203793"/>
                <a:gd name="connsiteX62" fmla="*/ 1071667 w 4135375"/>
                <a:gd name="connsiteY62" fmla="*/ 910601 h 1203793"/>
                <a:gd name="connsiteX63" fmla="*/ 1089448 w 4135375"/>
                <a:gd name="connsiteY63" fmla="*/ 925831 h 1203793"/>
                <a:gd name="connsiteX64" fmla="*/ 1107229 w 4135375"/>
                <a:gd name="connsiteY64" fmla="*/ 943599 h 1203793"/>
                <a:gd name="connsiteX65" fmla="*/ 1125010 w 4135375"/>
                <a:gd name="connsiteY65" fmla="*/ 966444 h 1203793"/>
                <a:gd name="connsiteX66" fmla="*/ 1142791 w 4135375"/>
                <a:gd name="connsiteY66" fmla="*/ 986750 h 1203793"/>
                <a:gd name="connsiteX67" fmla="*/ 1160572 w 4135375"/>
                <a:gd name="connsiteY67" fmla="*/ 986750 h 1203793"/>
                <a:gd name="connsiteX68" fmla="*/ 1175813 w 4135375"/>
                <a:gd name="connsiteY68" fmla="*/ 966444 h 1203793"/>
                <a:gd name="connsiteX69" fmla="*/ 1193594 w 4135375"/>
                <a:gd name="connsiteY69" fmla="*/ 979136 h 1203793"/>
                <a:gd name="connsiteX70" fmla="*/ 1211375 w 4135375"/>
                <a:gd name="connsiteY70" fmla="*/ 963906 h 1203793"/>
                <a:gd name="connsiteX71" fmla="*/ 1229156 w 4135375"/>
                <a:gd name="connsiteY71" fmla="*/ 913140 h 1203793"/>
                <a:gd name="connsiteX72" fmla="*/ 1246937 w 4135375"/>
                <a:gd name="connsiteY72" fmla="*/ 857296 h 1203793"/>
                <a:gd name="connsiteX73" fmla="*/ 1262178 w 4135375"/>
                <a:gd name="connsiteY73" fmla="*/ 816684 h 1203793"/>
                <a:gd name="connsiteX74" fmla="*/ 1279959 w 4135375"/>
                <a:gd name="connsiteY74" fmla="*/ 791300 h 1203793"/>
                <a:gd name="connsiteX75" fmla="*/ 1297740 w 4135375"/>
                <a:gd name="connsiteY75" fmla="*/ 776071 h 1203793"/>
                <a:gd name="connsiteX76" fmla="*/ 1315521 w 4135375"/>
                <a:gd name="connsiteY76" fmla="*/ 765917 h 1203793"/>
                <a:gd name="connsiteX77" fmla="*/ 1333302 w 4135375"/>
                <a:gd name="connsiteY77" fmla="*/ 776071 h 1203793"/>
                <a:gd name="connsiteX78" fmla="*/ 1348543 w 4135375"/>
                <a:gd name="connsiteY78" fmla="*/ 803992 h 1203793"/>
                <a:gd name="connsiteX79" fmla="*/ 1366324 w 4135375"/>
                <a:gd name="connsiteY79" fmla="*/ 849682 h 1203793"/>
                <a:gd name="connsiteX80" fmla="*/ 1384105 w 4135375"/>
                <a:gd name="connsiteY80" fmla="*/ 895371 h 1203793"/>
                <a:gd name="connsiteX81" fmla="*/ 1401886 w 4135375"/>
                <a:gd name="connsiteY81" fmla="*/ 938522 h 1203793"/>
                <a:gd name="connsiteX82" fmla="*/ 1419667 w 4135375"/>
                <a:gd name="connsiteY82" fmla="*/ 966444 h 1203793"/>
                <a:gd name="connsiteX83" fmla="*/ 1434908 w 4135375"/>
                <a:gd name="connsiteY83" fmla="*/ 984212 h 1203793"/>
                <a:gd name="connsiteX84" fmla="*/ 1452689 w 4135375"/>
                <a:gd name="connsiteY84" fmla="*/ 1009595 h 1203793"/>
                <a:gd name="connsiteX85" fmla="*/ 1470470 w 4135375"/>
                <a:gd name="connsiteY85" fmla="*/ 1027363 h 1203793"/>
                <a:gd name="connsiteX86" fmla="*/ 1488251 w 4135375"/>
                <a:gd name="connsiteY86" fmla="*/ 1045131 h 1203793"/>
                <a:gd name="connsiteX87" fmla="*/ 1506032 w 4135375"/>
                <a:gd name="connsiteY87" fmla="*/ 1060361 h 1203793"/>
                <a:gd name="connsiteX88" fmla="*/ 1523813 w 4135375"/>
                <a:gd name="connsiteY88" fmla="*/ 1078130 h 1203793"/>
                <a:gd name="connsiteX89" fmla="*/ 1539054 w 4135375"/>
                <a:gd name="connsiteY89" fmla="*/ 1098436 h 1203793"/>
                <a:gd name="connsiteX90" fmla="*/ 1556835 w 4135375"/>
                <a:gd name="connsiteY90" fmla="*/ 1093359 h 1203793"/>
                <a:gd name="connsiteX91" fmla="*/ 1574616 w 4135375"/>
                <a:gd name="connsiteY91" fmla="*/ 1083206 h 1203793"/>
                <a:gd name="connsiteX92" fmla="*/ 1592397 w 4135375"/>
                <a:gd name="connsiteY92" fmla="*/ 1057823 h 1203793"/>
                <a:gd name="connsiteX93" fmla="*/ 1610178 w 4135375"/>
                <a:gd name="connsiteY93" fmla="*/ 1055285 h 1203793"/>
                <a:gd name="connsiteX94" fmla="*/ 1625419 w 4135375"/>
                <a:gd name="connsiteY94" fmla="*/ 1032440 h 1203793"/>
                <a:gd name="connsiteX95" fmla="*/ 1643200 w 4135375"/>
                <a:gd name="connsiteY95" fmla="*/ 976597 h 1203793"/>
                <a:gd name="connsiteX96" fmla="*/ 1660981 w 4135375"/>
                <a:gd name="connsiteY96" fmla="*/ 913140 h 1203793"/>
                <a:gd name="connsiteX97" fmla="*/ 1678762 w 4135375"/>
                <a:gd name="connsiteY97" fmla="*/ 867450 h 1203793"/>
                <a:gd name="connsiteX98" fmla="*/ 1696543 w 4135375"/>
                <a:gd name="connsiteY98" fmla="*/ 834452 h 1203793"/>
                <a:gd name="connsiteX99" fmla="*/ 1711784 w 4135375"/>
                <a:gd name="connsiteY99" fmla="*/ 811607 h 1203793"/>
                <a:gd name="connsiteX100" fmla="*/ 1729565 w 4135375"/>
                <a:gd name="connsiteY100" fmla="*/ 798916 h 1203793"/>
                <a:gd name="connsiteX101" fmla="*/ 1747346 w 4135375"/>
                <a:gd name="connsiteY101" fmla="*/ 796377 h 1203793"/>
                <a:gd name="connsiteX102" fmla="*/ 1765127 w 4135375"/>
                <a:gd name="connsiteY102" fmla="*/ 826837 h 1203793"/>
                <a:gd name="connsiteX103" fmla="*/ 1782908 w 4135375"/>
                <a:gd name="connsiteY103" fmla="*/ 869988 h 1203793"/>
                <a:gd name="connsiteX104" fmla="*/ 1800689 w 4135375"/>
                <a:gd name="connsiteY104" fmla="*/ 910601 h 1203793"/>
                <a:gd name="connsiteX105" fmla="*/ 1815930 w 4135375"/>
                <a:gd name="connsiteY105" fmla="*/ 956290 h 1203793"/>
                <a:gd name="connsiteX106" fmla="*/ 1833711 w 4135375"/>
                <a:gd name="connsiteY106" fmla="*/ 991827 h 1203793"/>
                <a:gd name="connsiteX107" fmla="*/ 1851492 w 4135375"/>
                <a:gd name="connsiteY107" fmla="*/ 1027363 h 1203793"/>
                <a:gd name="connsiteX108" fmla="*/ 1869273 w 4135375"/>
                <a:gd name="connsiteY108" fmla="*/ 1060361 h 1203793"/>
                <a:gd name="connsiteX109" fmla="*/ 1887054 w 4135375"/>
                <a:gd name="connsiteY109" fmla="*/ 1098436 h 1203793"/>
                <a:gd name="connsiteX110" fmla="*/ 1902295 w 4135375"/>
                <a:gd name="connsiteY110" fmla="*/ 1128896 h 1203793"/>
                <a:gd name="connsiteX111" fmla="*/ 1920075 w 4135375"/>
                <a:gd name="connsiteY111" fmla="*/ 1151741 h 1203793"/>
                <a:gd name="connsiteX112" fmla="*/ 1937856 w 4135375"/>
                <a:gd name="connsiteY112" fmla="*/ 1164432 h 1203793"/>
                <a:gd name="connsiteX113" fmla="*/ 1955638 w 4135375"/>
                <a:gd name="connsiteY113" fmla="*/ 1174585 h 1203793"/>
                <a:gd name="connsiteX114" fmla="*/ 1973419 w 4135375"/>
                <a:gd name="connsiteY114" fmla="*/ 1169509 h 1203793"/>
                <a:gd name="connsiteX115" fmla="*/ 1988659 w 4135375"/>
                <a:gd name="connsiteY115" fmla="*/ 1144125 h 1203793"/>
                <a:gd name="connsiteX116" fmla="*/ 2006440 w 4135375"/>
                <a:gd name="connsiteY116" fmla="*/ 1100975 h 1203793"/>
                <a:gd name="connsiteX117" fmla="*/ 2024221 w 4135375"/>
                <a:gd name="connsiteY117" fmla="*/ 1075591 h 1203793"/>
                <a:gd name="connsiteX118" fmla="*/ 2042002 w 4135375"/>
                <a:gd name="connsiteY118" fmla="*/ 1034978 h 1203793"/>
                <a:gd name="connsiteX119" fmla="*/ 2059784 w 4135375"/>
                <a:gd name="connsiteY119" fmla="*/ 968982 h 1203793"/>
                <a:gd name="connsiteX120" fmla="*/ 2077564 w 4135375"/>
                <a:gd name="connsiteY120" fmla="*/ 900448 h 1203793"/>
                <a:gd name="connsiteX121" fmla="*/ 2092805 w 4135375"/>
                <a:gd name="connsiteY121" fmla="*/ 852220 h 1203793"/>
                <a:gd name="connsiteX122" fmla="*/ 2110586 w 4135375"/>
                <a:gd name="connsiteY122" fmla="*/ 821760 h 1203793"/>
                <a:gd name="connsiteX123" fmla="*/ 2128367 w 4135375"/>
                <a:gd name="connsiteY123" fmla="*/ 801454 h 1203793"/>
                <a:gd name="connsiteX124" fmla="*/ 2146149 w 4135375"/>
                <a:gd name="connsiteY124" fmla="*/ 791300 h 1203793"/>
                <a:gd name="connsiteX125" fmla="*/ 2163929 w 4135375"/>
                <a:gd name="connsiteY125" fmla="*/ 798916 h 1203793"/>
                <a:gd name="connsiteX126" fmla="*/ 2179170 w 4135375"/>
                <a:gd name="connsiteY126" fmla="*/ 826837 h 1203793"/>
                <a:gd name="connsiteX127" fmla="*/ 2196951 w 4135375"/>
                <a:gd name="connsiteY127" fmla="*/ 872526 h 1203793"/>
                <a:gd name="connsiteX128" fmla="*/ 2214732 w 4135375"/>
                <a:gd name="connsiteY128" fmla="*/ 915678 h 1203793"/>
                <a:gd name="connsiteX129" fmla="*/ 2232513 w 4135375"/>
                <a:gd name="connsiteY129" fmla="*/ 956290 h 1203793"/>
                <a:gd name="connsiteX130" fmla="*/ 2250294 w 4135375"/>
                <a:gd name="connsiteY130" fmla="*/ 981674 h 1203793"/>
                <a:gd name="connsiteX131" fmla="*/ 2265535 w 4135375"/>
                <a:gd name="connsiteY131" fmla="*/ 1001980 h 1203793"/>
                <a:gd name="connsiteX132" fmla="*/ 2283316 w 4135375"/>
                <a:gd name="connsiteY132" fmla="*/ 1017210 h 1203793"/>
                <a:gd name="connsiteX133" fmla="*/ 2301097 w 4135375"/>
                <a:gd name="connsiteY133" fmla="*/ 1022287 h 1203793"/>
                <a:gd name="connsiteX134" fmla="*/ 2318878 w 4135375"/>
                <a:gd name="connsiteY134" fmla="*/ 1027363 h 1203793"/>
                <a:gd name="connsiteX135" fmla="*/ 2336659 w 4135375"/>
                <a:gd name="connsiteY135" fmla="*/ 1019748 h 1203793"/>
                <a:gd name="connsiteX136" fmla="*/ 2354440 w 4135375"/>
                <a:gd name="connsiteY136" fmla="*/ 1017210 h 1203793"/>
                <a:gd name="connsiteX137" fmla="*/ 2369681 w 4135375"/>
                <a:gd name="connsiteY137" fmla="*/ 1019748 h 1203793"/>
                <a:gd name="connsiteX138" fmla="*/ 2387462 w 4135375"/>
                <a:gd name="connsiteY138" fmla="*/ 1022287 h 1203793"/>
                <a:gd name="connsiteX139" fmla="*/ 2405243 w 4135375"/>
                <a:gd name="connsiteY139" fmla="*/ 1014672 h 1203793"/>
                <a:gd name="connsiteX140" fmla="*/ 2423024 w 4135375"/>
                <a:gd name="connsiteY140" fmla="*/ 989289 h 1203793"/>
                <a:gd name="connsiteX141" fmla="*/ 2440805 w 4135375"/>
                <a:gd name="connsiteY141" fmla="*/ 989289 h 1203793"/>
                <a:gd name="connsiteX142" fmla="*/ 2456046 w 4135375"/>
                <a:gd name="connsiteY142" fmla="*/ 979136 h 1203793"/>
                <a:gd name="connsiteX143" fmla="*/ 2473827 w 4135375"/>
                <a:gd name="connsiteY143" fmla="*/ 923292 h 1203793"/>
                <a:gd name="connsiteX144" fmla="*/ 2491608 w 4135375"/>
                <a:gd name="connsiteY144" fmla="*/ 862373 h 1203793"/>
                <a:gd name="connsiteX145" fmla="*/ 2509389 w 4135375"/>
                <a:gd name="connsiteY145" fmla="*/ 819222 h 1203793"/>
                <a:gd name="connsiteX146" fmla="*/ 2527170 w 4135375"/>
                <a:gd name="connsiteY146" fmla="*/ 791300 h 1203793"/>
                <a:gd name="connsiteX147" fmla="*/ 2542411 w 4135375"/>
                <a:gd name="connsiteY147" fmla="*/ 778609 h 1203793"/>
                <a:gd name="connsiteX148" fmla="*/ 2560192 w 4135375"/>
                <a:gd name="connsiteY148" fmla="*/ 773532 h 1203793"/>
                <a:gd name="connsiteX149" fmla="*/ 2577973 w 4135375"/>
                <a:gd name="connsiteY149" fmla="*/ 783686 h 1203793"/>
                <a:gd name="connsiteX150" fmla="*/ 2595754 w 4135375"/>
                <a:gd name="connsiteY150" fmla="*/ 819222 h 1203793"/>
                <a:gd name="connsiteX151" fmla="*/ 2613535 w 4135375"/>
                <a:gd name="connsiteY151" fmla="*/ 864912 h 1203793"/>
                <a:gd name="connsiteX152" fmla="*/ 2628776 w 4135375"/>
                <a:gd name="connsiteY152" fmla="*/ 910601 h 1203793"/>
                <a:gd name="connsiteX153" fmla="*/ 2646557 w 4135375"/>
                <a:gd name="connsiteY153" fmla="*/ 941060 h 1203793"/>
                <a:gd name="connsiteX154" fmla="*/ 2664338 w 4135375"/>
                <a:gd name="connsiteY154" fmla="*/ 956290 h 1203793"/>
                <a:gd name="connsiteX155" fmla="*/ 2682119 w 4135375"/>
                <a:gd name="connsiteY155" fmla="*/ 976597 h 1203793"/>
                <a:gd name="connsiteX156" fmla="*/ 2699900 w 4135375"/>
                <a:gd name="connsiteY156" fmla="*/ 994365 h 1203793"/>
                <a:gd name="connsiteX157" fmla="*/ 2717681 w 4135375"/>
                <a:gd name="connsiteY157" fmla="*/ 1009595 h 1203793"/>
                <a:gd name="connsiteX158" fmla="*/ 2732921 w 4135375"/>
                <a:gd name="connsiteY158" fmla="*/ 1027363 h 1203793"/>
                <a:gd name="connsiteX159" fmla="*/ 2750703 w 4135375"/>
                <a:gd name="connsiteY159" fmla="*/ 1045131 h 1203793"/>
                <a:gd name="connsiteX160" fmla="*/ 2768484 w 4135375"/>
                <a:gd name="connsiteY160" fmla="*/ 1067976 h 1203793"/>
                <a:gd name="connsiteX161" fmla="*/ 2786265 w 4135375"/>
                <a:gd name="connsiteY161" fmla="*/ 1085745 h 1203793"/>
                <a:gd name="connsiteX162" fmla="*/ 2804046 w 4135375"/>
                <a:gd name="connsiteY162" fmla="*/ 1095898 h 1203793"/>
                <a:gd name="connsiteX163" fmla="*/ 2819286 w 4135375"/>
                <a:gd name="connsiteY163" fmla="*/ 1088283 h 1203793"/>
                <a:gd name="connsiteX164" fmla="*/ 2837068 w 4135375"/>
                <a:gd name="connsiteY164" fmla="*/ 1060361 h 1203793"/>
                <a:gd name="connsiteX165" fmla="*/ 2854849 w 4135375"/>
                <a:gd name="connsiteY165" fmla="*/ 1052747 h 1203793"/>
                <a:gd name="connsiteX166" fmla="*/ 2872630 w 4135375"/>
                <a:gd name="connsiteY166" fmla="*/ 1032440 h 1203793"/>
                <a:gd name="connsiteX167" fmla="*/ 2890410 w 4135375"/>
                <a:gd name="connsiteY167" fmla="*/ 968982 h 1203793"/>
                <a:gd name="connsiteX168" fmla="*/ 2905651 w 4135375"/>
                <a:gd name="connsiteY168" fmla="*/ 902986 h 1203793"/>
                <a:gd name="connsiteX169" fmla="*/ 2923432 w 4135375"/>
                <a:gd name="connsiteY169" fmla="*/ 862373 h 1203793"/>
                <a:gd name="connsiteX170" fmla="*/ 2941214 w 4135375"/>
                <a:gd name="connsiteY170" fmla="*/ 824298 h 1203793"/>
                <a:gd name="connsiteX171" fmla="*/ 2958994 w 4135375"/>
                <a:gd name="connsiteY171" fmla="*/ 801454 h 1203793"/>
                <a:gd name="connsiteX172" fmla="*/ 2976775 w 4135375"/>
                <a:gd name="connsiteY172" fmla="*/ 786224 h 1203793"/>
                <a:gd name="connsiteX173" fmla="*/ 2994556 w 4135375"/>
                <a:gd name="connsiteY173" fmla="*/ 786224 h 1203793"/>
                <a:gd name="connsiteX174" fmla="*/ 3009797 w 4135375"/>
                <a:gd name="connsiteY174" fmla="*/ 811607 h 1203793"/>
                <a:gd name="connsiteX175" fmla="*/ 3027578 w 4135375"/>
                <a:gd name="connsiteY175" fmla="*/ 847144 h 1203793"/>
                <a:gd name="connsiteX176" fmla="*/ 3045359 w 4135375"/>
                <a:gd name="connsiteY176" fmla="*/ 885218 h 1203793"/>
                <a:gd name="connsiteX177" fmla="*/ 3063140 w 4135375"/>
                <a:gd name="connsiteY177" fmla="*/ 923292 h 1203793"/>
                <a:gd name="connsiteX178" fmla="*/ 3080921 w 4135375"/>
                <a:gd name="connsiteY178" fmla="*/ 956290 h 1203793"/>
                <a:gd name="connsiteX179" fmla="*/ 3096162 w 4135375"/>
                <a:gd name="connsiteY179" fmla="*/ 989289 h 1203793"/>
                <a:gd name="connsiteX180" fmla="*/ 3113943 w 4135375"/>
                <a:gd name="connsiteY180" fmla="*/ 1024825 h 1203793"/>
                <a:gd name="connsiteX181" fmla="*/ 3131724 w 4135375"/>
                <a:gd name="connsiteY181" fmla="*/ 1062900 h 1203793"/>
                <a:gd name="connsiteX182" fmla="*/ 3149505 w 4135375"/>
                <a:gd name="connsiteY182" fmla="*/ 1100975 h 1203793"/>
                <a:gd name="connsiteX183" fmla="*/ 3167286 w 4135375"/>
                <a:gd name="connsiteY183" fmla="*/ 1139049 h 1203793"/>
                <a:gd name="connsiteX184" fmla="*/ 3182527 w 4135375"/>
                <a:gd name="connsiteY184" fmla="*/ 1169509 h 1203793"/>
                <a:gd name="connsiteX185" fmla="*/ 3200308 w 4135375"/>
                <a:gd name="connsiteY185" fmla="*/ 1187277 h 1203793"/>
                <a:gd name="connsiteX186" fmla="*/ 3218089 w 4135375"/>
                <a:gd name="connsiteY186" fmla="*/ 1197430 h 1203793"/>
                <a:gd name="connsiteX187" fmla="*/ 3235870 w 4135375"/>
                <a:gd name="connsiteY187" fmla="*/ 1184739 h 1203793"/>
                <a:gd name="connsiteX188" fmla="*/ 3253651 w 4135375"/>
                <a:gd name="connsiteY188" fmla="*/ 1146664 h 1203793"/>
                <a:gd name="connsiteX189" fmla="*/ 3271432 w 4135375"/>
                <a:gd name="connsiteY189" fmla="*/ 1121281 h 1203793"/>
                <a:gd name="connsiteX190" fmla="*/ 3286673 w 4135375"/>
                <a:gd name="connsiteY190" fmla="*/ 1090821 h 1203793"/>
                <a:gd name="connsiteX191" fmla="*/ 3304454 w 4135375"/>
                <a:gd name="connsiteY191" fmla="*/ 1032440 h 1203793"/>
                <a:gd name="connsiteX192" fmla="*/ 3322235 w 4135375"/>
                <a:gd name="connsiteY192" fmla="*/ 958829 h 1203793"/>
                <a:gd name="connsiteX193" fmla="*/ 3340016 w 4135375"/>
                <a:gd name="connsiteY193" fmla="*/ 900448 h 1203793"/>
                <a:gd name="connsiteX194" fmla="*/ 3357797 w 4135375"/>
                <a:gd name="connsiteY194" fmla="*/ 854758 h 1203793"/>
                <a:gd name="connsiteX195" fmla="*/ 3373038 w 4135375"/>
                <a:gd name="connsiteY195" fmla="*/ 824298 h 1203793"/>
                <a:gd name="connsiteX196" fmla="*/ 3390819 w 4135375"/>
                <a:gd name="connsiteY196" fmla="*/ 801454 h 1203793"/>
                <a:gd name="connsiteX197" fmla="*/ 3408600 w 4135375"/>
                <a:gd name="connsiteY197" fmla="*/ 791300 h 1203793"/>
                <a:gd name="connsiteX198" fmla="*/ 3426381 w 4135375"/>
                <a:gd name="connsiteY198" fmla="*/ 796377 h 1203793"/>
                <a:gd name="connsiteX199" fmla="*/ 3444162 w 4135375"/>
                <a:gd name="connsiteY199" fmla="*/ 798916 h 1203793"/>
                <a:gd name="connsiteX200" fmla="*/ 3459403 w 4135375"/>
                <a:gd name="connsiteY200" fmla="*/ 816684 h 1203793"/>
                <a:gd name="connsiteX201" fmla="*/ 3477184 w 4135375"/>
                <a:gd name="connsiteY201" fmla="*/ 862373 h 1203793"/>
                <a:gd name="connsiteX202" fmla="*/ 3494965 w 4135375"/>
                <a:gd name="connsiteY202" fmla="*/ 910601 h 1203793"/>
                <a:gd name="connsiteX203" fmla="*/ 3512746 w 4135375"/>
                <a:gd name="connsiteY203" fmla="*/ 961367 h 1203793"/>
                <a:gd name="connsiteX204" fmla="*/ 3530527 w 4135375"/>
                <a:gd name="connsiteY204" fmla="*/ 999442 h 1203793"/>
                <a:gd name="connsiteX205" fmla="*/ 3548308 w 4135375"/>
                <a:gd name="connsiteY205" fmla="*/ 1050208 h 1203793"/>
                <a:gd name="connsiteX206" fmla="*/ 3563549 w 4135375"/>
                <a:gd name="connsiteY206" fmla="*/ 1108589 h 1203793"/>
                <a:gd name="connsiteX207" fmla="*/ 3581330 w 4135375"/>
                <a:gd name="connsiteY207" fmla="*/ 1141587 h 1203793"/>
                <a:gd name="connsiteX208" fmla="*/ 3599111 w 4135375"/>
                <a:gd name="connsiteY208" fmla="*/ 1172047 h 1203793"/>
                <a:gd name="connsiteX209" fmla="*/ 3616892 w 4135375"/>
                <a:gd name="connsiteY209" fmla="*/ 1194892 h 1203793"/>
                <a:gd name="connsiteX210" fmla="*/ 3634673 w 4135375"/>
                <a:gd name="connsiteY210" fmla="*/ 1203353 h 1203793"/>
                <a:gd name="connsiteX211" fmla="*/ 3649914 w 4135375"/>
                <a:gd name="connsiteY211" fmla="*/ 1189815 h 1203793"/>
                <a:gd name="connsiteX212" fmla="*/ 3667695 w 4135375"/>
                <a:gd name="connsiteY212" fmla="*/ 1146664 h 1203793"/>
                <a:gd name="connsiteX213" fmla="*/ 3685475 w 4135375"/>
                <a:gd name="connsiteY213" fmla="*/ 1116205 h 1203793"/>
                <a:gd name="connsiteX214" fmla="*/ 3703257 w 4135375"/>
                <a:gd name="connsiteY214" fmla="*/ 1083206 h 1203793"/>
                <a:gd name="connsiteX215" fmla="*/ 3721038 w 4135375"/>
                <a:gd name="connsiteY215" fmla="*/ 1019748 h 1203793"/>
                <a:gd name="connsiteX216" fmla="*/ 3736279 w 4135375"/>
                <a:gd name="connsiteY216" fmla="*/ 948676 h 1203793"/>
                <a:gd name="connsiteX217" fmla="*/ 3754059 w 4135375"/>
                <a:gd name="connsiteY217" fmla="*/ 890294 h 1203793"/>
                <a:gd name="connsiteX218" fmla="*/ 3771840 w 4135375"/>
                <a:gd name="connsiteY218" fmla="*/ 849682 h 1203793"/>
                <a:gd name="connsiteX219" fmla="*/ 3789622 w 4135375"/>
                <a:gd name="connsiteY219" fmla="*/ 819222 h 1203793"/>
                <a:gd name="connsiteX220" fmla="*/ 3807403 w 4135375"/>
                <a:gd name="connsiteY220" fmla="*/ 801454 h 1203793"/>
                <a:gd name="connsiteX221" fmla="*/ 3825183 w 4135375"/>
                <a:gd name="connsiteY221" fmla="*/ 791300 h 1203793"/>
                <a:gd name="connsiteX222" fmla="*/ 3840424 w 4135375"/>
                <a:gd name="connsiteY222" fmla="*/ 791300 h 1203793"/>
                <a:gd name="connsiteX223" fmla="*/ 3858205 w 4135375"/>
                <a:gd name="connsiteY223" fmla="*/ 793839 h 1203793"/>
                <a:gd name="connsiteX224" fmla="*/ 3875986 w 4135375"/>
                <a:gd name="connsiteY224" fmla="*/ 806530 h 1203793"/>
                <a:gd name="connsiteX225" fmla="*/ 3893768 w 4135375"/>
                <a:gd name="connsiteY225" fmla="*/ 847144 h 1203793"/>
                <a:gd name="connsiteX226" fmla="*/ 3911548 w 4135375"/>
                <a:gd name="connsiteY226" fmla="*/ 895371 h 1203793"/>
                <a:gd name="connsiteX227" fmla="*/ 3926789 w 4135375"/>
                <a:gd name="connsiteY227" fmla="*/ 933446 h 1203793"/>
                <a:gd name="connsiteX228" fmla="*/ 3944570 w 4135375"/>
                <a:gd name="connsiteY228" fmla="*/ 971520 h 1203793"/>
                <a:gd name="connsiteX229" fmla="*/ 3962351 w 4135375"/>
                <a:gd name="connsiteY229" fmla="*/ 1004518 h 1203793"/>
                <a:gd name="connsiteX230" fmla="*/ 3980132 w 4135375"/>
                <a:gd name="connsiteY230" fmla="*/ 1024825 h 1203793"/>
                <a:gd name="connsiteX231" fmla="*/ 3997913 w 4135375"/>
                <a:gd name="connsiteY231" fmla="*/ 1047670 h 1203793"/>
                <a:gd name="connsiteX232" fmla="*/ 4013154 w 4135375"/>
                <a:gd name="connsiteY232" fmla="*/ 1080668 h 1203793"/>
                <a:gd name="connsiteX233" fmla="*/ 4030935 w 4135375"/>
                <a:gd name="connsiteY233" fmla="*/ 1108589 h 1203793"/>
                <a:gd name="connsiteX234" fmla="*/ 4048716 w 4135375"/>
                <a:gd name="connsiteY234" fmla="*/ 1131434 h 1203793"/>
                <a:gd name="connsiteX235" fmla="*/ 4066497 w 4135375"/>
                <a:gd name="connsiteY235" fmla="*/ 1128896 h 1203793"/>
                <a:gd name="connsiteX236" fmla="*/ 4084278 w 4135375"/>
                <a:gd name="connsiteY236" fmla="*/ 1098436 h 1203793"/>
                <a:gd name="connsiteX237" fmla="*/ 4099519 w 4135375"/>
                <a:gd name="connsiteY237" fmla="*/ 1080668 h 1203793"/>
                <a:gd name="connsiteX238" fmla="*/ 4117300 w 4135375"/>
                <a:gd name="connsiteY238" fmla="*/ 1055285 h 1203793"/>
                <a:gd name="connsiteX239" fmla="*/ 4135399 w 4135375"/>
                <a:gd name="connsiteY239" fmla="*/ 994365 h 1203793"/>
                <a:gd name="connsiteX240" fmla="*/ 4135399 w 4135375"/>
                <a:gd name="connsiteY240" fmla="*/ 387709 h 1203793"/>
                <a:gd name="connsiteX241" fmla="*/ 4117300 w 4135375"/>
                <a:gd name="connsiteY241" fmla="*/ 306483 h 1203793"/>
                <a:gd name="connsiteX242" fmla="*/ 4099519 w 4135375"/>
                <a:gd name="connsiteY242" fmla="*/ 189721 h 1203793"/>
                <a:gd name="connsiteX243" fmla="*/ 4084278 w 4135375"/>
                <a:gd name="connsiteY243" fmla="*/ 113571 h 1203793"/>
                <a:gd name="connsiteX244" fmla="*/ 4066497 w 4135375"/>
                <a:gd name="connsiteY244" fmla="*/ 75497 h 1203793"/>
                <a:gd name="connsiteX245" fmla="*/ 4048716 w 4135375"/>
                <a:gd name="connsiteY245" fmla="*/ 45037 h 1203793"/>
                <a:gd name="connsiteX246" fmla="*/ 4030935 w 4135375"/>
                <a:gd name="connsiteY246" fmla="*/ 27269 h 1203793"/>
                <a:gd name="connsiteX247" fmla="*/ 4013154 w 4135375"/>
                <a:gd name="connsiteY247" fmla="*/ 17116 h 1203793"/>
                <a:gd name="connsiteX248" fmla="*/ 3997913 w 4135375"/>
                <a:gd name="connsiteY248" fmla="*/ 14577 h 1203793"/>
                <a:gd name="connsiteX249" fmla="*/ 3980132 w 4135375"/>
                <a:gd name="connsiteY249" fmla="*/ 27269 h 1203793"/>
                <a:gd name="connsiteX250" fmla="*/ 3962351 w 4135375"/>
                <a:gd name="connsiteY250" fmla="*/ 39961 h 1203793"/>
                <a:gd name="connsiteX251" fmla="*/ 3944570 w 4135375"/>
                <a:gd name="connsiteY251" fmla="*/ 65343 h 1203793"/>
                <a:gd name="connsiteX252" fmla="*/ 3926789 w 4135375"/>
                <a:gd name="connsiteY252" fmla="*/ 93265 h 1203793"/>
                <a:gd name="connsiteX253" fmla="*/ 3911548 w 4135375"/>
                <a:gd name="connsiteY253" fmla="*/ 169414 h 1203793"/>
                <a:gd name="connsiteX254" fmla="*/ 3893768 w 4135375"/>
                <a:gd name="connsiteY254" fmla="*/ 265870 h 1203793"/>
                <a:gd name="connsiteX255" fmla="*/ 3875986 w 4135375"/>
                <a:gd name="connsiteY255" fmla="*/ 309022 h 1203793"/>
                <a:gd name="connsiteX256" fmla="*/ 3858205 w 4135375"/>
                <a:gd name="connsiteY256" fmla="*/ 311560 h 1203793"/>
                <a:gd name="connsiteX257" fmla="*/ 3840424 w 4135375"/>
                <a:gd name="connsiteY257" fmla="*/ 342020 h 1203793"/>
                <a:gd name="connsiteX258" fmla="*/ 3825183 w 4135375"/>
                <a:gd name="connsiteY258" fmla="*/ 347096 h 1203793"/>
                <a:gd name="connsiteX259" fmla="*/ 3807403 w 4135375"/>
                <a:gd name="connsiteY259" fmla="*/ 319175 h 1203793"/>
                <a:gd name="connsiteX260" fmla="*/ 3789622 w 4135375"/>
                <a:gd name="connsiteY260" fmla="*/ 288715 h 1203793"/>
                <a:gd name="connsiteX261" fmla="*/ 3771840 w 4135375"/>
                <a:gd name="connsiteY261" fmla="*/ 303945 h 1203793"/>
                <a:gd name="connsiteX262" fmla="*/ 3754059 w 4135375"/>
                <a:gd name="connsiteY262" fmla="*/ 311560 h 1203793"/>
                <a:gd name="connsiteX263" fmla="*/ 3736279 w 4135375"/>
                <a:gd name="connsiteY263" fmla="*/ 306483 h 1203793"/>
                <a:gd name="connsiteX264" fmla="*/ 3721038 w 4135375"/>
                <a:gd name="connsiteY264" fmla="*/ 301406 h 1203793"/>
                <a:gd name="connsiteX265" fmla="*/ 3703257 w 4135375"/>
                <a:gd name="connsiteY265" fmla="*/ 265870 h 1203793"/>
                <a:gd name="connsiteX266" fmla="*/ 3685475 w 4135375"/>
                <a:gd name="connsiteY266" fmla="*/ 217642 h 1203793"/>
                <a:gd name="connsiteX267" fmla="*/ 3667695 w 4135375"/>
                <a:gd name="connsiteY267" fmla="*/ 194797 h 1203793"/>
                <a:gd name="connsiteX268" fmla="*/ 3649914 w 4135375"/>
                <a:gd name="connsiteY268" fmla="*/ 192259 h 1203793"/>
                <a:gd name="connsiteX269" fmla="*/ 3634673 w 4135375"/>
                <a:gd name="connsiteY269" fmla="*/ 204951 h 1203793"/>
                <a:gd name="connsiteX270" fmla="*/ 3616892 w 4135375"/>
                <a:gd name="connsiteY270" fmla="*/ 227796 h 1203793"/>
                <a:gd name="connsiteX271" fmla="*/ 3599111 w 4135375"/>
                <a:gd name="connsiteY271" fmla="*/ 235410 h 1203793"/>
                <a:gd name="connsiteX272" fmla="*/ 3581330 w 4135375"/>
                <a:gd name="connsiteY272" fmla="*/ 260794 h 1203793"/>
                <a:gd name="connsiteX273" fmla="*/ 3563549 w 4135375"/>
                <a:gd name="connsiteY273" fmla="*/ 270947 h 1203793"/>
                <a:gd name="connsiteX274" fmla="*/ 3548308 w 4135375"/>
                <a:gd name="connsiteY274" fmla="*/ 278562 h 1203793"/>
                <a:gd name="connsiteX275" fmla="*/ 3530527 w 4135375"/>
                <a:gd name="connsiteY275" fmla="*/ 283638 h 1203793"/>
                <a:gd name="connsiteX276" fmla="*/ 3512746 w 4135375"/>
                <a:gd name="connsiteY276" fmla="*/ 311560 h 1203793"/>
                <a:gd name="connsiteX277" fmla="*/ 3494965 w 4135375"/>
                <a:gd name="connsiteY277" fmla="*/ 309022 h 1203793"/>
                <a:gd name="connsiteX278" fmla="*/ 3477184 w 4135375"/>
                <a:gd name="connsiteY278" fmla="*/ 336943 h 1203793"/>
                <a:gd name="connsiteX279" fmla="*/ 3459403 w 4135375"/>
                <a:gd name="connsiteY279" fmla="*/ 375018 h 1203793"/>
                <a:gd name="connsiteX280" fmla="*/ 3444162 w 4135375"/>
                <a:gd name="connsiteY280" fmla="*/ 405477 h 1203793"/>
                <a:gd name="connsiteX281" fmla="*/ 3426381 w 4135375"/>
                <a:gd name="connsiteY281" fmla="*/ 433398 h 1203793"/>
                <a:gd name="connsiteX282" fmla="*/ 3408600 w 4135375"/>
                <a:gd name="connsiteY282" fmla="*/ 428322 h 1203793"/>
                <a:gd name="connsiteX283" fmla="*/ 3390819 w 4135375"/>
                <a:gd name="connsiteY283" fmla="*/ 441014 h 1203793"/>
                <a:gd name="connsiteX284" fmla="*/ 3373038 w 4135375"/>
                <a:gd name="connsiteY284" fmla="*/ 451167 h 1203793"/>
                <a:gd name="connsiteX285" fmla="*/ 3357797 w 4135375"/>
                <a:gd name="connsiteY285" fmla="*/ 461320 h 1203793"/>
                <a:gd name="connsiteX286" fmla="*/ 3340016 w 4135375"/>
                <a:gd name="connsiteY286" fmla="*/ 458782 h 1203793"/>
                <a:gd name="connsiteX287" fmla="*/ 3322235 w 4135375"/>
                <a:gd name="connsiteY287" fmla="*/ 433398 h 1203793"/>
                <a:gd name="connsiteX288" fmla="*/ 3304454 w 4135375"/>
                <a:gd name="connsiteY288" fmla="*/ 420707 h 1203793"/>
                <a:gd name="connsiteX289" fmla="*/ 3286673 w 4135375"/>
                <a:gd name="connsiteY289" fmla="*/ 369941 h 1203793"/>
                <a:gd name="connsiteX290" fmla="*/ 3271432 w 4135375"/>
                <a:gd name="connsiteY290" fmla="*/ 298868 h 1203793"/>
                <a:gd name="connsiteX291" fmla="*/ 3253651 w 4135375"/>
                <a:gd name="connsiteY291" fmla="*/ 245564 h 1203793"/>
                <a:gd name="connsiteX292" fmla="*/ 3235870 w 4135375"/>
                <a:gd name="connsiteY292" fmla="*/ 260794 h 1203793"/>
                <a:gd name="connsiteX293" fmla="*/ 3218089 w 4135375"/>
                <a:gd name="connsiteY293" fmla="*/ 286177 h 1203793"/>
                <a:gd name="connsiteX294" fmla="*/ 3200308 w 4135375"/>
                <a:gd name="connsiteY294" fmla="*/ 306483 h 1203793"/>
                <a:gd name="connsiteX295" fmla="*/ 3182527 w 4135375"/>
                <a:gd name="connsiteY295" fmla="*/ 324252 h 1203793"/>
                <a:gd name="connsiteX296" fmla="*/ 3167286 w 4135375"/>
                <a:gd name="connsiteY296" fmla="*/ 344558 h 1203793"/>
                <a:gd name="connsiteX297" fmla="*/ 3149505 w 4135375"/>
                <a:gd name="connsiteY297" fmla="*/ 364864 h 1203793"/>
                <a:gd name="connsiteX298" fmla="*/ 3131724 w 4135375"/>
                <a:gd name="connsiteY298" fmla="*/ 390248 h 1203793"/>
                <a:gd name="connsiteX299" fmla="*/ 3113943 w 4135375"/>
                <a:gd name="connsiteY299" fmla="*/ 395324 h 1203793"/>
                <a:gd name="connsiteX300" fmla="*/ 3096162 w 4135375"/>
                <a:gd name="connsiteY300" fmla="*/ 397862 h 1203793"/>
                <a:gd name="connsiteX301" fmla="*/ 3080921 w 4135375"/>
                <a:gd name="connsiteY301" fmla="*/ 423246 h 1203793"/>
                <a:gd name="connsiteX302" fmla="*/ 3063140 w 4135375"/>
                <a:gd name="connsiteY302" fmla="*/ 425784 h 1203793"/>
                <a:gd name="connsiteX303" fmla="*/ 3045359 w 4135375"/>
                <a:gd name="connsiteY303" fmla="*/ 453705 h 1203793"/>
                <a:gd name="connsiteX304" fmla="*/ 3027578 w 4135375"/>
                <a:gd name="connsiteY304" fmla="*/ 479088 h 1203793"/>
                <a:gd name="connsiteX305" fmla="*/ 3009797 w 4135375"/>
                <a:gd name="connsiteY305" fmla="*/ 499395 h 1203793"/>
                <a:gd name="connsiteX306" fmla="*/ 2994556 w 4135375"/>
                <a:gd name="connsiteY306" fmla="*/ 504471 h 1203793"/>
                <a:gd name="connsiteX307" fmla="*/ 2976775 w 4135375"/>
                <a:gd name="connsiteY307" fmla="*/ 514625 h 1203793"/>
                <a:gd name="connsiteX308" fmla="*/ 2958994 w 4135375"/>
                <a:gd name="connsiteY308" fmla="*/ 517163 h 1203793"/>
                <a:gd name="connsiteX309" fmla="*/ 2941214 w 4135375"/>
                <a:gd name="connsiteY309" fmla="*/ 524778 h 1203793"/>
                <a:gd name="connsiteX310" fmla="*/ 2923432 w 4135375"/>
                <a:gd name="connsiteY310" fmla="*/ 540008 h 1203793"/>
                <a:gd name="connsiteX311" fmla="*/ 2905651 w 4135375"/>
                <a:gd name="connsiteY311" fmla="*/ 550161 h 1203793"/>
                <a:gd name="connsiteX312" fmla="*/ 2890410 w 4135375"/>
                <a:gd name="connsiteY312" fmla="*/ 580621 h 1203793"/>
                <a:gd name="connsiteX313" fmla="*/ 2872630 w 4135375"/>
                <a:gd name="connsiteY313" fmla="*/ 595851 h 1203793"/>
                <a:gd name="connsiteX314" fmla="*/ 2854849 w 4135375"/>
                <a:gd name="connsiteY314" fmla="*/ 540008 h 1203793"/>
                <a:gd name="connsiteX315" fmla="*/ 2837068 w 4135375"/>
                <a:gd name="connsiteY315" fmla="*/ 435937 h 1203793"/>
                <a:gd name="connsiteX316" fmla="*/ 2819286 w 4135375"/>
                <a:gd name="connsiteY316" fmla="*/ 387709 h 1203793"/>
                <a:gd name="connsiteX317" fmla="*/ 2804046 w 4135375"/>
                <a:gd name="connsiteY317" fmla="*/ 354711 h 1203793"/>
                <a:gd name="connsiteX318" fmla="*/ 2786265 w 4135375"/>
                <a:gd name="connsiteY318" fmla="*/ 316636 h 1203793"/>
                <a:gd name="connsiteX319" fmla="*/ 2768484 w 4135375"/>
                <a:gd name="connsiteY319" fmla="*/ 278562 h 1203793"/>
                <a:gd name="connsiteX320" fmla="*/ 2750703 w 4135375"/>
                <a:gd name="connsiteY320" fmla="*/ 250640 h 1203793"/>
                <a:gd name="connsiteX321" fmla="*/ 2732921 w 4135375"/>
                <a:gd name="connsiteY321" fmla="*/ 230334 h 1203793"/>
                <a:gd name="connsiteX322" fmla="*/ 2717681 w 4135375"/>
                <a:gd name="connsiteY322" fmla="*/ 212566 h 1203793"/>
                <a:gd name="connsiteX323" fmla="*/ 2699900 w 4135375"/>
                <a:gd name="connsiteY323" fmla="*/ 184644 h 1203793"/>
                <a:gd name="connsiteX324" fmla="*/ 2682119 w 4135375"/>
                <a:gd name="connsiteY324" fmla="*/ 146569 h 1203793"/>
                <a:gd name="connsiteX325" fmla="*/ 2664338 w 4135375"/>
                <a:gd name="connsiteY325" fmla="*/ 75497 h 1203793"/>
                <a:gd name="connsiteX326" fmla="*/ 2646557 w 4135375"/>
                <a:gd name="connsiteY326" fmla="*/ 90727 h 1203793"/>
                <a:gd name="connsiteX327" fmla="*/ 2628776 w 4135375"/>
                <a:gd name="connsiteY327" fmla="*/ 116110 h 1203793"/>
                <a:gd name="connsiteX328" fmla="*/ 2613535 w 4135375"/>
                <a:gd name="connsiteY328" fmla="*/ 100880 h 1203793"/>
                <a:gd name="connsiteX329" fmla="*/ 2595754 w 4135375"/>
                <a:gd name="connsiteY329" fmla="*/ 75497 h 1203793"/>
                <a:gd name="connsiteX330" fmla="*/ 2577973 w 4135375"/>
                <a:gd name="connsiteY330" fmla="*/ 60267 h 1203793"/>
                <a:gd name="connsiteX331" fmla="*/ 2560192 w 4135375"/>
                <a:gd name="connsiteY331" fmla="*/ 52652 h 1203793"/>
                <a:gd name="connsiteX332" fmla="*/ 2542411 w 4135375"/>
                <a:gd name="connsiteY332" fmla="*/ 50114 h 1203793"/>
                <a:gd name="connsiteX333" fmla="*/ 2527170 w 4135375"/>
                <a:gd name="connsiteY333" fmla="*/ 52652 h 1203793"/>
                <a:gd name="connsiteX334" fmla="*/ 2509389 w 4135375"/>
                <a:gd name="connsiteY334" fmla="*/ 57729 h 1203793"/>
                <a:gd name="connsiteX335" fmla="*/ 2491608 w 4135375"/>
                <a:gd name="connsiteY335" fmla="*/ 52652 h 1203793"/>
                <a:gd name="connsiteX336" fmla="*/ 2473827 w 4135375"/>
                <a:gd name="connsiteY336" fmla="*/ 57729 h 1203793"/>
                <a:gd name="connsiteX337" fmla="*/ 2456046 w 4135375"/>
                <a:gd name="connsiteY337" fmla="*/ 70421 h 1203793"/>
                <a:gd name="connsiteX338" fmla="*/ 2440805 w 4135375"/>
                <a:gd name="connsiteY338" fmla="*/ 100880 h 1203793"/>
                <a:gd name="connsiteX339" fmla="*/ 2423024 w 4135375"/>
                <a:gd name="connsiteY339" fmla="*/ 199874 h 1203793"/>
                <a:gd name="connsiteX340" fmla="*/ 2405243 w 4135375"/>
                <a:gd name="connsiteY340" fmla="*/ 339481 h 1203793"/>
                <a:gd name="connsiteX341" fmla="*/ 2387462 w 4135375"/>
                <a:gd name="connsiteY341" fmla="*/ 428322 h 1203793"/>
                <a:gd name="connsiteX342" fmla="*/ 2369681 w 4135375"/>
                <a:gd name="connsiteY342" fmla="*/ 471473 h 1203793"/>
                <a:gd name="connsiteX343" fmla="*/ 2354440 w 4135375"/>
                <a:gd name="connsiteY343" fmla="*/ 491780 h 1203793"/>
                <a:gd name="connsiteX344" fmla="*/ 2336659 w 4135375"/>
                <a:gd name="connsiteY344" fmla="*/ 501933 h 1203793"/>
                <a:gd name="connsiteX345" fmla="*/ 2318878 w 4135375"/>
                <a:gd name="connsiteY345" fmla="*/ 507010 h 1203793"/>
                <a:gd name="connsiteX346" fmla="*/ 2301097 w 4135375"/>
                <a:gd name="connsiteY346" fmla="*/ 512086 h 1203793"/>
                <a:gd name="connsiteX347" fmla="*/ 2283316 w 4135375"/>
                <a:gd name="connsiteY347" fmla="*/ 527316 h 1203793"/>
                <a:gd name="connsiteX348" fmla="*/ 2265535 w 4135375"/>
                <a:gd name="connsiteY348" fmla="*/ 540008 h 1203793"/>
                <a:gd name="connsiteX349" fmla="*/ 2250294 w 4135375"/>
                <a:gd name="connsiteY349" fmla="*/ 509548 h 1203793"/>
                <a:gd name="connsiteX350" fmla="*/ 2232513 w 4135375"/>
                <a:gd name="connsiteY350" fmla="*/ 501933 h 1203793"/>
                <a:gd name="connsiteX351" fmla="*/ 2214732 w 4135375"/>
                <a:gd name="connsiteY351" fmla="*/ 507010 h 1203793"/>
                <a:gd name="connsiteX352" fmla="*/ 2196951 w 4135375"/>
                <a:gd name="connsiteY352" fmla="*/ 496856 h 1203793"/>
                <a:gd name="connsiteX353" fmla="*/ 2179170 w 4135375"/>
                <a:gd name="connsiteY353" fmla="*/ 496856 h 1203793"/>
                <a:gd name="connsiteX354" fmla="*/ 2163929 w 4135375"/>
                <a:gd name="connsiteY354" fmla="*/ 486703 h 1203793"/>
                <a:gd name="connsiteX355" fmla="*/ 2146149 w 4135375"/>
                <a:gd name="connsiteY355" fmla="*/ 481627 h 1203793"/>
                <a:gd name="connsiteX356" fmla="*/ 2128367 w 4135375"/>
                <a:gd name="connsiteY356" fmla="*/ 486703 h 1203793"/>
                <a:gd name="connsiteX357" fmla="*/ 2110586 w 4135375"/>
                <a:gd name="connsiteY357" fmla="*/ 494318 h 1203793"/>
                <a:gd name="connsiteX358" fmla="*/ 2092805 w 4135375"/>
                <a:gd name="connsiteY358" fmla="*/ 481627 h 1203793"/>
                <a:gd name="connsiteX359" fmla="*/ 2077564 w 4135375"/>
                <a:gd name="connsiteY359" fmla="*/ 484165 h 1203793"/>
                <a:gd name="connsiteX360" fmla="*/ 2059784 w 4135375"/>
                <a:gd name="connsiteY360" fmla="*/ 501933 h 1203793"/>
                <a:gd name="connsiteX361" fmla="*/ 2042002 w 4135375"/>
                <a:gd name="connsiteY361" fmla="*/ 486703 h 1203793"/>
                <a:gd name="connsiteX362" fmla="*/ 2024221 w 4135375"/>
                <a:gd name="connsiteY362" fmla="*/ 479088 h 1203793"/>
                <a:gd name="connsiteX363" fmla="*/ 2006440 w 4135375"/>
                <a:gd name="connsiteY363" fmla="*/ 468935 h 1203793"/>
                <a:gd name="connsiteX364" fmla="*/ 1988659 w 4135375"/>
                <a:gd name="connsiteY364" fmla="*/ 476550 h 1203793"/>
                <a:gd name="connsiteX365" fmla="*/ 1973419 w 4135375"/>
                <a:gd name="connsiteY365" fmla="*/ 468935 h 1203793"/>
                <a:gd name="connsiteX366" fmla="*/ 1955638 w 4135375"/>
                <a:gd name="connsiteY366" fmla="*/ 453705 h 1203793"/>
                <a:gd name="connsiteX367" fmla="*/ 1937856 w 4135375"/>
                <a:gd name="connsiteY367" fmla="*/ 413092 h 1203793"/>
                <a:gd name="connsiteX368" fmla="*/ 1920075 w 4135375"/>
                <a:gd name="connsiteY368" fmla="*/ 372479 h 1203793"/>
                <a:gd name="connsiteX369" fmla="*/ 1902295 w 4135375"/>
                <a:gd name="connsiteY369" fmla="*/ 347096 h 1203793"/>
                <a:gd name="connsiteX370" fmla="*/ 1887054 w 4135375"/>
                <a:gd name="connsiteY370" fmla="*/ 349634 h 1203793"/>
                <a:gd name="connsiteX371" fmla="*/ 1869273 w 4135375"/>
                <a:gd name="connsiteY371" fmla="*/ 329328 h 1203793"/>
                <a:gd name="connsiteX372" fmla="*/ 1851492 w 4135375"/>
                <a:gd name="connsiteY372" fmla="*/ 314098 h 1203793"/>
                <a:gd name="connsiteX373" fmla="*/ 1833711 w 4135375"/>
                <a:gd name="connsiteY373" fmla="*/ 326790 h 1203793"/>
                <a:gd name="connsiteX374" fmla="*/ 1815930 w 4135375"/>
                <a:gd name="connsiteY374" fmla="*/ 354711 h 1203793"/>
                <a:gd name="connsiteX375" fmla="*/ 1800689 w 4135375"/>
                <a:gd name="connsiteY375" fmla="*/ 402939 h 1203793"/>
                <a:gd name="connsiteX376" fmla="*/ 1782908 w 4135375"/>
                <a:gd name="connsiteY376" fmla="*/ 428322 h 1203793"/>
                <a:gd name="connsiteX377" fmla="*/ 1765127 w 4135375"/>
                <a:gd name="connsiteY377" fmla="*/ 428322 h 1203793"/>
                <a:gd name="connsiteX378" fmla="*/ 1747346 w 4135375"/>
                <a:gd name="connsiteY378" fmla="*/ 425784 h 1203793"/>
                <a:gd name="connsiteX379" fmla="*/ 1729565 w 4135375"/>
                <a:gd name="connsiteY379" fmla="*/ 428322 h 1203793"/>
                <a:gd name="connsiteX380" fmla="*/ 1711784 w 4135375"/>
                <a:gd name="connsiteY380" fmla="*/ 443552 h 1203793"/>
                <a:gd name="connsiteX381" fmla="*/ 1696543 w 4135375"/>
                <a:gd name="connsiteY381" fmla="*/ 481627 h 1203793"/>
                <a:gd name="connsiteX382" fmla="*/ 1678762 w 4135375"/>
                <a:gd name="connsiteY382" fmla="*/ 458782 h 1203793"/>
                <a:gd name="connsiteX383" fmla="*/ 1660981 w 4135375"/>
                <a:gd name="connsiteY383" fmla="*/ 438475 h 1203793"/>
                <a:gd name="connsiteX384" fmla="*/ 1643200 w 4135375"/>
                <a:gd name="connsiteY384" fmla="*/ 430860 h 1203793"/>
                <a:gd name="connsiteX385" fmla="*/ 1625419 w 4135375"/>
                <a:gd name="connsiteY385" fmla="*/ 309022 h 1203793"/>
                <a:gd name="connsiteX386" fmla="*/ 1610178 w 4135375"/>
                <a:gd name="connsiteY386" fmla="*/ 141493 h 1203793"/>
                <a:gd name="connsiteX387" fmla="*/ 1592397 w 4135375"/>
                <a:gd name="connsiteY387" fmla="*/ 42499 h 1203793"/>
                <a:gd name="connsiteX388" fmla="*/ 1574616 w 4135375"/>
                <a:gd name="connsiteY388" fmla="*/ 27269 h 1203793"/>
                <a:gd name="connsiteX389" fmla="*/ 1556835 w 4135375"/>
                <a:gd name="connsiteY389" fmla="*/ 19654 h 1203793"/>
                <a:gd name="connsiteX390" fmla="*/ 1539054 w 4135375"/>
                <a:gd name="connsiteY390" fmla="*/ 39961 h 1203793"/>
                <a:gd name="connsiteX391" fmla="*/ 1523813 w 4135375"/>
                <a:gd name="connsiteY391" fmla="*/ 62805 h 1203793"/>
                <a:gd name="connsiteX392" fmla="*/ 1506032 w 4135375"/>
                <a:gd name="connsiteY392" fmla="*/ 98341 h 1203793"/>
                <a:gd name="connsiteX393" fmla="*/ 1488251 w 4135375"/>
                <a:gd name="connsiteY393" fmla="*/ 149108 h 1203793"/>
                <a:gd name="connsiteX394" fmla="*/ 1470470 w 4135375"/>
                <a:gd name="connsiteY394" fmla="*/ 202412 h 1203793"/>
                <a:gd name="connsiteX395" fmla="*/ 1452689 w 4135375"/>
                <a:gd name="connsiteY395" fmla="*/ 237949 h 1203793"/>
                <a:gd name="connsiteX396" fmla="*/ 1434908 w 4135375"/>
                <a:gd name="connsiteY396" fmla="*/ 245564 h 1203793"/>
                <a:gd name="connsiteX397" fmla="*/ 1419667 w 4135375"/>
                <a:gd name="connsiteY397" fmla="*/ 245564 h 1203793"/>
                <a:gd name="connsiteX398" fmla="*/ 1401886 w 4135375"/>
                <a:gd name="connsiteY398" fmla="*/ 265870 h 1203793"/>
                <a:gd name="connsiteX399" fmla="*/ 1384105 w 4135375"/>
                <a:gd name="connsiteY399" fmla="*/ 309022 h 1203793"/>
                <a:gd name="connsiteX400" fmla="*/ 1366324 w 4135375"/>
                <a:gd name="connsiteY400" fmla="*/ 349634 h 1203793"/>
                <a:gd name="connsiteX401" fmla="*/ 1348543 w 4135375"/>
                <a:gd name="connsiteY401" fmla="*/ 400400 h 1203793"/>
                <a:gd name="connsiteX402" fmla="*/ 1333302 w 4135375"/>
                <a:gd name="connsiteY402" fmla="*/ 438475 h 1203793"/>
                <a:gd name="connsiteX403" fmla="*/ 1315521 w 4135375"/>
                <a:gd name="connsiteY403" fmla="*/ 461320 h 1203793"/>
                <a:gd name="connsiteX404" fmla="*/ 1297740 w 4135375"/>
                <a:gd name="connsiteY404" fmla="*/ 491780 h 1203793"/>
                <a:gd name="connsiteX405" fmla="*/ 1279959 w 4135375"/>
                <a:gd name="connsiteY405" fmla="*/ 534931 h 1203793"/>
                <a:gd name="connsiteX406" fmla="*/ 1262178 w 4135375"/>
                <a:gd name="connsiteY406" fmla="*/ 540008 h 1203793"/>
                <a:gd name="connsiteX407" fmla="*/ 1246937 w 4135375"/>
                <a:gd name="connsiteY407" fmla="*/ 550161 h 1203793"/>
                <a:gd name="connsiteX408" fmla="*/ 1229156 w 4135375"/>
                <a:gd name="connsiteY408" fmla="*/ 578083 h 1203793"/>
                <a:gd name="connsiteX409" fmla="*/ 1211375 w 4135375"/>
                <a:gd name="connsiteY409" fmla="*/ 588235 h 1203793"/>
                <a:gd name="connsiteX410" fmla="*/ 1193594 w 4135375"/>
                <a:gd name="connsiteY410" fmla="*/ 529855 h 1203793"/>
                <a:gd name="connsiteX411" fmla="*/ 1175813 w 4135375"/>
                <a:gd name="connsiteY411" fmla="*/ 423246 h 1203793"/>
                <a:gd name="connsiteX412" fmla="*/ 1160572 w 4135375"/>
                <a:gd name="connsiteY412" fmla="*/ 443552 h 1203793"/>
                <a:gd name="connsiteX413" fmla="*/ 1142791 w 4135375"/>
                <a:gd name="connsiteY413" fmla="*/ 489242 h 1203793"/>
                <a:gd name="connsiteX414" fmla="*/ 1125010 w 4135375"/>
                <a:gd name="connsiteY414" fmla="*/ 481627 h 1203793"/>
                <a:gd name="connsiteX415" fmla="*/ 1107229 w 4135375"/>
                <a:gd name="connsiteY415" fmla="*/ 433398 h 1203793"/>
                <a:gd name="connsiteX416" fmla="*/ 1089448 w 4135375"/>
                <a:gd name="connsiteY416" fmla="*/ 392786 h 1203793"/>
                <a:gd name="connsiteX417" fmla="*/ 1071667 w 4135375"/>
                <a:gd name="connsiteY417" fmla="*/ 342020 h 1203793"/>
                <a:gd name="connsiteX418" fmla="*/ 1056427 w 4135375"/>
                <a:gd name="connsiteY418" fmla="*/ 306483 h 1203793"/>
                <a:gd name="connsiteX419" fmla="*/ 1038645 w 4135375"/>
                <a:gd name="connsiteY419" fmla="*/ 258255 h 1203793"/>
                <a:gd name="connsiteX420" fmla="*/ 1020865 w 4135375"/>
                <a:gd name="connsiteY420" fmla="*/ 187183 h 1203793"/>
                <a:gd name="connsiteX421" fmla="*/ 1003083 w 4135375"/>
                <a:gd name="connsiteY421" fmla="*/ 131339 h 1203793"/>
                <a:gd name="connsiteX422" fmla="*/ 985303 w 4135375"/>
                <a:gd name="connsiteY422" fmla="*/ 141493 h 1203793"/>
                <a:gd name="connsiteX423" fmla="*/ 970062 w 4135375"/>
                <a:gd name="connsiteY423" fmla="*/ 169414 h 1203793"/>
                <a:gd name="connsiteX424" fmla="*/ 952281 w 4135375"/>
                <a:gd name="connsiteY424" fmla="*/ 164338 h 1203793"/>
                <a:gd name="connsiteX425" fmla="*/ 934500 w 4135375"/>
                <a:gd name="connsiteY425" fmla="*/ 146569 h 1203793"/>
                <a:gd name="connsiteX426" fmla="*/ 916719 w 4135375"/>
                <a:gd name="connsiteY426" fmla="*/ 111033 h 1203793"/>
                <a:gd name="connsiteX427" fmla="*/ 898938 w 4135375"/>
                <a:gd name="connsiteY427" fmla="*/ 65343 h 1203793"/>
                <a:gd name="connsiteX428" fmla="*/ 883697 w 4135375"/>
                <a:gd name="connsiteY428" fmla="*/ 39961 h 1203793"/>
                <a:gd name="connsiteX429" fmla="*/ 865916 w 4135375"/>
                <a:gd name="connsiteY429" fmla="*/ 19654 h 1203793"/>
                <a:gd name="connsiteX430" fmla="*/ 848135 w 4135375"/>
                <a:gd name="connsiteY430" fmla="*/ 9501 h 1203793"/>
                <a:gd name="connsiteX431" fmla="*/ 830354 w 4135375"/>
                <a:gd name="connsiteY431" fmla="*/ 6963 h 1203793"/>
                <a:gd name="connsiteX432" fmla="*/ 812573 w 4135375"/>
                <a:gd name="connsiteY432" fmla="*/ 6963 h 1203793"/>
                <a:gd name="connsiteX433" fmla="*/ 794792 w 4135375"/>
                <a:gd name="connsiteY433" fmla="*/ -441 h 1203793"/>
                <a:gd name="connsiteX434" fmla="*/ 779551 w 4135375"/>
                <a:gd name="connsiteY434" fmla="*/ 6963 h 1203793"/>
                <a:gd name="connsiteX435" fmla="*/ 761770 w 4135375"/>
                <a:gd name="connsiteY435" fmla="*/ 45037 h 1203793"/>
                <a:gd name="connsiteX436" fmla="*/ 743989 w 4135375"/>
                <a:gd name="connsiteY436" fmla="*/ 111033 h 1203793"/>
                <a:gd name="connsiteX437" fmla="*/ 726208 w 4135375"/>
                <a:gd name="connsiteY437" fmla="*/ 149108 h 1203793"/>
                <a:gd name="connsiteX438" fmla="*/ 708427 w 4135375"/>
                <a:gd name="connsiteY438" fmla="*/ 189721 h 1203793"/>
                <a:gd name="connsiteX439" fmla="*/ 693186 w 4135375"/>
                <a:gd name="connsiteY439" fmla="*/ 204951 h 1203793"/>
                <a:gd name="connsiteX440" fmla="*/ 675405 w 4135375"/>
                <a:gd name="connsiteY440" fmla="*/ 207489 h 1203793"/>
                <a:gd name="connsiteX441" fmla="*/ 657624 w 4135375"/>
                <a:gd name="connsiteY441" fmla="*/ 187183 h 1203793"/>
                <a:gd name="connsiteX442" fmla="*/ 639843 w 4135375"/>
                <a:gd name="connsiteY442" fmla="*/ 169414 h 1203793"/>
                <a:gd name="connsiteX443" fmla="*/ 622062 w 4135375"/>
                <a:gd name="connsiteY443" fmla="*/ 149108 h 1203793"/>
                <a:gd name="connsiteX444" fmla="*/ 606821 w 4135375"/>
                <a:gd name="connsiteY444" fmla="*/ 128801 h 1203793"/>
                <a:gd name="connsiteX445" fmla="*/ 589040 w 4135375"/>
                <a:gd name="connsiteY445" fmla="*/ 136417 h 1203793"/>
                <a:gd name="connsiteX446" fmla="*/ 571259 w 4135375"/>
                <a:gd name="connsiteY446" fmla="*/ 204951 h 1203793"/>
                <a:gd name="connsiteX447" fmla="*/ 553478 w 4135375"/>
                <a:gd name="connsiteY447" fmla="*/ 283638 h 1203793"/>
                <a:gd name="connsiteX448" fmla="*/ 535697 w 4135375"/>
                <a:gd name="connsiteY448" fmla="*/ 316636 h 1203793"/>
                <a:gd name="connsiteX449" fmla="*/ 517916 w 4135375"/>
                <a:gd name="connsiteY449" fmla="*/ 334404 h 1203793"/>
                <a:gd name="connsiteX450" fmla="*/ 502675 w 4135375"/>
                <a:gd name="connsiteY450" fmla="*/ 349634 h 1203793"/>
                <a:gd name="connsiteX451" fmla="*/ 484894 w 4135375"/>
                <a:gd name="connsiteY451" fmla="*/ 344558 h 1203793"/>
                <a:gd name="connsiteX452" fmla="*/ 467113 w 4135375"/>
                <a:gd name="connsiteY452" fmla="*/ 352173 h 1203793"/>
                <a:gd name="connsiteX453" fmla="*/ 449332 w 4135375"/>
                <a:gd name="connsiteY453" fmla="*/ 377556 h 1203793"/>
                <a:gd name="connsiteX454" fmla="*/ 431551 w 4135375"/>
                <a:gd name="connsiteY454" fmla="*/ 390248 h 1203793"/>
                <a:gd name="connsiteX455" fmla="*/ 416310 w 4135375"/>
                <a:gd name="connsiteY455" fmla="*/ 397862 h 1203793"/>
                <a:gd name="connsiteX456" fmla="*/ 398529 w 4135375"/>
                <a:gd name="connsiteY456" fmla="*/ 397862 h 1203793"/>
                <a:gd name="connsiteX457" fmla="*/ 380748 w 4135375"/>
                <a:gd name="connsiteY457" fmla="*/ 397862 h 1203793"/>
                <a:gd name="connsiteX458" fmla="*/ 362967 w 4135375"/>
                <a:gd name="connsiteY458" fmla="*/ 402939 h 1203793"/>
                <a:gd name="connsiteX459" fmla="*/ 345186 w 4135375"/>
                <a:gd name="connsiteY459" fmla="*/ 446090 h 1203793"/>
                <a:gd name="connsiteX460" fmla="*/ 329945 w 4135375"/>
                <a:gd name="connsiteY460" fmla="*/ 474012 h 1203793"/>
                <a:gd name="connsiteX461" fmla="*/ 312164 w 4135375"/>
                <a:gd name="connsiteY461" fmla="*/ 484165 h 1203793"/>
                <a:gd name="connsiteX462" fmla="*/ 294383 w 4135375"/>
                <a:gd name="connsiteY462" fmla="*/ 486703 h 1203793"/>
                <a:gd name="connsiteX463" fmla="*/ 276602 w 4135375"/>
                <a:gd name="connsiteY463" fmla="*/ 489242 h 1203793"/>
                <a:gd name="connsiteX464" fmla="*/ 258821 w 4135375"/>
                <a:gd name="connsiteY464" fmla="*/ 466397 h 1203793"/>
                <a:gd name="connsiteX465" fmla="*/ 241040 w 4135375"/>
                <a:gd name="connsiteY465" fmla="*/ 390248 h 1203793"/>
                <a:gd name="connsiteX466" fmla="*/ 225799 w 4135375"/>
                <a:gd name="connsiteY466" fmla="*/ 354711 h 1203793"/>
                <a:gd name="connsiteX467" fmla="*/ 208018 w 4135375"/>
                <a:gd name="connsiteY467" fmla="*/ 339481 h 1203793"/>
                <a:gd name="connsiteX468" fmla="*/ 190237 w 4135375"/>
                <a:gd name="connsiteY468" fmla="*/ 334404 h 1203793"/>
                <a:gd name="connsiteX469" fmla="*/ 172456 w 4135375"/>
                <a:gd name="connsiteY469" fmla="*/ 339481 h 1203793"/>
                <a:gd name="connsiteX470" fmla="*/ 154675 w 4135375"/>
                <a:gd name="connsiteY470" fmla="*/ 352173 h 1203793"/>
                <a:gd name="connsiteX471" fmla="*/ 139435 w 4135375"/>
                <a:gd name="connsiteY471" fmla="*/ 362326 h 1203793"/>
                <a:gd name="connsiteX472" fmla="*/ 121653 w 4135375"/>
                <a:gd name="connsiteY472" fmla="*/ 354711 h 1203793"/>
                <a:gd name="connsiteX473" fmla="*/ 103872 w 4135375"/>
                <a:gd name="connsiteY473" fmla="*/ 354711 h 1203793"/>
                <a:gd name="connsiteX474" fmla="*/ 86091 w 4135375"/>
                <a:gd name="connsiteY474" fmla="*/ 314098 h 1203793"/>
                <a:gd name="connsiteX475" fmla="*/ 68310 w 4135375"/>
                <a:gd name="connsiteY475" fmla="*/ 281100 h 1203793"/>
                <a:gd name="connsiteX476" fmla="*/ 53070 w 4135375"/>
                <a:gd name="connsiteY476" fmla="*/ 270947 h 1203793"/>
                <a:gd name="connsiteX477" fmla="*/ 35289 w 4135375"/>
                <a:gd name="connsiteY477" fmla="*/ 237949 h 1203793"/>
                <a:gd name="connsiteX478" fmla="*/ 17508 w 4135375"/>
                <a:gd name="connsiteY478" fmla="*/ 199874 h 1203793"/>
                <a:gd name="connsiteX479" fmla="*/ 23 w 4135375"/>
                <a:gd name="connsiteY479" fmla="*/ 240487 h 1203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Lst>
              <a:rect l="l" t="t" r="r" b="b"/>
              <a:pathLst>
                <a:path w="4135375" h="1203793">
                  <a:moveTo>
                    <a:pt x="23" y="788762"/>
                  </a:moveTo>
                  <a:lnTo>
                    <a:pt x="17508" y="842067"/>
                  </a:lnTo>
                  <a:lnTo>
                    <a:pt x="35289" y="814145"/>
                  </a:lnTo>
                  <a:lnTo>
                    <a:pt x="53070" y="791300"/>
                  </a:lnTo>
                  <a:lnTo>
                    <a:pt x="68310" y="781147"/>
                  </a:lnTo>
                  <a:lnTo>
                    <a:pt x="86091" y="788762"/>
                  </a:lnTo>
                  <a:lnTo>
                    <a:pt x="103872" y="821760"/>
                  </a:lnTo>
                  <a:lnTo>
                    <a:pt x="121653" y="864912"/>
                  </a:lnTo>
                  <a:lnTo>
                    <a:pt x="139435" y="905524"/>
                  </a:lnTo>
                  <a:lnTo>
                    <a:pt x="154675" y="943599"/>
                  </a:lnTo>
                  <a:lnTo>
                    <a:pt x="172456" y="961367"/>
                  </a:lnTo>
                  <a:lnTo>
                    <a:pt x="190237" y="979136"/>
                  </a:lnTo>
                  <a:lnTo>
                    <a:pt x="208018" y="996904"/>
                  </a:lnTo>
                  <a:lnTo>
                    <a:pt x="225799" y="1009595"/>
                  </a:lnTo>
                  <a:lnTo>
                    <a:pt x="241040" y="1022287"/>
                  </a:lnTo>
                  <a:lnTo>
                    <a:pt x="258821" y="1032440"/>
                  </a:lnTo>
                  <a:lnTo>
                    <a:pt x="276602" y="1034978"/>
                  </a:lnTo>
                  <a:lnTo>
                    <a:pt x="294383" y="1032440"/>
                  </a:lnTo>
                  <a:lnTo>
                    <a:pt x="312164" y="1024825"/>
                  </a:lnTo>
                  <a:lnTo>
                    <a:pt x="329945" y="1009595"/>
                  </a:lnTo>
                  <a:lnTo>
                    <a:pt x="345186" y="986750"/>
                  </a:lnTo>
                  <a:lnTo>
                    <a:pt x="362967" y="979136"/>
                  </a:lnTo>
                  <a:lnTo>
                    <a:pt x="380748" y="951214"/>
                  </a:lnTo>
                  <a:lnTo>
                    <a:pt x="398529" y="910601"/>
                  </a:lnTo>
                  <a:lnTo>
                    <a:pt x="416310" y="902986"/>
                  </a:lnTo>
                  <a:lnTo>
                    <a:pt x="431551" y="819222"/>
                  </a:lnTo>
                  <a:lnTo>
                    <a:pt x="449332" y="793839"/>
                  </a:lnTo>
                  <a:lnTo>
                    <a:pt x="467113" y="778609"/>
                  </a:lnTo>
                  <a:lnTo>
                    <a:pt x="484894" y="768456"/>
                  </a:lnTo>
                  <a:lnTo>
                    <a:pt x="502675" y="770994"/>
                  </a:lnTo>
                  <a:lnTo>
                    <a:pt x="517916" y="783686"/>
                  </a:lnTo>
                  <a:lnTo>
                    <a:pt x="535697" y="803992"/>
                  </a:lnTo>
                  <a:lnTo>
                    <a:pt x="553478" y="819222"/>
                  </a:lnTo>
                  <a:lnTo>
                    <a:pt x="571259" y="849682"/>
                  </a:lnTo>
                  <a:lnTo>
                    <a:pt x="589040" y="875065"/>
                  </a:lnTo>
                  <a:lnTo>
                    <a:pt x="606821" y="890294"/>
                  </a:lnTo>
                  <a:lnTo>
                    <a:pt x="622062" y="902986"/>
                  </a:lnTo>
                  <a:lnTo>
                    <a:pt x="639843" y="905524"/>
                  </a:lnTo>
                  <a:lnTo>
                    <a:pt x="657624" y="905524"/>
                  </a:lnTo>
                  <a:lnTo>
                    <a:pt x="675405" y="908062"/>
                  </a:lnTo>
                  <a:lnTo>
                    <a:pt x="693186" y="913140"/>
                  </a:lnTo>
                  <a:lnTo>
                    <a:pt x="708427" y="923292"/>
                  </a:lnTo>
                  <a:lnTo>
                    <a:pt x="726208" y="935984"/>
                  </a:lnTo>
                  <a:lnTo>
                    <a:pt x="743989" y="933446"/>
                  </a:lnTo>
                  <a:lnTo>
                    <a:pt x="761770" y="915678"/>
                  </a:lnTo>
                  <a:lnTo>
                    <a:pt x="779551" y="923292"/>
                  </a:lnTo>
                  <a:lnTo>
                    <a:pt x="794792" y="913140"/>
                  </a:lnTo>
                  <a:lnTo>
                    <a:pt x="812573" y="869988"/>
                  </a:lnTo>
                  <a:lnTo>
                    <a:pt x="830354" y="826837"/>
                  </a:lnTo>
                  <a:lnTo>
                    <a:pt x="848135" y="793839"/>
                  </a:lnTo>
                  <a:lnTo>
                    <a:pt x="865916" y="770994"/>
                  </a:lnTo>
                  <a:lnTo>
                    <a:pt x="883697" y="758302"/>
                  </a:lnTo>
                  <a:lnTo>
                    <a:pt x="898938" y="750687"/>
                  </a:lnTo>
                  <a:lnTo>
                    <a:pt x="916719" y="753226"/>
                  </a:lnTo>
                  <a:lnTo>
                    <a:pt x="934500" y="768456"/>
                  </a:lnTo>
                  <a:lnTo>
                    <a:pt x="952281" y="781147"/>
                  </a:lnTo>
                  <a:lnTo>
                    <a:pt x="970062" y="791300"/>
                  </a:lnTo>
                  <a:lnTo>
                    <a:pt x="985303" y="819222"/>
                  </a:lnTo>
                  <a:lnTo>
                    <a:pt x="1003083" y="844605"/>
                  </a:lnTo>
                  <a:lnTo>
                    <a:pt x="1020865" y="867450"/>
                  </a:lnTo>
                  <a:lnTo>
                    <a:pt x="1038645" y="885218"/>
                  </a:lnTo>
                  <a:lnTo>
                    <a:pt x="1056427" y="902986"/>
                  </a:lnTo>
                  <a:lnTo>
                    <a:pt x="1071667" y="910601"/>
                  </a:lnTo>
                  <a:lnTo>
                    <a:pt x="1089448" y="925831"/>
                  </a:lnTo>
                  <a:lnTo>
                    <a:pt x="1107229" y="943599"/>
                  </a:lnTo>
                  <a:lnTo>
                    <a:pt x="1125010" y="966444"/>
                  </a:lnTo>
                  <a:lnTo>
                    <a:pt x="1142791" y="986750"/>
                  </a:lnTo>
                  <a:lnTo>
                    <a:pt x="1160572" y="986750"/>
                  </a:lnTo>
                  <a:lnTo>
                    <a:pt x="1175813" y="966444"/>
                  </a:lnTo>
                  <a:lnTo>
                    <a:pt x="1193594" y="979136"/>
                  </a:lnTo>
                  <a:lnTo>
                    <a:pt x="1211375" y="963906"/>
                  </a:lnTo>
                  <a:lnTo>
                    <a:pt x="1229156" y="913140"/>
                  </a:lnTo>
                  <a:lnTo>
                    <a:pt x="1246937" y="857296"/>
                  </a:lnTo>
                  <a:lnTo>
                    <a:pt x="1262178" y="816684"/>
                  </a:lnTo>
                  <a:lnTo>
                    <a:pt x="1279959" y="791300"/>
                  </a:lnTo>
                  <a:lnTo>
                    <a:pt x="1297740" y="776071"/>
                  </a:lnTo>
                  <a:lnTo>
                    <a:pt x="1315521" y="765917"/>
                  </a:lnTo>
                  <a:lnTo>
                    <a:pt x="1333302" y="776071"/>
                  </a:lnTo>
                  <a:lnTo>
                    <a:pt x="1348543" y="803992"/>
                  </a:lnTo>
                  <a:lnTo>
                    <a:pt x="1366324" y="849682"/>
                  </a:lnTo>
                  <a:lnTo>
                    <a:pt x="1384105" y="895371"/>
                  </a:lnTo>
                  <a:lnTo>
                    <a:pt x="1401886" y="938522"/>
                  </a:lnTo>
                  <a:lnTo>
                    <a:pt x="1419667" y="966444"/>
                  </a:lnTo>
                  <a:lnTo>
                    <a:pt x="1434908" y="984212"/>
                  </a:lnTo>
                  <a:lnTo>
                    <a:pt x="1452689" y="1009595"/>
                  </a:lnTo>
                  <a:lnTo>
                    <a:pt x="1470470" y="1027363"/>
                  </a:lnTo>
                  <a:lnTo>
                    <a:pt x="1488251" y="1045131"/>
                  </a:lnTo>
                  <a:lnTo>
                    <a:pt x="1506032" y="1060361"/>
                  </a:lnTo>
                  <a:lnTo>
                    <a:pt x="1523813" y="1078130"/>
                  </a:lnTo>
                  <a:lnTo>
                    <a:pt x="1539054" y="1098436"/>
                  </a:lnTo>
                  <a:lnTo>
                    <a:pt x="1556835" y="1093359"/>
                  </a:lnTo>
                  <a:lnTo>
                    <a:pt x="1574616" y="1083206"/>
                  </a:lnTo>
                  <a:lnTo>
                    <a:pt x="1592397" y="1057823"/>
                  </a:lnTo>
                  <a:lnTo>
                    <a:pt x="1610178" y="1055285"/>
                  </a:lnTo>
                  <a:lnTo>
                    <a:pt x="1625419" y="1032440"/>
                  </a:lnTo>
                  <a:lnTo>
                    <a:pt x="1643200" y="976597"/>
                  </a:lnTo>
                  <a:lnTo>
                    <a:pt x="1660981" y="913140"/>
                  </a:lnTo>
                  <a:lnTo>
                    <a:pt x="1678762" y="867450"/>
                  </a:lnTo>
                  <a:lnTo>
                    <a:pt x="1696543" y="834452"/>
                  </a:lnTo>
                  <a:lnTo>
                    <a:pt x="1711784" y="811607"/>
                  </a:lnTo>
                  <a:lnTo>
                    <a:pt x="1729565" y="798916"/>
                  </a:lnTo>
                  <a:lnTo>
                    <a:pt x="1747346" y="796377"/>
                  </a:lnTo>
                  <a:lnTo>
                    <a:pt x="1765127" y="826837"/>
                  </a:lnTo>
                  <a:lnTo>
                    <a:pt x="1782908" y="869988"/>
                  </a:lnTo>
                  <a:lnTo>
                    <a:pt x="1800689" y="910601"/>
                  </a:lnTo>
                  <a:lnTo>
                    <a:pt x="1815930" y="956290"/>
                  </a:lnTo>
                  <a:lnTo>
                    <a:pt x="1833711" y="991827"/>
                  </a:lnTo>
                  <a:lnTo>
                    <a:pt x="1851492" y="1027363"/>
                  </a:lnTo>
                  <a:lnTo>
                    <a:pt x="1869273" y="1060361"/>
                  </a:lnTo>
                  <a:lnTo>
                    <a:pt x="1887054" y="1098436"/>
                  </a:lnTo>
                  <a:lnTo>
                    <a:pt x="1902295" y="1128896"/>
                  </a:lnTo>
                  <a:lnTo>
                    <a:pt x="1920075" y="1151741"/>
                  </a:lnTo>
                  <a:lnTo>
                    <a:pt x="1937856" y="1164432"/>
                  </a:lnTo>
                  <a:lnTo>
                    <a:pt x="1955638" y="1174585"/>
                  </a:lnTo>
                  <a:lnTo>
                    <a:pt x="1973419" y="1169509"/>
                  </a:lnTo>
                  <a:lnTo>
                    <a:pt x="1988659" y="1144125"/>
                  </a:lnTo>
                  <a:lnTo>
                    <a:pt x="2006440" y="1100975"/>
                  </a:lnTo>
                  <a:lnTo>
                    <a:pt x="2024221" y="1075591"/>
                  </a:lnTo>
                  <a:lnTo>
                    <a:pt x="2042002" y="1034978"/>
                  </a:lnTo>
                  <a:lnTo>
                    <a:pt x="2059784" y="968982"/>
                  </a:lnTo>
                  <a:lnTo>
                    <a:pt x="2077564" y="900448"/>
                  </a:lnTo>
                  <a:lnTo>
                    <a:pt x="2092805" y="852220"/>
                  </a:lnTo>
                  <a:lnTo>
                    <a:pt x="2110586" y="821760"/>
                  </a:lnTo>
                  <a:lnTo>
                    <a:pt x="2128367" y="801454"/>
                  </a:lnTo>
                  <a:lnTo>
                    <a:pt x="2146149" y="791300"/>
                  </a:lnTo>
                  <a:lnTo>
                    <a:pt x="2163929" y="798916"/>
                  </a:lnTo>
                  <a:lnTo>
                    <a:pt x="2179170" y="826837"/>
                  </a:lnTo>
                  <a:lnTo>
                    <a:pt x="2196951" y="872526"/>
                  </a:lnTo>
                  <a:lnTo>
                    <a:pt x="2214732" y="915678"/>
                  </a:lnTo>
                  <a:lnTo>
                    <a:pt x="2232513" y="956290"/>
                  </a:lnTo>
                  <a:lnTo>
                    <a:pt x="2250294" y="981674"/>
                  </a:lnTo>
                  <a:lnTo>
                    <a:pt x="2265535" y="1001980"/>
                  </a:lnTo>
                  <a:lnTo>
                    <a:pt x="2283316" y="1017210"/>
                  </a:lnTo>
                  <a:lnTo>
                    <a:pt x="2301097" y="1022287"/>
                  </a:lnTo>
                  <a:lnTo>
                    <a:pt x="2318878" y="1027363"/>
                  </a:lnTo>
                  <a:lnTo>
                    <a:pt x="2336659" y="1019748"/>
                  </a:lnTo>
                  <a:lnTo>
                    <a:pt x="2354440" y="1017210"/>
                  </a:lnTo>
                  <a:lnTo>
                    <a:pt x="2369681" y="1019748"/>
                  </a:lnTo>
                  <a:lnTo>
                    <a:pt x="2387462" y="1022287"/>
                  </a:lnTo>
                  <a:lnTo>
                    <a:pt x="2405243" y="1014672"/>
                  </a:lnTo>
                  <a:lnTo>
                    <a:pt x="2423024" y="989289"/>
                  </a:lnTo>
                  <a:lnTo>
                    <a:pt x="2440805" y="989289"/>
                  </a:lnTo>
                  <a:lnTo>
                    <a:pt x="2456046" y="979136"/>
                  </a:lnTo>
                  <a:lnTo>
                    <a:pt x="2473827" y="923292"/>
                  </a:lnTo>
                  <a:lnTo>
                    <a:pt x="2491608" y="862373"/>
                  </a:lnTo>
                  <a:lnTo>
                    <a:pt x="2509389" y="819222"/>
                  </a:lnTo>
                  <a:lnTo>
                    <a:pt x="2527170" y="791300"/>
                  </a:lnTo>
                  <a:lnTo>
                    <a:pt x="2542411" y="778609"/>
                  </a:lnTo>
                  <a:lnTo>
                    <a:pt x="2560192" y="773532"/>
                  </a:lnTo>
                  <a:lnTo>
                    <a:pt x="2577973" y="783686"/>
                  </a:lnTo>
                  <a:lnTo>
                    <a:pt x="2595754" y="819222"/>
                  </a:lnTo>
                  <a:lnTo>
                    <a:pt x="2613535" y="864912"/>
                  </a:lnTo>
                  <a:lnTo>
                    <a:pt x="2628776" y="910601"/>
                  </a:lnTo>
                  <a:lnTo>
                    <a:pt x="2646557" y="941060"/>
                  </a:lnTo>
                  <a:lnTo>
                    <a:pt x="2664338" y="956290"/>
                  </a:lnTo>
                  <a:lnTo>
                    <a:pt x="2682119" y="976597"/>
                  </a:lnTo>
                  <a:lnTo>
                    <a:pt x="2699900" y="994365"/>
                  </a:lnTo>
                  <a:lnTo>
                    <a:pt x="2717681" y="1009595"/>
                  </a:lnTo>
                  <a:lnTo>
                    <a:pt x="2732921" y="1027363"/>
                  </a:lnTo>
                  <a:lnTo>
                    <a:pt x="2750703" y="1045131"/>
                  </a:lnTo>
                  <a:lnTo>
                    <a:pt x="2768484" y="1067976"/>
                  </a:lnTo>
                  <a:lnTo>
                    <a:pt x="2786265" y="1085745"/>
                  </a:lnTo>
                  <a:lnTo>
                    <a:pt x="2804046" y="1095898"/>
                  </a:lnTo>
                  <a:lnTo>
                    <a:pt x="2819286" y="1088283"/>
                  </a:lnTo>
                  <a:lnTo>
                    <a:pt x="2837068" y="1060361"/>
                  </a:lnTo>
                  <a:lnTo>
                    <a:pt x="2854849" y="1052747"/>
                  </a:lnTo>
                  <a:lnTo>
                    <a:pt x="2872630" y="1032440"/>
                  </a:lnTo>
                  <a:lnTo>
                    <a:pt x="2890410" y="968982"/>
                  </a:lnTo>
                  <a:lnTo>
                    <a:pt x="2905651" y="902986"/>
                  </a:lnTo>
                  <a:lnTo>
                    <a:pt x="2923432" y="862373"/>
                  </a:lnTo>
                  <a:lnTo>
                    <a:pt x="2941214" y="824298"/>
                  </a:lnTo>
                  <a:lnTo>
                    <a:pt x="2958994" y="801454"/>
                  </a:lnTo>
                  <a:lnTo>
                    <a:pt x="2976775" y="786224"/>
                  </a:lnTo>
                  <a:lnTo>
                    <a:pt x="2994556" y="786224"/>
                  </a:lnTo>
                  <a:lnTo>
                    <a:pt x="3009797" y="811607"/>
                  </a:lnTo>
                  <a:lnTo>
                    <a:pt x="3027578" y="847144"/>
                  </a:lnTo>
                  <a:lnTo>
                    <a:pt x="3045359" y="885218"/>
                  </a:lnTo>
                  <a:lnTo>
                    <a:pt x="3063140" y="923292"/>
                  </a:lnTo>
                  <a:lnTo>
                    <a:pt x="3080921" y="956290"/>
                  </a:lnTo>
                  <a:lnTo>
                    <a:pt x="3096162" y="989289"/>
                  </a:lnTo>
                  <a:lnTo>
                    <a:pt x="3113943" y="1024825"/>
                  </a:lnTo>
                  <a:lnTo>
                    <a:pt x="3131724" y="1062900"/>
                  </a:lnTo>
                  <a:lnTo>
                    <a:pt x="3149505" y="1100975"/>
                  </a:lnTo>
                  <a:lnTo>
                    <a:pt x="3167286" y="1139049"/>
                  </a:lnTo>
                  <a:lnTo>
                    <a:pt x="3182527" y="1169509"/>
                  </a:lnTo>
                  <a:lnTo>
                    <a:pt x="3200308" y="1187277"/>
                  </a:lnTo>
                  <a:lnTo>
                    <a:pt x="3218089" y="1197430"/>
                  </a:lnTo>
                  <a:lnTo>
                    <a:pt x="3235870" y="1184739"/>
                  </a:lnTo>
                  <a:lnTo>
                    <a:pt x="3253651" y="1146664"/>
                  </a:lnTo>
                  <a:lnTo>
                    <a:pt x="3271432" y="1121281"/>
                  </a:lnTo>
                  <a:lnTo>
                    <a:pt x="3286673" y="1090821"/>
                  </a:lnTo>
                  <a:lnTo>
                    <a:pt x="3304454" y="1032440"/>
                  </a:lnTo>
                  <a:lnTo>
                    <a:pt x="3322235" y="958829"/>
                  </a:lnTo>
                  <a:lnTo>
                    <a:pt x="3340016" y="900448"/>
                  </a:lnTo>
                  <a:lnTo>
                    <a:pt x="3357797" y="854758"/>
                  </a:lnTo>
                  <a:lnTo>
                    <a:pt x="3373038" y="824298"/>
                  </a:lnTo>
                  <a:lnTo>
                    <a:pt x="3390819" y="801454"/>
                  </a:lnTo>
                  <a:lnTo>
                    <a:pt x="3408600" y="791300"/>
                  </a:lnTo>
                  <a:lnTo>
                    <a:pt x="3426381" y="796377"/>
                  </a:lnTo>
                  <a:lnTo>
                    <a:pt x="3444162" y="798916"/>
                  </a:lnTo>
                  <a:lnTo>
                    <a:pt x="3459403" y="816684"/>
                  </a:lnTo>
                  <a:lnTo>
                    <a:pt x="3477184" y="862373"/>
                  </a:lnTo>
                  <a:lnTo>
                    <a:pt x="3494965" y="910601"/>
                  </a:lnTo>
                  <a:lnTo>
                    <a:pt x="3512746" y="961367"/>
                  </a:lnTo>
                  <a:lnTo>
                    <a:pt x="3530527" y="999442"/>
                  </a:lnTo>
                  <a:lnTo>
                    <a:pt x="3548308" y="1050208"/>
                  </a:lnTo>
                  <a:lnTo>
                    <a:pt x="3563549" y="1108589"/>
                  </a:lnTo>
                  <a:lnTo>
                    <a:pt x="3581330" y="1141587"/>
                  </a:lnTo>
                  <a:lnTo>
                    <a:pt x="3599111" y="1172047"/>
                  </a:lnTo>
                  <a:lnTo>
                    <a:pt x="3616892" y="1194892"/>
                  </a:lnTo>
                  <a:lnTo>
                    <a:pt x="3634673" y="1203353"/>
                  </a:lnTo>
                  <a:lnTo>
                    <a:pt x="3649914" y="1189815"/>
                  </a:lnTo>
                  <a:lnTo>
                    <a:pt x="3667695" y="1146664"/>
                  </a:lnTo>
                  <a:lnTo>
                    <a:pt x="3685475" y="1116205"/>
                  </a:lnTo>
                  <a:lnTo>
                    <a:pt x="3703257" y="1083206"/>
                  </a:lnTo>
                  <a:lnTo>
                    <a:pt x="3721038" y="1019748"/>
                  </a:lnTo>
                  <a:lnTo>
                    <a:pt x="3736279" y="948676"/>
                  </a:lnTo>
                  <a:lnTo>
                    <a:pt x="3754059" y="890294"/>
                  </a:lnTo>
                  <a:lnTo>
                    <a:pt x="3771840" y="849682"/>
                  </a:lnTo>
                  <a:lnTo>
                    <a:pt x="3789622" y="819222"/>
                  </a:lnTo>
                  <a:lnTo>
                    <a:pt x="3807403" y="801454"/>
                  </a:lnTo>
                  <a:lnTo>
                    <a:pt x="3825183" y="791300"/>
                  </a:lnTo>
                  <a:lnTo>
                    <a:pt x="3840424" y="791300"/>
                  </a:lnTo>
                  <a:lnTo>
                    <a:pt x="3858205" y="793839"/>
                  </a:lnTo>
                  <a:lnTo>
                    <a:pt x="3875986" y="806530"/>
                  </a:lnTo>
                  <a:lnTo>
                    <a:pt x="3893768" y="847144"/>
                  </a:lnTo>
                  <a:lnTo>
                    <a:pt x="3911548" y="895371"/>
                  </a:lnTo>
                  <a:lnTo>
                    <a:pt x="3926789" y="933446"/>
                  </a:lnTo>
                  <a:lnTo>
                    <a:pt x="3944570" y="971520"/>
                  </a:lnTo>
                  <a:lnTo>
                    <a:pt x="3962351" y="1004518"/>
                  </a:lnTo>
                  <a:lnTo>
                    <a:pt x="3980132" y="1024825"/>
                  </a:lnTo>
                  <a:lnTo>
                    <a:pt x="3997913" y="1047670"/>
                  </a:lnTo>
                  <a:lnTo>
                    <a:pt x="4013154" y="1080668"/>
                  </a:lnTo>
                  <a:lnTo>
                    <a:pt x="4030935" y="1108589"/>
                  </a:lnTo>
                  <a:lnTo>
                    <a:pt x="4048716" y="1131434"/>
                  </a:lnTo>
                  <a:lnTo>
                    <a:pt x="4066497" y="1128896"/>
                  </a:lnTo>
                  <a:lnTo>
                    <a:pt x="4084278" y="1098436"/>
                  </a:lnTo>
                  <a:lnTo>
                    <a:pt x="4099519" y="1080668"/>
                  </a:lnTo>
                  <a:lnTo>
                    <a:pt x="4117300" y="1055285"/>
                  </a:lnTo>
                  <a:lnTo>
                    <a:pt x="4135399" y="994365"/>
                  </a:lnTo>
                  <a:lnTo>
                    <a:pt x="4135399" y="387709"/>
                  </a:lnTo>
                  <a:lnTo>
                    <a:pt x="4117300" y="306483"/>
                  </a:lnTo>
                  <a:lnTo>
                    <a:pt x="4099519" y="189721"/>
                  </a:lnTo>
                  <a:lnTo>
                    <a:pt x="4084278" y="113571"/>
                  </a:lnTo>
                  <a:lnTo>
                    <a:pt x="4066497" y="75497"/>
                  </a:lnTo>
                  <a:lnTo>
                    <a:pt x="4048716" y="45037"/>
                  </a:lnTo>
                  <a:lnTo>
                    <a:pt x="4030935" y="27269"/>
                  </a:lnTo>
                  <a:lnTo>
                    <a:pt x="4013154" y="17116"/>
                  </a:lnTo>
                  <a:lnTo>
                    <a:pt x="3997913" y="14577"/>
                  </a:lnTo>
                  <a:lnTo>
                    <a:pt x="3980132" y="27269"/>
                  </a:lnTo>
                  <a:lnTo>
                    <a:pt x="3962351" y="39961"/>
                  </a:lnTo>
                  <a:lnTo>
                    <a:pt x="3944570" y="65343"/>
                  </a:lnTo>
                  <a:lnTo>
                    <a:pt x="3926789" y="93265"/>
                  </a:lnTo>
                  <a:lnTo>
                    <a:pt x="3911548" y="169414"/>
                  </a:lnTo>
                  <a:lnTo>
                    <a:pt x="3893768" y="265870"/>
                  </a:lnTo>
                  <a:lnTo>
                    <a:pt x="3875986" y="309022"/>
                  </a:lnTo>
                  <a:lnTo>
                    <a:pt x="3858205" y="311560"/>
                  </a:lnTo>
                  <a:lnTo>
                    <a:pt x="3840424" y="342020"/>
                  </a:lnTo>
                  <a:lnTo>
                    <a:pt x="3825183" y="347096"/>
                  </a:lnTo>
                  <a:lnTo>
                    <a:pt x="3807403" y="319175"/>
                  </a:lnTo>
                  <a:lnTo>
                    <a:pt x="3789622" y="288715"/>
                  </a:lnTo>
                  <a:lnTo>
                    <a:pt x="3771840" y="303945"/>
                  </a:lnTo>
                  <a:lnTo>
                    <a:pt x="3754059" y="311560"/>
                  </a:lnTo>
                  <a:lnTo>
                    <a:pt x="3736279" y="306483"/>
                  </a:lnTo>
                  <a:lnTo>
                    <a:pt x="3721038" y="301406"/>
                  </a:lnTo>
                  <a:lnTo>
                    <a:pt x="3703257" y="265870"/>
                  </a:lnTo>
                  <a:lnTo>
                    <a:pt x="3685475" y="217642"/>
                  </a:lnTo>
                  <a:lnTo>
                    <a:pt x="3667695" y="194797"/>
                  </a:lnTo>
                  <a:lnTo>
                    <a:pt x="3649914" y="192259"/>
                  </a:lnTo>
                  <a:lnTo>
                    <a:pt x="3634673" y="204951"/>
                  </a:lnTo>
                  <a:lnTo>
                    <a:pt x="3616892" y="227796"/>
                  </a:lnTo>
                  <a:lnTo>
                    <a:pt x="3599111" y="235410"/>
                  </a:lnTo>
                  <a:lnTo>
                    <a:pt x="3581330" y="260794"/>
                  </a:lnTo>
                  <a:lnTo>
                    <a:pt x="3563549" y="270947"/>
                  </a:lnTo>
                  <a:lnTo>
                    <a:pt x="3548308" y="278562"/>
                  </a:lnTo>
                  <a:lnTo>
                    <a:pt x="3530527" y="283638"/>
                  </a:lnTo>
                  <a:lnTo>
                    <a:pt x="3512746" y="311560"/>
                  </a:lnTo>
                  <a:lnTo>
                    <a:pt x="3494965" y="309022"/>
                  </a:lnTo>
                  <a:lnTo>
                    <a:pt x="3477184" y="336943"/>
                  </a:lnTo>
                  <a:lnTo>
                    <a:pt x="3459403" y="375018"/>
                  </a:lnTo>
                  <a:lnTo>
                    <a:pt x="3444162" y="405477"/>
                  </a:lnTo>
                  <a:lnTo>
                    <a:pt x="3426381" y="433398"/>
                  </a:lnTo>
                  <a:lnTo>
                    <a:pt x="3408600" y="428322"/>
                  </a:lnTo>
                  <a:lnTo>
                    <a:pt x="3390819" y="441014"/>
                  </a:lnTo>
                  <a:lnTo>
                    <a:pt x="3373038" y="451167"/>
                  </a:lnTo>
                  <a:lnTo>
                    <a:pt x="3357797" y="461320"/>
                  </a:lnTo>
                  <a:lnTo>
                    <a:pt x="3340016" y="458782"/>
                  </a:lnTo>
                  <a:lnTo>
                    <a:pt x="3322235" y="433398"/>
                  </a:lnTo>
                  <a:lnTo>
                    <a:pt x="3304454" y="420707"/>
                  </a:lnTo>
                  <a:lnTo>
                    <a:pt x="3286673" y="369941"/>
                  </a:lnTo>
                  <a:lnTo>
                    <a:pt x="3271432" y="298868"/>
                  </a:lnTo>
                  <a:lnTo>
                    <a:pt x="3253651" y="245564"/>
                  </a:lnTo>
                  <a:lnTo>
                    <a:pt x="3235870" y="260794"/>
                  </a:lnTo>
                  <a:lnTo>
                    <a:pt x="3218089" y="286177"/>
                  </a:lnTo>
                  <a:lnTo>
                    <a:pt x="3200308" y="306483"/>
                  </a:lnTo>
                  <a:lnTo>
                    <a:pt x="3182527" y="324252"/>
                  </a:lnTo>
                  <a:lnTo>
                    <a:pt x="3167286" y="344558"/>
                  </a:lnTo>
                  <a:lnTo>
                    <a:pt x="3149505" y="364864"/>
                  </a:lnTo>
                  <a:lnTo>
                    <a:pt x="3131724" y="390248"/>
                  </a:lnTo>
                  <a:lnTo>
                    <a:pt x="3113943" y="395324"/>
                  </a:lnTo>
                  <a:lnTo>
                    <a:pt x="3096162" y="397862"/>
                  </a:lnTo>
                  <a:lnTo>
                    <a:pt x="3080921" y="423246"/>
                  </a:lnTo>
                  <a:lnTo>
                    <a:pt x="3063140" y="425784"/>
                  </a:lnTo>
                  <a:lnTo>
                    <a:pt x="3045359" y="453705"/>
                  </a:lnTo>
                  <a:lnTo>
                    <a:pt x="3027578" y="479088"/>
                  </a:lnTo>
                  <a:lnTo>
                    <a:pt x="3009797" y="499395"/>
                  </a:lnTo>
                  <a:lnTo>
                    <a:pt x="2994556" y="504471"/>
                  </a:lnTo>
                  <a:lnTo>
                    <a:pt x="2976775" y="514625"/>
                  </a:lnTo>
                  <a:lnTo>
                    <a:pt x="2958994" y="517163"/>
                  </a:lnTo>
                  <a:lnTo>
                    <a:pt x="2941214" y="524778"/>
                  </a:lnTo>
                  <a:lnTo>
                    <a:pt x="2923432" y="540008"/>
                  </a:lnTo>
                  <a:lnTo>
                    <a:pt x="2905651" y="550161"/>
                  </a:lnTo>
                  <a:lnTo>
                    <a:pt x="2890410" y="580621"/>
                  </a:lnTo>
                  <a:lnTo>
                    <a:pt x="2872630" y="595851"/>
                  </a:lnTo>
                  <a:lnTo>
                    <a:pt x="2854849" y="540008"/>
                  </a:lnTo>
                  <a:lnTo>
                    <a:pt x="2837068" y="435937"/>
                  </a:lnTo>
                  <a:lnTo>
                    <a:pt x="2819286" y="387709"/>
                  </a:lnTo>
                  <a:lnTo>
                    <a:pt x="2804046" y="354711"/>
                  </a:lnTo>
                  <a:lnTo>
                    <a:pt x="2786265" y="316636"/>
                  </a:lnTo>
                  <a:lnTo>
                    <a:pt x="2768484" y="278562"/>
                  </a:lnTo>
                  <a:lnTo>
                    <a:pt x="2750703" y="250640"/>
                  </a:lnTo>
                  <a:lnTo>
                    <a:pt x="2732921" y="230334"/>
                  </a:lnTo>
                  <a:lnTo>
                    <a:pt x="2717681" y="212566"/>
                  </a:lnTo>
                  <a:lnTo>
                    <a:pt x="2699900" y="184644"/>
                  </a:lnTo>
                  <a:lnTo>
                    <a:pt x="2682119" y="146569"/>
                  </a:lnTo>
                  <a:lnTo>
                    <a:pt x="2664338" y="75497"/>
                  </a:lnTo>
                  <a:lnTo>
                    <a:pt x="2646557" y="90727"/>
                  </a:lnTo>
                  <a:lnTo>
                    <a:pt x="2628776" y="116110"/>
                  </a:lnTo>
                  <a:lnTo>
                    <a:pt x="2613535" y="100880"/>
                  </a:lnTo>
                  <a:lnTo>
                    <a:pt x="2595754" y="75497"/>
                  </a:lnTo>
                  <a:lnTo>
                    <a:pt x="2577973" y="60267"/>
                  </a:lnTo>
                  <a:lnTo>
                    <a:pt x="2560192" y="52652"/>
                  </a:lnTo>
                  <a:lnTo>
                    <a:pt x="2542411" y="50114"/>
                  </a:lnTo>
                  <a:lnTo>
                    <a:pt x="2527170" y="52652"/>
                  </a:lnTo>
                  <a:lnTo>
                    <a:pt x="2509389" y="57729"/>
                  </a:lnTo>
                  <a:lnTo>
                    <a:pt x="2491608" y="52652"/>
                  </a:lnTo>
                  <a:lnTo>
                    <a:pt x="2473827" y="57729"/>
                  </a:lnTo>
                  <a:lnTo>
                    <a:pt x="2456046" y="70421"/>
                  </a:lnTo>
                  <a:lnTo>
                    <a:pt x="2440805" y="100880"/>
                  </a:lnTo>
                  <a:lnTo>
                    <a:pt x="2423024" y="199874"/>
                  </a:lnTo>
                  <a:lnTo>
                    <a:pt x="2405243" y="339481"/>
                  </a:lnTo>
                  <a:lnTo>
                    <a:pt x="2387462" y="428322"/>
                  </a:lnTo>
                  <a:lnTo>
                    <a:pt x="2369681" y="471473"/>
                  </a:lnTo>
                  <a:lnTo>
                    <a:pt x="2354440" y="491780"/>
                  </a:lnTo>
                  <a:lnTo>
                    <a:pt x="2336659" y="501933"/>
                  </a:lnTo>
                  <a:lnTo>
                    <a:pt x="2318878" y="507010"/>
                  </a:lnTo>
                  <a:lnTo>
                    <a:pt x="2301097" y="512086"/>
                  </a:lnTo>
                  <a:lnTo>
                    <a:pt x="2283316" y="527316"/>
                  </a:lnTo>
                  <a:lnTo>
                    <a:pt x="2265535" y="540008"/>
                  </a:lnTo>
                  <a:lnTo>
                    <a:pt x="2250294" y="509548"/>
                  </a:lnTo>
                  <a:lnTo>
                    <a:pt x="2232513" y="501933"/>
                  </a:lnTo>
                  <a:lnTo>
                    <a:pt x="2214732" y="507010"/>
                  </a:lnTo>
                  <a:lnTo>
                    <a:pt x="2196951" y="496856"/>
                  </a:lnTo>
                  <a:lnTo>
                    <a:pt x="2179170" y="496856"/>
                  </a:lnTo>
                  <a:lnTo>
                    <a:pt x="2163929" y="486703"/>
                  </a:lnTo>
                  <a:lnTo>
                    <a:pt x="2146149" y="481627"/>
                  </a:lnTo>
                  <a:lnTo>
                    <a:pt x="2128367" y="486703"/>
                  </a:lnTo>
                  <a:lnTo>
                    <a:pt x="2110586" y="494318"/>
                  </a:lnTo>
                  <a:lnTo>
                    <a:pt x="2092805" y="481627"/>
                  </a:lnTo>
                  <a:lnTo>
                    <a:pt x="2077564" y="484165"/>
                  </a:lnTo>
                  <a:lnTo>
                    <a:pt x="2059784" y="501933"/>
                  </a:lnTo>
                  <a:lnTo>
                    <a:pt x="2042002" y="486703"/>
                  </a:lnTo>
                  <a:lnTo>
                    <a:pt x="2024221" y="479088"/>
                  </a:lnTo>
                  <a:lnTo>
                    <a:pt x="2006440" y="468935"/>
                  </a:lnTo>
                  <a:lnTo>
                    <a:pt x="1988659" y="476550"/>
                  </a:lnTo>
                  <a:lnTo>
                    <a:pt x="1973419" y="468935"/>
                  </a:lnTo>
                  <a:lnTo>
                    <a:pt x="1955638" y="453705"/>
                  </a:lnTo>
                  <a:lnTo>
                    <a:pt x="1937856" y="413092"/>
                  </a:lnTo>
                  <a:lnTo>
                    <a:pt x="1920075" y="372479"/>
                  </a:lnTo>
                  <a:lnTo>
                    <a:pt x="1902295" y="347096"/>
                  </a:lnTo>
                  <a:lnTo>
                    <a:pt x="1887054" y="349634"/>
                  </a:lnTo>
                  <a:lnTo>
                    <a:pt x="1869273" y="329328"/>
                  </a:lnTo>
                  <a:lnTo>
                    <a:pt x="1851492" y="314098"/>
                  </a:lnTo>
                  <a:lnTo>
                    <a:pt x="1833711" y="326790"/>
                  </a:lnTo>
                  <a:lnTo>
                    <a:pt x="1815930" y="354711"/>
                  </a:lnTo>
                  <a:lnTo>
                    <a:pt x="1800689" y="402939"/>
                  </a:lnTo>
                  <a:lnTo>
                    <a:pt x="1782908" y="428322"/>
                  </a:lnTo>
                  <a:lnTo>
                    <a:pt x="1765127" y="428322"/>
                  </a:lnTo>
                  <a:lnTo>
                    <a:pt x="1747346" y="425784"/>
                  </a:lnTo>
                  <a:lnTo>
                    <a:pt x="1729565" y="428322"/>
                  </a:lnTo>
                  <a:lnTo>
                    <a:pt x="1711784" y="443552"/>
                  </a:lnTo>
                  <a:lnTo>
                    <a:pt x="1696543" y="481627"/>
                  </a:lnTo>
                  <a:lnTo>
                    <a:pt x="1678762" y="458782"/>
                  </a:lnTo>
                  <a:lnTo>
                    <a:pt x="1660981" y="438475"/>
                  </a:lnTo>
                  <a:lnTo>
                    <a:pt x="1643200" y="430860"/>
                  </a:lnTo>
                  <a:lnTo>
                    <a:pt x="1625419" y="309022"/>
                  </a:lnTo>
                  <a:lnTo>
                    <a:pt x="1610178" y="141493"/>
                  </a:lnTo>
                  <a:lnTo>
                    <a:pt x="1592397" y="42499"/>
                  </a:lnTo>
                  <a:lnTo>
                    <a:pt x="1574616" y="27269"/>
                  </a:lnTo>
                  <a:lnTo>
                    <a:pt x="1556835" y="19654"/>
                  </a:lnTo>
                  <a:lnTo>
                    <a:pt x="1539054" y="39961"/>
                  </a:lnTo>
                  <a:lnTo>
                    <a:pt x="1523813" y="62805"/>
                  </a:lnTo>
                  <a:lnTo>
                    <a:pt x="1506032" y="98341"/>
                  </a:lnTo>
                  <a:lnTo>
                    <a:pt x="1488251" y="149108"/>
                  </a:lnTo>
                  <a:lnTo>
                    <a:pt x="1470470" y="202412"/>
                  </a:lnTo>
                  <a:lnTo>
                    <a:pt x="1452689" y="237949"/>
                  </a:lnTo>
                  <a:lnTo>
                    <a:pt x="1434908" y="245564"/>
                  </a:lnTo>
                  <a:lnTo>
                    <a:pt x="1419667" y="245564"/>
                  </a:lnTo>
                  <a:lnTo>
                    <a:pt x="1401886" y="265870"/>
                  </a:lnTo>
                  <a:lnTo>
                    <a:pt x="1384105" y="309022"/>
                  </a:lnTo>
                  <a:lnTo>
                    <a:pt x="1366324" y="349634"/>
                  </a:lnTo>
                  <a:lnTo>
                    <a:pt x="1348543" y="400400"/>
                  </a:lnTo>
                  <a:lnTo>
                    <a:pt x="1333302" y="438475"/>
                  </a:lnTo>
                  <a:lnTo>
                    <a:pt x="1315521" y="461320"/>
                  </a:lnTo>
                  <a:lnTo>
                    <a:pt x="1297740" y="491780"/>
                  </a:lnTo>
                  <a:lnTo>
                    <a:pt x="1279959" y="534931"/>
                  </a:lnTo>
                  <a:lnTo>
                    <a:pt x="1262178" y="540008"/>
                  </a:lnTo>
                  <a:lnTo>
                    <a:pt x="1246937" y="550161"/>
                  </a:lnTo>
                  <a:lnTo>
                    <a:pt x="1229156" y="578083"/>
                  </a:lnTo>
                  <a:lnTo>
                    <a:pt x="1211375" y="588235"/>
                  </a:lnTo>
                  <a:lnTo>
                    <a:pt x="1193594" y="529855"/>
                  </a:lnTo>
                  <a:lnTo>
                    <a:pt x="1175813" y="423246"/>
                  </a:lnTo>
                  <a:lnTo>
                    <a:pt x="1160572" y="443552"/>
                  </a:lnTo>
                  <a:lnTo>
                    <a:pt x="1142791" y="489242"/>
                  </a:lnTo>
                  <a:lnTo>
                    <a:pt x="1125010" y="481627"/>
                  </a:lnTo>
                  <a:lnTo>
                    <a:pt x="1107229" y="433398"/>
                  </a:lnTo>
                  <a:lnTo>
                    <a:pt x="1089448" y="392786"/>
                  </a:lnTo>
                  <a:lnTo>
                    <a:pt x="1071667" y="342020"/>
                  </a:lnTo>
                  <a:lnTo>
                    <a:pt x="1056427" y="306483"/>
                  </a:lnTo>
                  <a:lnTo>
                    <a:pt x="1038645" y="258255"/>
                  </a:lnTo>
                  <a:lnTo>
                    <a:pt x="1020865" y="187183"/>
                  </a:lnTo>
                  <a:lnTo>
                    <a:pt x="1003083" y="131339"/>
                  </a:lnTo>
                  <a:lnTo>
                    <a:pt x="985303" y="141493"/>
                  </a:lnTo>
                  <a:lnTo>
                    <a:pt x="970062" y="169414"/>
                  </a:lnTo>
                  <a:lnTo>
                    <a:pt x="952281" y="164338"/>
                  </a:lnTo>
                  <a:lnTo>
                    <a:pt x="934500" y="146569"/>
                  </a:lnTo>
                  <a:lnTo>
                    <a:pt x="916719" y="111033"/>
                  </a:lnTo>
                  <a:lnTo>
                    <a:pt x="898938" y="65343"/>
                  </a:lnTo>
                  <a:lnTo>
                    <a:pt x="883697" y="39961"/>
                  </a:lnTo>
                  <a:lnTo>
                    <a:pt x="865916" y="19654"/>
                  </a:lnTo>
                  <a:lnTo>
                    <a:pt x="848135" y="9501"/>
                  </a:lnTo>
                  <a:lnTo>
                    <a:pt x="830354" y="6963"/>
                  </a:lnTo>
                  <a:lnTo>
                    <a:pt x="812573" y="6963"/>
                  </a:lnTo>
                  <a:lnTo>
                    <a:pt x="794792" y="-441"/>
                  </a:lnTo>
                  <a:lnTo>
                    <a:pt x="779551" y="6963"/>
                  </a:lnTo>
                  <a:lnTo>
                    <a:pt x="761770" y="45037"/>
                  </a:lnTo>
                  <a:lnTo>
                    <a:pt x="743989" y="111033"/>
                  </a:lnTo>
                  <a:lnTo>
                    <a:pt x="726208" y="149108"/>
                  </a:lnTo>
                  <a:lnTo>
                    <a:pt x="708427" y="189721"/>
                  </a:lnTo>
                  <a:lnTo>
                    <a:pt x="693186" y="204951"/>
                  </a:lnTo>
                  <a:lnTo>
                    <a:pt x="675405" y="207489"/>
                  </a:lnTo>
                  <a:lnTo>
                    <a:pt x="657624" y="187183"/>
                  </a:lnTo>
                  <a:lnTo>
                    <a:pt x="639843" y="169414"/>
                  </a:lnTo>
                  <a:lnTo>
                    <a:pt x="622062" y="149108"/>
                  </a:lnTo>
                  <a:lnTo>
                    <a:pt x="606821" y="128801"/>
                  </a:lnTo>
                  <a:lnTo>
                    <a:pt x="589040" y="136417"/>
                  </a:lnTo>
                  <a:lnTo>
                    <a:pt x="571259" y="204951"/>
                  </a:lnTo>
                  <a:lnTo>
                    <a:pt x="553478" y="283638"/>
                  </a:lnTo>
                  <a:lnTo>
                    <a:pt x="535697" y="316636"/>
                  </a:lnTo>
                  <a:lnTo>
                    <a:pt x="517916" y="334404"/>
                  </a:lnTo>
                  <a:lnTo>
                    <a:pt x="502675" y="349634"/>
                  </a:lnTo>
                  <a:lnTo>
                    <a:pt x="484894" y="344558"/>
                  </a:lnTo>
                  <a:lnTo>
                    <a:pt x="467113" y="352173"/>
                  </a:lnTo>
                  <a:lnTo>
                    <a:pt x="449332" y="377556"/>
                  </a:lnTo>
                  <a:lnTo>
                    <a:pt x="431551" y="390248"/>
                  </a:lnTo>
                  <a:lnTo>
                    <a:pt x="416310" y="397862"/>
                  </a:lnTo>
                  <a:lnTo>
                    <a:pt x="398529" y="397862"/>
                  </a:lnTo>
                  <a:lnTo>
                    <a:pt x="380748" y="397862"/>
                  </a:lnTo>
                  <a:lnTo>
                    <a:pt x="362967" y="402939"/>
                  </a:lnTo>
                  <a:lnTo>
                    <a:pt x="345186" y="446090"/>
                  </a:lnTo>
                  <a:lnTo>
                    <a:pt x="329945" y="474012"/>
                  </a:lnTo>
                  <a:lnTo>
                    <a:pt x="312164" y="484165"/>
                  </a:lnTo>
                  <a:lnTo>
                    <a:pt x="294383" y="486703"/>
                  </a:lnTo>
                  <a:lnTo>
                    <a:pt x="276602" y="489242"/>
                  </a:lnTo>
                  <a:lnTo>
                    <a:pt x="258821" y="466397"/>
                  </a:lnTo>
                  <a:lnTo>
                    <a:pt x="241040" y="390248"/>
                  </a:lnTo>
                  <a:lnTo>
                    <a:pt x="225799" y="354711"/>
                  </a:lnTo>
                  <a:lnTo>
                    <a:pt x="208018" y="339481"/>
                  </a:lnTo>
                  <a:lnTo>
                    <a:pt x="190237" y="334404"/>
                  </a:lnTo>
                  <a:lnTo>
                    <a:pt x="172456" y="339481"/>
                  </a:lnTo>
                  <a:lnTo>
                    <a:pt x="154675" y="352173"/>
                  </a:lnTo>
                  <a:lnTo>
                    <a:pt x="139435" y="362326"/>
                  </a:lnTo>
                  <a:lnTo>
                    <a:pt x="121653" y="354711"/>
                  </a:lnTo>
                  <a:lnTo>
                    <a:pt x="103872" y="354711"/>
                  </a:lnTo>
                  <a:lnTo>
                    <a:pt x="86091" y="314098"/>
                  </a:lnTo>
                  <a:lnTo>
                    <a:pt x="68310" y="281100"/>
                  </a:lnTo>
                  <a:lnTo>
                    <a:pt x="53070" y="270947"/>
                  </a:lnTo>
                  <a:lnTo>
                    <a:pt x="35289" y="237949"/>
                  </a:lnTo>
                  <a:lnTo>
                    <a:pt x="17508" y="199874"/>
                  </a:lnTo>
                  <a:lnTo>
                    <a:pt x="23" y="240487"/>
                  </a:lnTo>
                  <a:close/>
                </a:path>
              </a:pathLst>
            </a:custGeom>
            <a:solidFill>
              <a:srgbClr val="C6CDD1">
                <a:alpha val="69000"/>
              </a:srgbClr>
            </a:solidFill>
            <a:ln w="10573" cap="flat">
              <a:noFill/>
              <a:prstDash val="solid"/>
              <a:miter/>
            </a:ln>
          </p:spPr>
          <p:txBody>
            <a:bodyPr rtlCol="0" anchor="ctr"/>
            <a:lstStyle/>
            <a:p>
              <a:endParaRPr lang="en-US" dirty="0"/>
            </a:p>
          </p:txBody>
        </p:sp>
        <p:sp>
          <p:nvSpPr>
            <p:cNvPr id="312" name="Freeform 311">
              <a:extLst>
                <a:ext uri="{FF2B5EF4-FFF2-40B4-BE49-F238E27FC236}">
                  <a16:creationId xmlns:a16="http://schemas.microsoft.com/office/drawing/2014/main" id="{E32D89E4-48C9-CE4E-9505-C647D1AE5B5A}"/>
                </a:ext>
              </a:extLst>
            </p:cNvPr>
            <p:cNvSpPr/>
            <p:nvPr/>
          </p:nvSpPr>
          <p:spPr>
            <a:xfrm flipV="1">
              <a:off x="3818677" y="4787088"/>
              <a:ext cx="4135375" cy="7932"/>
            </a:xfrm>
            <a:custGeom>
              <a:avLst/>
              <a:gdLst>
                <a:gd name="connsiteX0" fmla="*/ 23 w 4135375"/>
                <a:gd name="connsiteY0" fmla="*/ -281 h 7932"/>
                <a:gd name="connsiteX1" fmla="*/ 4135399 w 4135375"/>
                <a:gd name="connsiteY1" fmla="*/ -281 h 7932"/>
              </a:gdLst>
              <a:ahLst/>
              <a:cxnLst>
                <a:cxn ang="0">
                  <a:pos x="connsiteX0" y="connsiteY0"/>
                </a:cxn>
                <a:cxn ang="0">
                  <a:pos x="connsiteX1" y="connsiteY1"/>
                </a:cxn>
              </a:cxnLst>
              <a:rect l="l" t="t" r="r" b="b"/>
              <a:pathLst>
                <a:path w="4135375" h="7932">
                  <a:moveTo>
                    <a:pt x="23" y="-281"/>
                  </a:moveTo>
                  <a:lnTo>
                    <a:pt x="4135399" y="-281"/>
                  </a:lnTo>
                </a:path>
              </a:pathLst>
            </a:custGeom>
            <a:noFill/>
            <a:ln w="7929" cap="flat">
              <a:solidFill>
                <a:srgbClr val="000000"/>
              </a:solidFill>
              <a:prstDash val="solid"/>
              <a:round/>
            </a:ln>
          </p:spPr>
          <p:txBody>
            <a:bodyPr rtlCol="0" anchor="ctr"/>
            <a:lstStyle/>
            <a:p>
              <a:endParaRPr lang="en-US"/>
            </a:p>
          </p:txBody>
        </p:sp>
        <p:sp>
          <p:nvSpPr>
            <p:cNvPr id="502" name="Freeform 501">
              <a:extLst>
                <a:ext uri="{FF2B5EF4-FFF2-40B4-BE49-F238E27FC236}">
                  <a16:creationId xmlns:a16="http://schemas.microsoft.com/office/drawing/2014/main" id="{8E66407B-3B27-044F-B5D5-DBBBECDA3B12}"/>
                </a:ext>
              </a:extLst>
            </p:cNvPr>
            <p:cNvSpPr/>
            <p:nvPr/>
          </p:nvSpPr>
          <p:spPr>
            <a:xfrm flipV="1">
              <a:off x="3898190" y="3021709"/>
              <a:ext cx="1181272" cy="545981"/>
            </a:xfrm>
            <a:custGeom>
              <a:avLst/>
              <a:gdLst>
                <a:gd name="connsiteX0" fmla="*/ 17 w 1181272"/>
                <a:gd name="connsiteY0" fmla="*/ -623 h 451745"/>
                <a:gd name="connsiteX1" fmla="*/ 1181290 w 1181272"/>
                <a:gd name="connsiteY1" fmla="*/ -623 h 451745"/>
                <a:gd name="connsiteX2" fmla="*/ 1181290 w 1181272"/>
                <a:gd name="connsiteY2" fmla="*/ 451122 h 451745"/>
                <a:gd name="connsiteX3" fmla="*/ 17 w 1181272"/>
                <a:gd name="connsiteY3" fmla="*/ 451122 h 451745"/>
              </a:gdLst>
              <a:ahLst/>
              <a:cxnLst>
                <a:cxn ang="0">
                  <a:pos x="connsiteX0" y="connsiteY0"/>
                </a:cxn>
                <a:cxn ang="0">
                  <a:pos x="connsiteX1" y="connsiteY1"/>
                </a:cxn>
                <a:cxn ang="0">
                  <a:pos x="connsiteX2" y="connsiteY2"/>
                </a:cxn>
                <a:cxn ang="0">
                  <a:pos x="connsiteX3" y="connsiteY3"/>
                </a:cxn>
              </a:cxnLst>
              <a:rect l="l" t="t" r="r" b="b"/>
              <a:pathLst>
                <a:path w="1181272" h="451745">
                  <a:moveTo>
                    <a:pt x="17" y="-623"/>
                  </a:moveTo>
                  <a:lnTo>
                    <a:pt x="1181290" y="-623"/>
                  </a:lnTo>
                  <a:lnTo>
                    <a:pt x="1181290" y="451122"/>
                  </a:lnTo>
                  <a:lnTo>
                    <a:pt x="17" y="451122"/>
                  </a:lnTo>
                  <a:close/>
                </a:path>
              </a:pathLst>
            </a:custGeom>
            <a:solidFill>
              <a:srgbClr val="FFFFFF"/>
            </a:solidFill>
            <a:ln w="10573" cap="flat">
              <a:noFill/>
              <a:prstDash val="solid"/>
              <a:miter/>
            </a:ln>
          </p:spPr>
          <p:txBody>
            <a:bodyPr rtlCol="0" anchor="ctr"/>
            <a:lstStyle/>
            <a:p>
              <a:endParaRPr lang="en-US"/>
            </a:p>
          </p:txBody>
        </p:sp>
        <p:pic>
          <p:nvPicPr>
            <p:cNvPr id="566" name="Picture 565">
              <a:extLst>
                <a:ext uri="{FF2B5EF4-FFF2-40B4-BE49-F238E27FC236}">
                  <a16:creationId xmlns:a16="http://schemas.microsoft.com/office/drawing/2014/main" id="{8D875044-97CA-E848-8476-D1E072E4925A}"/>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7497495" y="3003924"/>
              <a:ext cx="1410995" cy="604711"/>
            </a:xfrm>
            <a:custGeom>
              <a:avLst/>
              <a:gdLst>
                <a:gd name="connsiteX0" fmla="*/ 558 w 838480"/>
                <a:gd name="connsiteY0" fmla="*/ 35 h 486773"/>
                <a:gd name="connsiteX1" fmla="*/ 839038 w 838480"/>
                <a:gd name="connsiteY1" fmla="*/ 35 h 486773"/>
                <a:gd name="connsiteX2" fmla="*/ 839038 w 838480"/>
                <a:gd name="connsiteY2" fmla="*/ 486809 h 486773"/>
                <a:gd name="connsiteX3" fmla="*/ 558 w 838480"/>
                <a:gd name="connsiteY3" fmla="*/ 486809 h 486773"/>
              </a:gdLst>
              <a:ahLst/>
              <a:cxnLst>
                <a:cxn ang="0">
                  <a:pos x="connsiteX0" y="connsiteY0"/>
                </a:cxn>
                <a:cxn ang="0">
                  <a:pos x="connsiteX1" y="connsiteY1"/>
                </a:cxn>
                <a:cxn ang="0">
                  <a:pos x="connsiteX2" y="connsiteY2"/>
                </a:cxn>
                <a:cxn ang="0">
                  <a:pos x="connsiteX3" y="connsiteY3"/>
                </a:cxn>
              </a:cxnLst>
              <a:rect l="l" t="t" r="r" b="b"/>
              <a:pathLst>
                <a:path w="838480" h="486773">
                  <a:moveTo>
                    <a:pt x="558" y="35"/>
                  </a:moveTo>
                  <a:lnTo>
                    <a:pt x="839038" y="35"/>
                  </a:lnTo>
                  <a:lnTo>
                    <a:pt x="839038" y="486809"/>
                  </a:lnTo>
                  <a:lnTo>
                    <a:pt x="558" y="486809"/>
                  </a:lnTo>
                  <a:close/>
                </a:path>
              </a:pathLst>
            </a:custGeom>
          </p:spPr>
        </p:pic>
        <p:sp>
          <p:nvSpPr>
            <p:cNvPr id="567" name="Freeform 566">
              <a:extLst>
                <a:ext uri="{FF2B5EF4-FFF2-40B4-BE49-F238E27FC236}">
                  <a16:creationId xmlns:a16="http://schemas.microsoft.com/office/drawing/2014/main" id="{D7463F6D-6F00-C44E-AED3-DC0687295FDC}"/>
                </a:ext>
              </a:extLst>
            </p:cNvPr>
            <p:cNvSpPr/>
            <p:nvPr/>
          </p:nvSpPr>
          <p:spPr>
            <a:xfrm flipV="1">
              <a:off x="7100564" y="2827938"/>
              <a:ext cx="684801" cy="252139"/>
            </a:xfrm>
            <a:custGeom>
              <a:avLst/>
              <a:gdLst>
                <a:gd name="connsiteX0" fmla="*/ 72 w 684801"/>
                <a:gd name="connsiteY0" fmla="*/ -686 h 252139"/>
                <a:gd name="connsiteX1" fmla="*/ 684874 w 684801"/>
                <a:gd name="connsiteY1" fmla="*/ -686 h 252139"/>
                <a:gd name="connsiteX2" fmla="*/ 684874 w 684801"/>
                <a:gd name="connsiteY2" fmla="*/ 251453 h 252139"/>
                <a:gd name="connsiteX3" fmla="*/ 72 w 684801"/>
                <a:gd name="connsiteY3" fmla="*/ 251453 h 252139"/>
              </a:gdLst>
              <a:ahLst/>
              <a:cxnLst>
                <a:cxn ang="0">
                  <a:pos x="connsiteX0" y="connsiteY0"/>
                </a:cxn>
                <a:cxn ang="0">
                  <a:pos x="connsiteX1" y="connsiteY1"/>
                </a:cxn>
                <a:cxn ang="0">
                  <a:pos x="connsiteX2" y="connsiteY2"/>
                </a:cxn>
                <a:cxn ang="0">
                  <a:pos x="connsiteX3" y="connsiteY3"/>
                </a:cxn>
              </a:cxnLst>
              <a:rect l="l" t="t" r="r" b="b"/>
              <a:pathLst>
                <a:path w="684801" h="252139">
                  <a:moveTo>
                    <a:pt x="72" y="-686"/>
                  </a:moveTo>
                  <a:lnTo>
                    <a:pt x="684874" y="-686"/>
                  </a:lnTo>
                  <a:lnTo>
                    <a:pt x="684874" y="251453"/>
                  </a:lnTo>
                  <a:lnTo>
                    <a:pt x="72" y="251453"/>
                  </a:lnTo>
                  <a:close/>
                </a:path>
              </a:pathLst>
            </a:custGeom>
            <a:solidFill>
              <a:srgbClr val="FFFFFF"/>
            </a:solidFill>
            <a:ln w="10573" cap="flat">
              <a:noFill/>
              <a:prstDash val="solid"/>
              <a:miter/>
            </a:ln>
          </p:spPr>
          <p:txBody>
            <a:bodyPr rtlCol="0" anchor="ctr"/>
            <a:lstStyle/>
            <a:p>
              <a:endParaRPr lang="en-US"/>
            </a:p>
          </p:txBody>
        </p:sp>
        <p:sp>
          <p:nvSpPr>
            <p:cNvPr id="591" name="Freeform 590">
              <a:extLst>
                <a:ext uri="{FF2B5EF4-FFF2-40B4-BE49-F238E27FC236}">
                  <a16:creationId xmlns:a16="http://schemas.microsoft.com/office/drawing/2014/main" id="{A3892E29-39A5-2B4D-8434-38E1F9A39A0C}"/>
                </a:ext>
              </a:extLst>
            </p:cNvPr>
            <p:cNvSpPr/>
            <p:nvPr/>
          </p:nvSpPr>
          <p:spPr>
            <a:xfrm flipV="1">
              <a:off x="5086018" y="3131478"/>
              <a:ext cx="7937" cy="1662487"/>
            </a:xfrm>
            <a:custGeom>
              <a:avLst/>
              <a:gdLst>
                <a:gd name="connsiteX0" fmla="*/ -2 w 7937"/>
                <a:gd name="connsiteY0" fmla="*/ 1662024 h 1662487"/>
                <a:gd name="connsiteX1" fmla="*/ -2 w 7937"/>
                <a:gd name="connsiteY1" fmla="*/ -463 h 1662487"/>
              </a:gdLst>
              <a:ahLst/>
              <a:cxnLst>
                <a:cxn ang="0">
                  <a:pos x="connsiteX0" y="connsiteY0"/>
                </a:cxn>
                <a:cxn ang="0">
                  <a:pos x="connsiteX1" y="connsiteY1"/>
                </a:cxn>
              </a:cxnLst>
              <a:rect l="l" t="t" r="r" b="b"/>
              <a:pathLst>
                <a:path w="7937" h="1662487">
                  <a:moveTo>
                    <a:pt x="-2" y="1662024"/>
                  </a:moveTo>
                  <a:lnTo>
                    <a:pt x="-2" y="-463"/>
                  </a:lnTo>
                </a:path>
              </a:pathLst>
            </a:custGeom>
            <a:noFill/>
            <a:ln w="7929" cap="flat">
              <a:solidFill>
                <a:srgbClr val="F7901E"/>
              </a:solidFill>
              <a:prstDash val="solid"/>
              <a:round/>
            </a:ln>
          </p:spPr>
          <p:txBody>
            <a:bodyPr rtlCol="0" anchor="ctr"/>
            <a:lstStyle/>
            <a:p>
              <a:endParaRPr lang="en-US"/>
            </a:p>
          </p:txBody>
        </p:sp>
        <p:sp>
          <p:nvSpPr>
            <p:cNvPr id="601" name="TextBox 600">
              <a:extLst>
                <a:ext uri="{FF2B5EF4-FFF2-40B4-BE49-F238E27FC236}">
                  <a16:creationId xmlns:a16="http://schemas.microsoft.com/office/drawing/2014/main" id="{C6F20176-3559-3D41-9D92-DE83D77898B0}"/>
                </a:ext>
              </a:extLst>
            </p:cNvPr>
            <p:cNvSpPr txBox="1"/>
            <p:nvPr/>
          </p:nvSpPr>
          <p:spPr>
            <a:xfrm>
              <a:off x="7948606" y="4526162"/>
              <a:ext cx="452368" cy="253916"/>
            </a:xfrm>
            <a:prstGeom prst="rect">
              <a:avLst/>
            </a:prstGeom>
            <a:noFill/>
          </p:spPr>
          <p:txBody>
            <a:bodyPr wrap="none" rtlCol="0">
              <a:spAutoFit/>
            </a:bodyPr>
            <a:lstStyle/>
            <a:p>
              <a:r>
                <a:rPr lang="en-US" sz="1000" dirty="0">
                  <a:solidFill>
                    <a:srgbClr val="0088CD"/>
                  </a:solidFill>
                </a:rPr>
                <a:t>wind</a:t>
              </a:r>
            </a:p>
          </p:txBody>
        </p:sp>
        <p:sp>
          <p:nvSpPr>
            <p:cNvPr id="603" name="TextBox 602">
              <a:extLst>
                <a:ext uri="{FF2B5EF4-FFF2-40B4-BE49-F238E27FC236}">
                  <a16:creationId xmlns:a16="http://schemas.microsoft.com/office/drawing/2014/main" id="{9798AD7E-8A10-1441-ACA5-067F497F53AD}"/>
                </a:ext>
              </a:extLst>
            </p:cNvPr>
            <p:cNvSpPr txBox="1"/>
            <p:nvPr/>
          </p:nvSpPr>
          <p:spPr>
            <a:xfrm>
              <a:off x="3555731" y="3185339"/>
              <a:ext cx="300082" cy="220573"/>
            </a:xfrm>
            <a:prstGeom prst="rect">
              <a:avLst/>
            </a:prstGeom>
            <a:noFill/>
          </p:spPr>
          <p:txBody>
            <a:bodyPr wrap="none" rtlCol="0">
              <a:spAutoFit/>
            </a:bodyPr>
            <a:lstStyle/>
            <a:p>
              <a:pPr algn="r">
                <a:lnSpc>
                  <a:spcPts val="1000"/>
                </a:lnSpc>
              </a:pPr>
              <a:r>
                <a:rPr lang="en-US" sz="900" dirty="0"/>
                <a:t>35</a:t>
              </a:r>
            </a:p>
          </p:txBody>
        </p:sp>
        <p:sp>
          <p:nvSpPr>
            <p:cNvPr id="604" name="TextBox 603">
              <a:extLst>
                <a:ext uri="{FF2B5EF4-FFF2-40B4-BE49-F238E27FC236}">
                  <a16:creationId xmlns:a16="http://schemas.microsoft.com/office/drawing/2014/main" id="{15A9D126-56F8-1648-8C32-C03AC79B86E2}"/>
                </a:ext>
              </a:extLst>
            </p:cNvPr>
            <p:cNvSpPr txBox="1"/>
            <p:nvPr/>
          </p:nvSpPr>
          <p:spPr>
            <a:xfrm>
              <a:off x="3614495" y="4806544"/>
              <a:ext cx="402674" cy="220573"/>
            </a:xfrm>
            <a:prstGeom prst="rect">
              <a:avLst/>
            </a:prstGeom>
            <a:noFill/>
          </p:spPr>
          <p:txBody>
            <a:bodyPr wrap="none" rtlCol="0">
              <a:spAutoFit/>
            </a:bodyPr>
            <a:lstStyle/>
            <a:p>
              <a:pPr algn="ctr">
                <a:lnSpc>
                  <a:spcPts val="1000"/>
                </a:lnSpc>
              </a:pPr>
              <a:r>
                <a:rPr lang="en-US" sz="900" dirty="0"/>
                <a:t>4/24</a:t>
              </a:r>
            </a:p>
          </p:txBody>
        </p:sp>
        <p:sp>
          <p:nvSpPr>
            <p:cNvPr id="605" name="TextBox 604">
              <a:extLst>
                <a:ext uri="{FF2B5EF4-FFF2-40B4-BE49-F238E27FC236}">
                  <a16:creationId xmlns:a16="http://schemas.microsoft.com/office/drawing/2014/main" id="{3EC2EB93-5981-6D45-9DCD-44B685AD8117}"/>
                </a:ext>
              </a:extLst>
            </p:cNvPr>
            <p:cNvSpPr txBox="1"/>
            <p:nvPr/>
          </p:nvSpPr>
          <p:spPr>
            <a:xfrm>
              <a:off x="7331178" y="3080669"/>
              <a:ext cx="776175" cy="350609"/>
            </a:xfrm>
            <a:prstGeom prst="rect">
              <a:avLst/>
            </a:prstGeom>
            <a:noFill/>
          </p:spPr>
          <p:txBody>
            <a:bodyPr wrap="none" rtlCol="0">
              <a:spAutoFit/>
            </a:bodyPr>
            <a:lstStyle/>
            <a:p>
              <a:pPr algn="r">
                <a:lnSpc>
                  <a:spcPts val="1000"/>
                </a:lnSpc>
              </a:pPr>
              <a:r>
                <a:rPr lang="en-US" sz="1000" dirty="0">
                  <a:solidFill>
                    <a:srgbClr val="0088CD"/>
                  </a:solidFill>
                </a:rPr>
                <a:t>Southwest</a:t>
              </a:r>
              <a:br>
                <a:rPr lang="en-US" sz="1000" dirty="0">
                  <a:solidFill>
                    <a:srgbClr val="0088CD"/>
                  </a:solidFill>
                </a:rPr>
              </a:br>
              <a:r>
                <a:rPr lang="en-US" sz="1000" dirty="0">
                  <a:solidFill>
                    <a:srgbClr val="0088CD"/>
                  </a:solidFill>
                </a:rPr>
                <a:t>Power Pool</a:t>
              </a:r>
            </a:p>
          </p:txBody>
        </p:sp>
        <p:sp>
          <p:nvSpPr>
            <p:cNvPr id="606" name="TextBox 605">
              <a:extLst>
                <a:ext uri="{FF2B5EF4-FFF2-40B4-BE49-F238E27FC236}">
                  <a16:creationId xmlns:a16="http://schemas.microsoft.com/office/drawing/2014/main" id="{F1DE4348-AFA2-7146-8C4A-4D54683F9018}"/>
                </a:ext>
              </a:extLst>
            </p:cNvPr>
            <p:cNvSpPr txBox="1"/>
            <p:nvPr/>
          </p:nvSpPr>
          <p:spPr>
            <a:xfrm>
              <a:off x="3555730" y="3395944"/>
              <a:ext cx="300083" cy="220573"/>
            </a:xfrm>
            <a:prstGeom prst="rect">
              <a:avLst/>
            </a:prstGeom>
            <a:noFill/>
          </p:spPr>
          <p:txBody>
            <a:bodyPr wrap="none" rtlCol="0">
              <a:spAutoFit/>
            </a:bodyPr>
            <a:lstStyle/>
            <a:p>
              <a:pPr algn="r">
                <a:lnSpc>
                  <a:spcPts val="1000"/>
                </a:lnSpc>
              </a:pPr>
              <a:r>
                <a:rPr lang="en-US" sz="900" dirty="0"/>
                <a:t>30</a:t>
              </a:r>
            </a:p>
          </p:txBody>
        </p:sp>
        <p:sp>
          <p:nvSpPr>
            <p:cNvPr id="607" name="TextBox 606">
              <a:extLst>
                <a:ext uri="{FF2B5EF4-FFF2-40B4-BE49-F238E27FC236}">
                  <a16:creationId xmlns:a16="http://schemas.microsoft.com/office/drawing/2014/main" id="{3923BAE6-8CA8-E64B-95D5-3D800DF142C3}"/>
                </a:ext>
              </a:extLst>
            </p:cNvPr>
            <p:cNvSpPr txBox="1"/>
            <p:nvPr/>
          </p:nvSpPr>
          <p:spPr>
            <a:xfrm>
              <a:off x="3555730" y="3608755"/>
              <a:ext cx="300083" cy="220573"/>
            </a:xfrm>
            <a:prstGeom prst="rect">
              <a:avLst/>
            </a:prstGeom>
            <a:noFill/>
          </p:spPr>
          <p:txBody>
            <a:bodyPr wrap="none" rtlCol="0">
              <a:spAutoFit/>
            </a:bodyPr>
            <a:lstStyle/>
            <a:p>
              <a:pPr algn="r">
                <a:lnSpc>
                  <a:spcPts val="1000"/>
                </a:lnSpc>
              </a:pPr>
              <a:r>
                <a:rPr lang="en-US" sz="900" dirty="0"/>
                <a:t>25</a:t>
              </a:r>
            </a:p>
          </p:txBody>
        </p:sp>
        <p:sp>
          <p:nvSpPr>
            <p:cNvPr id="608" name="TextBox 607">
              <a:extLst>
                <a:ext uri="{FF2B5EF4-FFF2-40B4-BE49-F238E27FC236}">
                  <a16:creationId xmlns:a16="http://schemas.microsoft.com/office/drawing/2014/main" id="{A5DDA655-581D-3B4F-9EDD-8373973B173A}"/>
                </a:ext>
              </a:extLst>
            </p:cNvPr>
            <p:cNvSpPr txBox="1"/>
            <p:nvPr/>
          </p:nvSpPr>
          <p:spPr>
            <a:xfrm>
              <a:off x="3555730" y="3831660"/>
              <a:ext cx="300083" cy="220573"/>
            </a:xfrm>
            <a:prstGeom prst="rect">
              <a:avLst/>
            </a:prstGeom>
            <a:noFill/>
          </p:spPr>
          <p:txBody>
            <a:bodyPr wrap="none" rtlCol="0">
              <a:spAutoFit/>
            </a:bodyPr>
            <a:lstStyle/>
            <a:p>
              <a:pPr algn="r">
                <a:lnSpc>
                  <a:spcPts val="1000"/>
                </a:lnSpc>
              </a:pPr>
              <a:r>
                <a:rPr lang="en-US" sz="900" dirty="0"/>
                <a:t>20</a:t>
              </a:r>
            </a:p>
          </p:txBody>
        </p:sp>
        <p:sp>
          <p:nvSpPr>
            <p:cNvPr id="609" name="TextBox 608">
              <a:extLst>
                <a:ext uri="{FF2B5EF4-FFF2-40B4-BE49-F238E27FC236}">
                  <a16:creationId xmlns:a16="http://schemas.microsoft.com/office/drawing/2014/main" id="{7843D4FB-6EDF-1E4A-8B5B-01E31FA5FE40}"/>
                </a:ext>
              </a:extLst>
            </p:cNvPr>
            <p:cNvSpPr txBox="1"/>
            <p:nvPr/>
          </p:nvSpPr>
          <p:spPr>
            <a:xfrm>
              <a:off x="3555730" y="4049745"/>
              <a:ext cx="300083" cy="220573"/>
            </a:xfrm>
            <a:prstGeom prst="rect">
              <a:avLst/>
            </a:prstGeom>
            <a:noFill/>
          </p:spPr>
          <p:txBody>
            <a:bodyPr wrap="none" rtlCol="0">
              <a:spAutoFit/>
            </a:bodyPr>
            <a:lstStyle/>
            <a:p>
              <a:pPr algn="r">
                <a:lnSpc>
                  <a:spcPts val="1000"/>
                </a:lnSpc>
              </a:pPr>
              <a:r>
                <a:rPr lang="en-US" sz="900" dirty="0"/>
                <a:t>15</a:t>
              </a:r>
            </a:p>
          </p:txBody>
        </p:sp>
        <p:sp>
          <p:nvSpPr>
            <p:cNvPr id="610" name="TextBox 609">
              <a:extLst>
                <a:ext uri="{FF2B5EF4-FFF2-40B4-BE49-F238E27FC236}">
                  <a16:creationId xmlns:a16="http://schemas.microsoft.com/office/drawing/2014/main" id="{39D0746A-63AC-7D45-A5FA-980813F572CB}"/>
                </a:ext>
              </a:extLst>
            </p:cNvPr>
            <p:cNvSpPr txBox="1"/>
            <p:nvPr/>
          </p:nvSpPr>
          <p:spPr>
            <a:xfrm>
              <a:off x="3555730" y="4262001"/>
              <a:ext cx="300083" cy="220573"/>
            </a:xfrm>
            <a:prstGeom prst="rect">
              <a:avLst/>
            </a:prstGeom>
            <a:noFill/>
          </p:spPr>
          <p:txBody>
            <a:bodyPr wrap="none" rtlCol="0">
              <a:spAutoFit/>
            </a:bodyPr>
            <a:lstStyle/>
            <a:p>
              <a:pPr algn="r">
                <a:lnSpc>
                  <a:spcPts val="1000"/>
                </a:lnSpc>
              </a:pPr>
              <a:r>
                <a:rPr lang="en-US" sz="900" dirty="0"/>
                <a:t>10</a:t>
              </a:r>
            </a:p>
          </p:txBody>
        </p:sp>
        <p:sp>
          <p:nvSpPr>
            <p:cNvPr id="611" name="TextBox 610">
              <a:extLst>
                <a:ext uri="{FF2B5EF4-FFF2-40B4-BE49-F238E27FC236}">
                  <a16:creationId xmlns:a16="http://schemas.microsoft.com/office/drawing/2014/main" id="{7DA631B3-5E81-B74B-B65E-FE9052A72C08}"/>
                </a:ext>
              </a:extLst>
            </p:cNvPr>
            <p:cNvSpPr txBox="1"/>
            <p:nvPr/>
          </p:nvSpPr>
          <p:spPr>
            <a:xfrm>
              <a:off x="3613439" y="4482360"/>
              <a:ext cx="242374" cy="220573"/>
            </a:xfrm>
            <a:prstGeom prst="rect">
              <a:avLst/>
            </a:prstGeom>
            <a:noFill/>
          </p:spPr>
          <p:txBody>
            <a:bodyPr wrap="none" rtlCol="0">
              <a:spAutoFit/>
            </a:bodyPr>
            <a:lstStyle/>
            <a:p>
              <a:pPr algn="r">
                <a:lnSpc>
                  <a:spcPts val="1000"/>
                </a:lnSpc>
              </a:pPr>
              <a:r>
                <a:rPr lang="en-US" sz="900" dirty="0"/>
                <a:t>5</a:t>
              </a:r>
            </a:p>
          </p:txBody>
        </p:sp>
        <p:sp>
          <p:nvSpPr>
            <p:cNvPr id="612" name="TextBox 611">
              <a:extLst>
                <a:ext uri="{FF2B5EF4-FFF2-40B4-BE49-F238E27FC236}">
                  <a16:creationId xmlns:a16="http://schemas.microsoft.com/office/drawing/2014/main" id="{9CE01DC3-6E4D-5349-A2D6-6E9056AF058B}"/>
                </a:ext>
              </a:extLst>
            </p:cNvPr>
            <p:cNvSpPr txBox="1"/>
            <p:nvPr/>
          </p:nvSpPr>
          <p:spPr>
            <a:xfrm>
              <a:off x="3613439" y="4693194"/>
              <a:ext cx="242374" cy="220573"/>
            </a:xfrm>
            <a:prstGeom prst="rect">
              <a:avLst/>
            </a:prstGeom>
            <a:noFill/>
          </p:spPr>
          <p:txBody>
            <a:bodyPr wrap="none" rtlCol="0">
              <a:spAutoFit/>
            </a:bodyPr>
            <a:lstStyle/>
            <a:p>
              <a:pPr algn="r">
                <a:lnSpc>
                  <a:spcPts val="1000"/>
                </a:lnSpc>
              </a:pPr>
              <a:r>
                <a:rPr lang="en-US" sz="900" dirty="0"/>
                <a:t>0</a:t>
              </a:r>
            </a:p>
          </p:txBody>
        </p:sp>
        <p:sp>
          <p:nvSpPr>
            <p:cNvPr id="613" name="TextBox 612">
              <a:extLst>
                <a:ext uri="{FF2B5EF4-FFF2-40B4-BE49-F238E27FC236}">
                  <a16:creationId xmlns:a16="http://schemas.microsoft.com/office/drawing/2014/main" id="{FE55D6AA-CC98-7D4C-929C-1B98E1C074FA}"/>
                </a:ext>
              </a:extLst>
            </p:cNvPr>
            <p:cNvSpPr txBox="1"/>
            <p:nvPr/>
          </p:nvSpPr>
          <p:spPr>
            <a:xfrm>
              <a:off x="4029542" y="4806544"/>
              <a:ext cx="402674" cy="220573"/>
            </a:xfrm>
            <a:prstGeom prst="rect">
              <a:avLst/>
            </a:prstGeom>
            <a:noFill/>
          </p:spPr>
          <p:txBody>
            <a:bodyPr wrap="none" rtlCol="0">
              <a:spAutoFit/>
            </a:bodyPr>
            <a:lstStyle/>
            <a:p>
              <a:pPr algn="ctr">
                <a:lnSpc>
                  <a:spcPts val="1000"/>
                </a:lnSpc>
              </a:pPr>
              <a:r>
                <a:rPr lang="en-US" sz="900" dirty="0"/>
                <a:t>4/25</a:t>
              </a:r>
            </a:p>
          </p:txBody>
        </p:sp>
        <p:sp>
          <p:nvSpPr>
            <p:cNvPr id="614" name="TextBox 613">
              <a:extLst>
                <a:ext uri="{FF2B5EF4-FFF2-40B4-BE49-F238E27FC236}">
                  <a16:creationId xmlns:a16="http://schemas.microsoft.com/office/drawing/2014/main" id="{66102242-6623-8B42-9DF7-212E29E0A855}"/>
                </a:ext>
              </a:extLst>
            </p:cNvPr>
            <p:cNvSpPr txBox="1"/>
            <p:nvPr/>
          </p:nvSpPr>
          <p:spPr>
            <a:xfrm>
              <a:off x="4438104" y="4806544"/>
              <a:ext cx="402674" cy="220573"/>
            </a:xfrm>
            <a:prstGeom prst="rect">
              <a:avLst/>
            </a:prstGeom>
            <a:noFill/>
          </p:spPr>
          <p:txBody>
            <a:bodyPr wrap="none" rtlCol="0">
              <a:spAutoFit/>
            </a:bodyPr>
            <a:lstStyle/>
            <a:p>
              <a:pPr algn="ctr">
                <a:lnSpc>
                  <a:spcPts val="1000"/>
                </a:lnSpc>
              </a:pPr>
              <a:r>
                <a:rPr lang="en-US" sz="900" dirty="0"/>
                <a:t>4/26</a:t>
              </a:r>
            </a:p>
          </p:txBody>
        </p:sp>
        <p:sp>
          <p:nvSpPr>
            <p:cNvPr id="615" name="TextBox 614">
              <a:extLst>
                <a:ext uri="{FF2B5EF4-FFF2-40B4-BE49-F238E27FC236}">
                  <a16:creationId xmlns:a16="http://schemas.microsoft.com/office/drawing/2014/main" id="{878C0311-1C26-4644-A3A3-2C0D4926C101}"/>
                </a:ext>
              </a:extLst>
            </p:cNvPr>
            <p:cNvSpPr txBox="1"/>
            <p:nvPr/>
          </p:nvSpPr>
          <p:spPr>
            <a:xfrm>
              <a:off x="4859635" y="4806544"/>
              <a:ext cx="402674" cy="220573"/>
            </a:xfrm>
            <a:prstGeom prst="rect">
              <a:avLst/>
            </a:prstGeom>
            <a:noFill/>
          </p:spPr>
          <p:txBody>
            <a:bodyPr wrap="none" rtlCol="0">
              <a:spAutoFit/>
            </a:bodyPr>
            <a:lstStyle/>
            <a:p>
              <a:pPr algn="ctr">
                <a:lnSpc>
                  <a:spcPts val="1000"/>
                </a:lnSpc>
              </a:pPr>
              <a:r>
                <a:rPr lang="en-US" sz="900" dirty="0"/>
                <a:t>4/27</a:t>
              </a:r>
            </a:p>
          </p:txBody>
        </p:sp>
        <p:sp>
          <p:nvSpPr>
            <p:cNvPr id="616" name="TextBox 615">
              <a:extLst>
                <a:ext uri="{FF2B5EF4-FFF2-40B4-BE49-F238E27FC236}">
                  <a16:creationId xmlns:a16="http://schemas.microsoft.com/office/drawing/2014/main" id="{2157C2ED-595D-CD49-B5A6-170A0A0C6156}"/>
                </a:ext>
              </a:extLst>
            </p:cNvPr>
            <p:cNvSpPr txBox="1"/>
            <p:nvPr/>
          </p:nvSpPr>
          <p:spPr>
            <a:xfrm>
              <a:off x="5268197" y="4806544"/>
              <a:ext cx="402674" cy="220573"/>
            </a:xfrm>
            <a:prstGeom prst="rect">
              <a:avLst/>
            </a:prstGeom>
            <a:noFill/>
          </p:spPr>
          <p:txBody>
            <a:bodyPr wrap="none" rtlCol="0">
              <a:spAutoFit/>
            </a:bodyPr>
            <a:lstStyle/>
            <a:p>
              <a:pPr algn="ctr">
                <a:lnSpc>
                  <a:spcPts val="1000"/>
                </a:lnSpc>
              </a:pPr>
              <a:r>
                <a:rPr lang="en-US" sz="900" dirty="0"/>
                <a:t>4/28</a:t>
              </a:r>
            </a:p>
          </p:txBody>
        </p:sp>
        <p:sp>
          <p:nvSpPr>
            <p:cNvPr id="617" name="TextBox 616">
              <a:extLst>
                <a:ext uri="{FF2B5EF4-FFF2-40B4-BE49-F238E27FC236}">
                  <a16:creationId xmlns:a16="http://schemas.microsoft.com/office/drawing/2014/main" id="{ECE2C5B4-9208-6D4E-BA53-67ADCB24C2C3}"/>
                </a:ext>
              </a:extLst>
            </p:cNvPr>
            <p:cNvSpPr txBox="1"/>
            <p:nvPr/>
          </p:nvSpPr>
          <p:spPr>
            <a:xfrm>
              <a:off x="5689729" y="4806544"/>
              <a:ext cx="402674" cy="220573"/>
            </a:xfrm>
            <a:prstGeom prst="rect">
              <a:avLst/>
            </a:prstGeom>
            <a:noFill/>
          </p:spPr>
          <p:txBody>
            <a:bodyPr wrap="none" rtlCol="0">
              <a:spAutoFit/>
            </a:bodyPr>
            <a:lstStyle/>
            <a:p>
              <a:pPr algn="ctr">
                <a:lnSpc>
                  <a:spcPts val="1000"/>
                </a:lnSpc>
              </a:pPr>
              <a:r>
                <a:rPr lang="en-US" sz="900" dirty="0"/>
                <a:t>4/29</a:t>
              </a:r>
            </a:p>
          </p:txBody>
        </p:sp>
        <p:sp>
          <p:nvSpPr>
            <p:cNvPr id="618" name="TextBox 617">
              <a:extLst>
                <a:ext uri="{FF2B5EF4-FFF2-40B4-BE49-F238E27FC236}">
                  <a16:creationId xmlns:a16="http://schemas.microsoft.com/office/drawing/2014/main" id="{E0F18742-76A5-BB48-B871-4F306CC88BD5}"/>
                </a:ext>
              </a:extLst>
            </p:cNvPr>
            <p:cNvSpPr txBox="1"/>
            <p:nvPr/>
          </p:nvSpPr>
          <p:spPr>
            <a:xfrm>
              <a:off x="6104776" y="4806544"/>
              <a:ext cx="402675" cy="220573"/>
            </a:xfrm>
            <a:prstGeom prst="rect">
              <a:avLst/>
            </a:prstGeom>
            <a:noFill/>
          </p:spPr>
          <p:txBody>
            <a:bodyPr wrap="none" rtlCol="0">
              <a:spAutoFit/>
            </a:bodyPr>
            <a:lstStyle/>
            <a:p>
              <a:pPr algn="ctr">
                <a:lnSpc>
                  <a:spcPts val="1000"/>
                </a:lnSpc>
              </a:pPr>
              <a:r>
                <a:rPr lang="en-US" sz="900" dirty="0"/>
                <a:t>4/30</a:t>
              </a:r>
            </a:p>
          </p:txBody>
        </p:sp>
        <p:sp>
          <p:nvSpPr>
            <p:cNvPr id="619" name="TextBox 618">
              <a:extLst>
                <a:ext uri="{FF2B5EF4-FFF2-40B4-BE49-F238E27FC236}">
                  <a16:creationId xmlns:a16="http://schemas.microsoft.com/office/drawing/2014/main" id="{9AED3AA6-1D16-0141-9DDC-9284A7461875}"/>
                </a:ext>
              </a:extLst>
            </p:cNvPr>
            <p:cNvSpPr txBox="1"/>
            <p:nvPr/>
          </p:nvSpPr>
          <p:spPr>
            <a:xfrm>
              <a:off x="6542192" y="4806544"/>
              <a:ext cx="344966" cy="220573"/>
            </a:xfrm>
            <a:prstGeom prst="rect">
              <a:avLst/>
            </a:prstGeom>
            <a:noFill/>
          </p:spPr>
          <p:txBody>
            <a:bodyPr wrap="none" rtlCol="0">
              <a:spAutoFit/>
            </a:bodyPr>
            <a:lstStyle/>
            <a:p>
              <a:pPr algn="ctr">
                <a:lnSpc>
                  <a:spcPts val="1000"/>
                </a:lnSpc>
              </a:pPr>
              <a:r>
                <a:rPr lang="en-US" sz="900" dirty="0"/>
                <a:t>5/1</a:t>
              </a:r>
            </a:p>
          </p:txBody>
        </p:sp>
        <p:sp>
          <p:nvSpPr>
            <p:cNvPr id="620" name="TextBox 619">
              <a:extLst>
                <a:ext uri="{FF2B5EF4-FFF2-40B4-BE49-F238E27FC236}">
                  <a16:creationId xmlns:a16="http://schemas.microsoft.com/office/drawing/2014/main" id="{B84AF9C1-B6C3-E345-8B08-B09D3FD240E8}"/>
                </a:ext>
              </a:extLst>
            </p:cNvPr>
            <p:cNvSpPr txBox="1"/>
            <p:nvPr/>
          </p:nvSpPr>
          <p:spPr>
            <a:xfrm>
              <a:off x="6963724" y="4806544"/>
              <a:ext cx="344966" cy="220573"/>
            </a:xfrm>
            <a:prstGeom prst="rect">
              <a:avLst/>
            </a:prstGeom>
            <a:noFill/>
          </p:spPr>
          <p:txBody>
            <a:bodyPr wrap="none" rtlCol="0">
              <a:spAutoFit/>
            </a:bodyPr>
            <a:lstStyle/>
            <a:p>
              <a:pPr algn="ctr">
                <a:lnSpc>
                  <a:spcPts val="1000"/>
                </a:lnSpc>
              </a:pPr>
              <a:r>
                <a:rPr lang="en-US" sz="900" dirty="0"/>
                <a:t>5/2</a:t>
              </a:r>
            </a:p>
          </p:txBody>
        </p:sp>
        <p:sp>
          <p:nvSpPr>
            <p:cNvPr id="621" name="TextBox 620">
              <a:extLst>
                <a:ext uri="{FF2B5EF4-FFF2-40B4-BE49-F238E27FC236}">
                  <a16:creationId xmlns:a16="http://schemas.microsoft.com/office/drawing/2014/main" id="{16155C0B-0073-1946-8681-A1D13A89B4D5}"/>
                </a:ext>
              </a:extLst>
            </p:cNvPr>
            <p:cNvSpPr txBox="1"/>
            <p:nvPr/>
          </p:nvSpPr>
          <p:spPr>
            <a:xfrm>
              <a:off x="7391741" y="4806544"/>
              <a:ext cx="344967" cy="220573"/>
            </a:xfrm>
            <a:prstGeom prst="rect">
              <a:avLst/>
            </a:prstGeom>
            <a:noFill/>
          </p:spPr>
          <p:txBody>
            <a:bodyPr wrap="none" rtlCol="0">
              <a:spAutoFit/>
            </a:bodyPr>
            <a:lstStyle/>
            <a:p>
              <a:pPr algn="ctr">
                <a:lnSpc>
                  <a:spcPts val="1000"/>
                </a:lnSpc>
              </a:pPr>
              <a:r>
                <a:rPr lang="en-US" sz="900" dirty="0"/>
                <a:t>5/3</a:t>
              </a:r>
            </a:p>
          </p:txBody>
        </p:sp>
        <p:sp>
          <p:nvSpPr>
            <p:cNvPr id="622" name="TextBox 621">
              <a:extLst>
                <a:ext uri="{FF2B5EF4-FFF2-40B4-BE49-F238E27FC236}">
                  <a16:creationId xmlns:a16="http://schemas.microsoft.com/office/drawing/2014/main" id="{D5D0272A-F44E-0E49-9D06-670930C6F961}"/>
                </a:ext>
              </a:extLst>
            </p:cNvPr>
            <p:cNvSpPr txBox="1"/>
            <p:nvPr/>
          </p:nvSpPr>
          <p:spPr>
            <a:xfrm>
              <a:off x="7954052" y="3888156"/>
              <a:ext cx="660372" cy="350609"/>
            </a:xfrm>
            <a:prstGeom prst="rect">
              <a:avLst/>
            </a:prstGeom>
            <a:noFill/>
          </p:spPr>
          <p:txBody>
            <a:bodyPr wrap="square" rtlCol="0">
              <a:spAutoFit/>
            </a:bodyPr>
            <a:lstStyle/>
            <a:p>
              <a:pPr>
                <a:lnSpc>
                  <a:spcPts val="1000"/>
                </a:lnSpc>
              </a:pPr>
              <a:r>
                <a:rPr lang="en-US" sz="1000" dirty="0">
                  <a:solidFill>
                    <a:srgbClr val="C6CDD1"/>
                  </a:solidFill>
                </a:rPr>
                <a:t>all other sources</a:t>
              </a:r>
            </a:p>
          </p:txBody>
        </p:sp>
        <p:sp>
          <p:nvSpPr>
            <p:cNvPr id="623" name="TextBox 622">
              <a:extLst>
                <a:ext uri="{FF2B5EF4-FFF2-40B4-BE49-F238E27FC236}">
                  <a16:creationId xmlns:a16="http://schemas.microsoft.com/office/drawing/2014/main" id="{6F476FFC-01BD-1F46-BA28-624829BD9899}"/>
                </a:ext>
              </a:extLst>
            </p:cNvPr>
            <p:cNvSpPr txBox="1"/>
            <p:nvPr/>
          </p:nvSpPr>
          <p:spPr>
            <a:xfrm>
              <a:off x="3954798" y="3120710"/>
              <a:ext cx="1172116" cy="504112"/>
            </a:xfrm>
            <a:prstGeom prst="rect">
              <a:avLst/>
            </a:prstGeom>
            <a:noFill/>
          </p:spPr>
          <p:txBody>
            <a:bodyPr wrap="none" rtlCol="0">
              <a:spAutoFit/>
            </a:bodyPr>
            <a:lstStyle/>
            <a:p>
              <a:pPr algn="r">
                <a:lnSpc>
                  <a:spcPts val="800"/>
                </a:lnSpc>
              </a:pPr>
              <a:r>
                <a:rPr lang="en-US" sz="800" b="1" dirty="0"/>
                <a:t>Monday, April 27, 2020</a:t>
              </a:r>
              <a:br>
                <a:rPr lang="en-US" sz="800" dirty="0"/>
              </a:br>
              <a:r>
                <a:rPr lang="en-US" sz="800" dirty="0"/>
                <a:t>hour ending 2 a.m.</a:t>
              </a:r>
              <a:br>
                <a:rPr lang="en-US" sz="800" dirty="0"/>
              </a:br>
              <a:r>
                <a:rPr lang="en-US" sz="800" b="1" dirty="0">
                  <a:solidFill>
                    <a:srgbClr val="0088CD"/>
                  </a:solidFill>
                </a:rPr>
                <a:t>72%</a:t>
              </a:r>
              <a:br>
                <a:rPr lang="en-US" sz="800" dirty="0"/>
              </a:br>
              <a:r>
                <a:rPr lang="en-US" sz="800" dirty="0"/>
                <a:t>new hourly record</a:t>
              </a:r>
            </a:p>
          </p:txBody>
        </p:sp>
        <p:sp>
          <p:nvSpPr>
            <p:cNvPr id="624" name="TextBox 623">
              <a:extLst>
                <a:ext uri="{FF2B5EF4-FFF2-40B4-BE49-F238E27FC236}">
                  <a16:creationId xmlns:a16="http://schemas.microsoft.com/office/drawing/2014/main" id="{4B046834-F74B-C14C-8CD4-803BACC98965}"/>
                </a:ext>
              </a:extLst>
            </p:cNvPr>
            <p:cNvSpPr txBox="1"/>
            <p:nvPr/>
          </p:nvSpPr>
          <p:spPr>
            <a:xfrm>
              <a:off x="4120634" y="2595390"/>
              <a:ext cx="3581429" cy="545983"/>
            </a:xfrm>
            <a:prstGeom prst="rect">
              <a:avLst/>
            </a:prstGeom>
            <a:noFill/>
          </p:spPr>
          <p:txBody>
            <a:bodyPr wrap="none" rtlCol="0">
              <a:spAutoFit/>
            </a:bodyPr>
            <a:lstStyle/>
            <a:p>
              <a:pPr algn="ctr">
                <a:lnSpc>
                  <a:spcPts val="1200"/>
                </a:lnSpc>
              </a:pPr>
              <a:r>
                <a:rPr lang="en-US" sz="1050" dirty="0"/>
                <a:t>Share of hourly electricity demand served by wind generation </a:t>
              </a:r>
              <a:br>
                <a:rPr lang="en-US" sz="1050" dirty="0"/>
              </a:br>
              <a:r>
                <a:rPr lang="en-US" sz="1050" dirty="0"/>
                <a:t>in Southwest Power Pool (April 24–May 3, 2020)</a:t>
              </a:r>
            </a:p>
            <a:p>
              <a:pPr algn="ctr">
                <a:lnSpc>
                  <a:spcPts val="1200"/>
                </a:lnSpc>
              </a:pPr>
              <a:r>
                <a:rPr lang="en-US" sz="900" dirty="0"/>
                <a:t>Gigawatts</a:t>
              </a:r>
            </a:p>
          </p:txBody>
        </p:sp>
      </p:grpSp>
      <p:sp>
        <p:nvSpPr>
          <p:cNvPr id="38" name="Text Placeholder 11">
            <a:extLst>
              <a:ext uri="{FF2B5EF4-FFF2-40B4-BE49-F238E27FC236}">
                <a16:creationId xmlns:a16="http://schemas.microsoft.com/office/drawing/2014/main" id="{BC6E5E00-CA57-CD48-8AC2-A73065A045D7}"/>
              </a:ext>
            </a:extLst>
          </p:cNvPr>
          <p:cNvSpPr txBox="1">
            <a:spLocks/>
          </p:cNvSpPr>
          <p:nvPr/>
        </p:nvSpPr>
        <p:spPr>
          <a:xfrm>
            <a:off x="4932823" y="4958761"/>
            <a:ext cx="3292368" cy="157980"/>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rgbClr val="000000"/>
                </a:solidFill>
                <a:cs typeface="Calibri"/>
              </a:rPr>
              <a:t>Source: United States Information Agency, Today in Energy, June 12, 2020</a:t>
            </a:r>
            <a:endParaRPr lang="en-US" dirty="0"/>
          </a:p>
        </p:txBody>
      </p:sp>
    </p:spTree>
    <p:extLst>
      <p:ext uri="{BB962C8B-B14F-4D97-AF65-F5344CB8AC3E}">
        <p14:creationId xmlns:p14="http://schemas.microsoft.com/office/powerpoint/2010/main" val="1942053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ridge over a body of water with a mountain in the background&#10;&#10;Description automatically generated">
            <a:extLst>
              <a:ext uri="{FF2B5EF4-FFF2-40B4-BE49-F238E27FC236}">
                <a16:creationId xmlns:a16="http://schemas.microsoft.com/office/drawing/2014/main" id="{C790B7BE-8F5E-2C40-98D6-A9FA6CEF3F20}"/>
              </a:ext>
            </a:extLst>
          </p:cNvPr>
          <p:cNvPicPr>
            <a:picLocks noGrp="1" noChangeAspect="1"/>
          </p:cNvPicPr>
          <p:nvPr>
            <p:ph type="pic" sz="quarter" idx="53"/>
          </p:nvPr>
        </p:nvPicPr>
        <p:blipFill rotWithShape="1">
          <a:blip r:embed="rId3" cstate="print">
            <a:extLst>
              <a:ext uri="{28A0092B-C50C-407E-A947-70E740481C1C}">
                <a14:useLocalDpi xmlns:a14="http://schemas.microsoft.com/office/drawing/2010/main"/>
              </a:ext>
            </a:extLst>
          </a:blip>
          <a:srcRect/>
          <a:stretch/>
        </p:blipFill>
        <p:spPr>
          <a:xfrm>
            <a:off x="3226702" y="0"/>
            <a:ext cx="5917298" cy="2343150"/>
          </a:xfrm>
        </p:spPr>
      </p:pic>
      <p:sp>
        <p:nvSpPr>
          <p:cNvPr id="4" name="Text Placeholder 3">
            <a:extLst>
              <a:ext uri="{FF2B5EF4-FFF2-40B4-BE49-F238E27FC236}">
                <a16:creationId xmlns:a16="http://schemas.microsoft.com/office/drawing/2014/main" id="{CE456C24-EA43-F443-A6F7-6EC53646757B}"/>
              </a:ext>
            </a:extLst>
          </p:cNvPr>
          <p:cNvSpPr>
            <a:spLocks noGrp="1"/>
          </p:cNvSpPr>
          <p:nvPr>
            <p:ph type="body" sz="quarter" idx="51"/>
          </p:nvPr>
        </p:nvSpPr>
        <p:spPr/>
        <p:txBody>
          <a:bodyPr/>
          <a:lstStyle/>
          <a:p>
            <a:r>
              <a:rPr lang="en-US" dirty="0"/>
              <a:t>U.S. Energy Production Exceeded Consumption </a:t>
            </a:r>
          </a:p>
        </p:txBody>
      </p:sp>
      <p:sp>
        <p:nvSpPr>
          <p:cNvPr id="5" name="Text Placeholder 4">
            <a:extLst>
              <a:ext uri="{FF2B5EF4-FFF2-40B4-BE49-F238E27FC236}">
                <a16:creationId xmlns:a16="http://schemas.microsoft.com/office/drawing/2014/main" id="{0A273D98-7108-8C4A-AEBA-EF77EF530EE3}"/>
              </a:ext>
            </a:extLst>
          </p:cNvPr>
          <p:cNvSpPr>
            <a:spLocks noGrp="1"/>
          </p:cNvSpPr>
          <p:nvPr>
            <p:ph type="body" sz="quarter" idx="52"/>
          </p:nvPr>
        </p:nvSpPr>
        <p:spPr/>
        <p:txBody>
          <a:bodyPr/>
          <a:lstStyle/>
          <a:p>
            <a:r>
              <a:rPr lang="en-US" dirty="0"/>
              <a:t>In 2019, for the first time in 62 years, energy production in the U.S. exceeded consumption.  </a:t>
            </a:r>
          </a:p>
        </p:txBody>
      </p:sp>
      <p:sp>
        <p:nvSpPr>
          <p:cNvPr id="212" name="Text Placeholder 11">
            <a:extLst>
              <a:ext uri="{FF2B5EF4-FFF2-40B4-BE49-F238E27FC236}">
                <a16:creationId xmlns:a16="http://schemas.microsoft.com/office/drawing/2014/main" id="{67563793-E595-B94D-9462-8015ED924CBA}"/>
              </a:ext>
            </a:extLst>
          </p:cNvPr>
          <p:cNvSpPr txBox="1">
            <a:spLocks/>
          </p:cNvSpPr>
          <p:nvPr/>
        </p:nvSpPr>
        <p:spPr>
          <a:xfrm>
            <a:off x="5063454" y="4909713"/>
            <a:ext cx="3461867" cy="12565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1000" kern="1200" baseline="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800" dirty="0">
                <a:solidFill>
                  <a:srgbClr val="000000"/>
                </a:solidFill>
                <a:cs typeface="Calibri"/>
              </a:rPr>
              <a:t>Source: United States Information Agency, Today in Energy, April 28, 2020</a:t>
            </a:r>
            <a:endParaRPr lang="en-US" dirty="0"/>
          </a:p>
        </p:txBody>
      </p:sp>
      <p:sp>
        <p:nvSpPr>
          <p:cNvPr id="213" name="TextBox 212">
            <a:extLst>
              <a:ext uri="{FF2B5EF4-FFF2-40B4-BE49-F238E27FC236}">
                <a16:creationId xmlns:a16="http://schemas.microsoft.com/office/drawing/2014/main" id="{8844B9E2-7CE7-514A-BB9E-5626A9EF8667}"/>
              </a:ext>
            </a:extLst>
          </p:cNvPr>
          <p:cNvSpPr txBox="1"/>
          <p:nvPr/>
        </p:nvSpPr>
        <p:spPr>
          <a:xfrm>
            <a:off x="4372287" y="2409423"/>
            <a:ext cx="3382657" cy="392095"/>
          </a:xfrm>
          <a:prstGeom prst="rect">
            <a:avLst/>
          </a:prstGeom>
          <a:noFill/>
        </p:spPr>
        <p:txBody>
          <a:bodyPr wrap="none" rtlCol="0">
            <a:spAutoFit/>
          </a:bodyPr>
          <a:lstStyle/>
          <a:p>
            <a:pPr algn="ctr">
              <a:lnSpc>
                <a:spcPts val="1200"/>
              </a:lnSpc>
            </a:pPr>
            <a:r>
              <a:rPr lang="en-US" sz="1050" dirty="0"/>
              <a:t>U.S. total energy production and consumption (1950-2019)</a:t>
            </a:r>
          </a:p>
          <a:p>
            <a:pPr algn="ctr">
              <a:lnSpc>
                <a:spcPts val="1200"/>
              </a:lnSpc>
            </a:pPr>
            <a:r>
              <a:rPr lang="en-US" sz="900" dirty="0"/>
              <a:t>Quadrillion British thermal units (quads)</a:t>
            </a:r>
          </a:p>
        </p:txBody>
      </p:sp>
      <p:grpSp>
        <p:nvGrpSpPr>
          <p:cNvPr id="2" name="Group 1">
            <a:extLst>
              <a:ext uri="{FF2B5EF4-FFF2-40B4-BE49-F238E27FC236}">
                <a16:creationId xmlns:a16="http://schemas.microsoft.com/office/drawing/2014/main" id="{AFD28E45-787F-5E42-9C9D-C2B6D7C3F3D1}"/>
              </a:ext>
            </a:extLst>
          </p:cNvPr>
          <p:cNvGrpSpPr/>
          <p:nvPr/>
        </p:nvGrpSpPr>
        <p:grpSpPr>
          <a:xfrm>
            <a:off x="3529598" y="2747977"/>
            <a:ext cx="5303939" cy="2097761"/>
            <a:chOff x="3529598" y="2747977"/>
            <a:chExt cx="5303939" cy="2156617"/>
          </a:xfrm>
        </p:grpSpPr>
        <p:sp>
          <p:nvSpPr>
            <p:cNvPr id="12" name="Freeform 11">
              <a:extLst>
                <a:ext uri="{FF2B5EF4-FFF2-40B4-BE49-F238E27FC236}">
                  <a16:creationId xmlns:a16="http://schemas.microsoft.com/office/drawing/2014/main" id="{F8EB4DFB-0060-8549-875F-A5FCAEC3160F}"/>
                </a:ext>
              </a:extLst>
            </p:cNvPr>
            <p:cNvSpPr/>
            <p:nvPr/>
          </p:nvSpPr>
          <p:spPr>
            <a:xfrm flipV="1">
              <a:off x="3857227" y="2858064"/>
              <a:ext cx="4174019" cy="1814870"/>
            </a:xfrm>
            <a:custGeom>
              <a:avLst/>
              <a:gdLst>
                <a:gd name="connsiteX0" fmla="*/ 21 w 4174019"/>
                <a:gd name="connsiteY0" fmla="*/ -469 h 1814870"/>
                <a:gd name="connsiteX1" fmla="*/ 4174041 w 4174019"/>
                <a:gd name="connsiteY1" fmla="*/ -469 h 1814870"/>
                <a:gd name="connsiteX2" fmla="*/ 4174041 w 4174019"/>
                <a:gd name="connsiteY2" fmla="*/ 1814401 h 1814870"/>
                <a:gd name="connsiteX3" fmla="*/ 21 w 4174019"/>
                <a:gd name="connsiteY3" fmla="*/ 1814401 h 1814870"/>
              </a:gdLst>
              <a:ahLst/>
              <a:cxnLst>
                <a:cxn ang="0">
                  <a:pos x="connsiteX0" y="connsiteY0"/>
                </a:cxn>
                <a:cxn ang="0">
                  <a:pos x="connsiteX1" y="connsiteY1"/>
                </a:cxn>
                <a:cxn ang="0">
                  <a:pos x="connsiteX2" y="connsiteY2"/>
                </a:cxn>
                <a:cxn ang="0">
                  <a:pos x="connsiteX3" y="connsiteY3"/>
                </a:cxn>
              </a:cxnLst>
              <a:rect l="l" t="t" r="r" b="b"/>
              <a:pathLst>
                <a:path w="4174019" h="1814870">
                  <a:moveTo>
                    <a:pt x="21" y="-469"/>
                  </a:moveTo>
                  <a:lnTo>
                    <a:pt x="4174041" y="-469"/>
                  </a:lnTo>
                  <a:lnTo>
                    <a:pt x="4174041" y="1814401"/>
                  </a:lnTo>
                  <a:lnTo>
                    <a:pt x="21" y="1814401"/>
                  </a:lnTo>
                  <a:close/>
                </a:path>
              </a:pathLst>
            </a:custGeom>
            <a:solidFill>
              <a:srgbClr val="FFFFFF"/>
            </a:solidFill>
            <a:ln w="11248"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6FD88BC-1B75-EC42-A449-1A2D38C6C79A}"/>
                </a:ext>
              </a:extLst>
            </p:cNvPr>
            <p:cNvSpPr/>
            <p:nvPr/>
          </p:nvSpPr>
          <p:spPr>
            <a:xfrm flipV="1">
              <a:off x="3857227" y="2858064"/>
              <a:ext cx="4173997" cy="1513630"/>
            </a:xfrm>
            <a:custGeom>
              <a:avLst/>
              <a:gdLst>
                <a:gd name="connsiteX0" fmla="*/ 21 w 4173997"/>
                <a:gd name="connsiteY0" fmla="*/ -500 h 1513630"/>
                <a:gd name="connsiteX1" fmla="*/ 4174019 w 4173997"/>
                <a:gd name="connsiteY1" fmla="*/ -500 h 1513630"/>
                <a:gd name="connsiteX2" fmla="*/ 21 w 4173997"/>
                <a:gd name="connsiteY2" fmla="*/ 301978 h 1513630"/>
                <a:gd name="connsiteX3" fmla="*/ 4174019 w 4173997"/>
                <a:gd name="connsiteY3" fmla="*/ 301978 h 1513630"/>
                <a:gd name="connsiteX4" fmla="*/ 21 w 4173997"/>
                <a:gd name="connsiteY4" fmla="*/ 604457 h 1513630"/>
                <a:gd name="connsiteX5" fmla="*/ 4174019 w 4173997"/>
                <a:gd name="connsiteY5" fmla="*/ 604457 h 1513630"/>
                <a:gd name="connsiteX6" fmla="*/ 21 w 4173997"/>
                <a:gd name="connsiteY6" fmla="*/ 906935 h 1513630"/>
                <a:gd name="connsiteX7" fmla="*/ 4174019 w 4173997"/>
                <a:gd name="connsiteY7" fmla="*/ 906935 h 1513630"/>
                <a:gd name="connsiteX8" fmla="*/ 21 w 4173997"/>
                <a:gd name="connsiteY8" fmla="*/ 1209414 h 1513630"/>
                <a:gd name="connsiteX9" fmla="*/ 4174019 w 4173997"/>
                <a:gd name="connsiteY9" fmla="*/ 1209414 h 1513630"/>
                <a:gd name="connsiteX10" fmla="*/ 21 w 4173997"/>
                <a:gd name="connsiteY10" fmla="*/ 1513130 h 1513630"/>
                <a:gd name="connsiteX11" fmla="*/ 4174019 w 4173997"/>
                <a:gd name="connsiteY11" fmla="*/ 1513130 h 151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3997" h="1513630">
                  <a:moveTo>
                    <a:pt x="21" y="-500"/>
                  </a:moveTo>
                  <a:lnTo>
                    <a:pt x="4174019" y="-500"/>
                  </a:lnTo>
                  <a:moveTo>
                    <a:pt x="21" y="301978"/>
                  </a:moveTo>
                  <a:lnTo>
                    <a:pt x="4174019" y="301978"/>
                  </a:lnTo>
                  <a:moveTo>
                    <a:pt x="21" y="604457"/>
                  </a:moveTo>
                  <a:lnTo>
                    <a:pt x="4174019" y="604457"/>
                  </a:lnTo>
                  <a:moveTo>
                    <a:pt x="21" y="906935"/>
                  </a:moveTo>
                  <a:lnTo>
                    <a:pt x="4174019" y="906935"/>
                  </a:lnTo>
                  <a:moveTo>
                    <a:pt x="21" y="1209414"/>
                  </a:moveTo>
                  <a:lnTo>
                    <a:pt x="4174019" y="1209414"/>
                  </a:lnTo>
                  <a:moveTo>
                    <a:pt x="21" y="1513130"/>
                  </a:moveTo>
                  <a:lnTo>
                    <a:pt x="4174019" y="1513130"/>
                  </a:lnTo>
                </a:path>
              </a:pathLst>
            </a:custGeom>
            <a:noFill/>
            <a:ln w="8436" cap="flat">
              <a:solidFill>
                <a:srgbClr val="D9D9D9"/>
              </a:solidFill>
              <a:prstDash val="solid"/>
              <a:round/>
            </a:ln>
          </p:spPr>
          <p:txBody>
            <a:bodyPr rtlCol="0" anchor="ctr"/>
            <a:lstStyle/>
            <a:p>
              <a:endParaRPr lang="en-US"/>
            </a:p>
          </p:txBody>
        </p:sp>
        <p:sp>
          <p:nvSpPr>
            <p:cNvPr id="16" name="Freeform 15">
              <a:extLst>
                <a:ext uri="{FF2B5EF4-FFF2-40B4-BE49-F238E27FC236}">
                  <a16:creationId xmlns:a16="http://schemas.microsoft.com/office/drawing/2014/main" id="{367C593A-FBEF-0C4E-9B35-20A13733AEBE}"/>
                </a:ext>
              </a:extLst>
            </p:cNvPr>
            <p:cNvSpPr/>
            <p:nvPr/>
          </p:nvSpPr>
          <p:spPr>
            <a:xfrm flipV="1">
              <a:off x="3857227" y="3142537"/>
              <a:ext cx="4173997" cy="1007136"/>
            </a:xfrm>
            <a:custGeom>
              <a:avLst/>
              <a:gdLst>
                <a:gd name="connsiteX0" fmla="*/ 21 w 4173997"/>
                <a:gd name="connsiteY0" fmla="*/ -494 h 1007136"/>
                <a:gd name="connsiteX1" fmla="*/ 61597 w 4173997"/>
                <a:gd name="connsiteY1" fmla="*/ 34052 h 1007136"/>
                <a:gd name="connsiteX2" fmla="*/ 121055 w 4173997"/>
                <a:gd name="connsiteY2" fmla="*/ 31352 h 1007136"/>
                <a:gd name="connsiteX3" fmla="*/ 180513 w 4173997"/>
                <a:gd name="connsiteY3" fmla="*/ 44855 h 1007136"/>
                <a:gd name="connsiteX4" fmla="*/ 242674 w 4173997"/>
                <a:gd name="connsiteY4" fmla="*/ 28651 h 1007136"/>
                <a:gd name="connsiteX5" fmla="*/ 302132 w 4173997"/>
                <a:gd name="connsiteY5" fmla="*/ 82665 h 1007136"/>
                <a:gd name="connsiteX6" fmla="*/ 364294 w 4173997"/>
                <a:gd name="connsiteY6" fmla="*/ 106972 h 1007136"/>
                <a:gd name="connsiteX7" fmla="*/ 423752 w 4173997"/>
                <a:gd name="connsiteY7" fmla="*/ 106972 h 1007136"/>
                <a:gd name="connsiteX8" fmla="*/ 483210 w 4173997"/>
                <a:gd name="connsiteY8" fmla="*/ 104271 h 1007136"/>
                <a:gd name="connsiteX9" fmla="*/ 545371 w 4173997"/>
                <a:gd name="connsiteY9" fmla="*/ 133978 h 1007136"/>
                <a:gd name="connsiteX10" fmla="*/ 604830 w 4173997"/>
                <a:gd name="connsiteY10" fmla="*/ 158285 h 1007136"/>
                <a:gd name="connsiteX11" fmla="*/ 664288 w 4173997"/>
                <a:gd name="connsiteY11" fmla="*/ 166387 h 1007136"/>
                <a:gd name="connsiteX12" fmla="*/ 726449 w 4173997"/>
                <a:gd name="connsiteY12" fmla="*/ 198795 h 1007136"/>
                <a:gd name="connsiteX13" fmla="*/ 785907 w 4173997"/>
                <a:gd name="connsiteY13" fmla="*/ 225802 h 1007136"/>
                <a:gd name="connsiteX14" fmla="*/ 848068 w 4173997"/>
                <a:gd name="connsiteY14" fmla="*/ 258211 h 1007136"/>
                <a:gd name="connsiteX15" fmla="*/ 907527 w 4173997"/>
                <a:gd name="connsiteY15" fmla="*/ 293320 h 1007136"/>
                <a:gd name="connsiteX16" fmla="*/ 966985 w 4173997"/>
                <a:gd name="connsiteY16" fmla="*/ 336531 h 1007136"/>
                <a:gd name="connsiteX17" fmla="*/ 1029146 w 4173997"/>
                <a:gd name="connsiteY17" fmla="*/ 366239 h 1007136"/>
                <a:gd name="connsiteX18" fmla="*/ 1088604 w 4173997"/>
                <a:gd name="connsiteY18" fmla="*/ 420252 h 1007136"/>
                <a:gd name="connsiteX19" fmla="*/ 1148062 w 4173997"/>
                <a:gd name="connsiteY19" fmla="*/ 468865 h 1007136"/>
                <a:gd name="connsiteX20" fmla="*/ 1210223 w 4173997"/>
                <a:gd name="connsiteY20" fmla="*/ 501274 h 1007136"/>
                <a:gd name="connsiteX21" fmla="*/ 1269682 w 4173997"/>
                <a:gd name="connsiteY21" fmla="*/ 522879 h 1007136"/>
                <a:gd name="connsiteX22" fmla="*/ 1331843 w 4173997"/>
                <a:gd name="connsiteY22" fmla="*/ 574192 h 1007136"/>
                <a:gd name="connsiteX23" fmla="*/ 1391301 w 4173997"/>
                <a:gd name="connsiteY23" fmla="*/ 620104 h 1007136"/>
                <a:gd name="connsiteX24" fmla="*/ 1450759 w 4173997"/>
                <a:gd name="connsiteY24" fmla="*/ 593098 h 1007136"/>
                <a:gd name="connsiteX25" fmla="*/ 1512920 w 4173997"/>
                <a:gd name="connsiteY25" fmla="*/ 563390 h 1007136"/>
                <a:gd name="connsiteX26" fmla="*/ 1572379 w 4173997"/>
                <a:gd name="connsiteY26" fmla="*/ 625506 h 1007136"/>
                <a:gd name="connsiteX27" fmla="*/ 1634540 w 4173997"/>
                <a:gd name="connsiteY27" fmla="*/ 655213 h 1007136"/>
                <a:gd name="connsiteX28" fmla="*/ 1693998 w 4173997"/>
                <a:gd name="connsiteY28" fmla="*/ 684921 h 1007136"/>
                <a:gd name="connsiteX29" fmla="*/ 1753456 w 4173997"/>
                <a:gd name="connsiteY29" fmla="*/ 698425 h 1007136"/>
                <a:gd name="connsiteX30" fmla="*/ 1815617 w 4173997"/>
                <a:gd name="connsiteY30" fmla="*/ 655213 h 1007136"/>
                <a:gd name="connsiteX31" fmla="*/ 1875076 w 4173997"/>
                <a:gd name="connsiteY31" fmla="*/ 625506 h 1007136"/>
                <a:gd name="connsiteX32" fmla="*/ 1934534 w 4173997"/>
                <a:gd name="connsiteY32" fmla="*/ 582295 h 1007136"/>
                <a:gd name="connsiteX33" fmla="*/ 1996695 w 4173997"/>
                <a:gd name="connsiteY33" fmla="*/ 579594 h 1007136"/>
                <a:gd name="connsiteX34" fmla="*/ 2056153 w 4173997"/>
                <a:gd name="connsiteY34" fmla="*/ 633608 h 1007136"/>
                <a:gd name="connsiteX35" fmla="*/ 2118314 w 4173997"/>
                <a:gd name="connsiteY35" fmla="*/ 630907 h 1007136"/>
                <a:gd name="connsiteX36" fmla="*/ 2177773 w 4173997"/>
                <a:gd name="connsiteY36" fmla="*/ 633608 h 1007136"/>
                <a:gd name="connsiteX37" fmla="*/ 2237231 w 4173997"/>
                <a:gd name="connsiteY37" fmla="*/ 671418 h 1007136"/>
                <a:gd name="connsiteX38" fmla="*/ 2299392 w 4173997"/>
                <a:gd name="connsiteY38" fmla="*/ 725432 h 1007136"/>
                <a:gd name="connsiteX39" fmla="*/ 2358850 w 4173997"/>
                <a:gd name="connsiteY39" fmla="*/ 757840 h 1007136"/>
                <a:gd name="connsiteX40" fmla="*/ 2421011 w 4173997"/>
                <a:gd name="connsiteY40" fmla="*/ 752439 h 1007136"/>
                <a:gd name="connsiteX41" fmla="*/ 2480470 w 4173997"/>
                <a:gd name="connsiteY41" fmla="*/ 752439 h 1007136"/>
                <a:gd name="connsiteX42" fmla="*/ 2539928 w 4173997"/>
                <a:gd name="connsiteY42" fmla="*/ 774044 h 1007136"/>
                <a:gd name="connsiteX43" fmla="*/ 2602089 w 4173997"/>
                <a:gd name="connsiteY43" fmla="*/ 795650 h 1007136"/>
                <a:gd name="connsiteX44" fmla="*/ 2661547 w 4173997"/>
                <a:gd name="connsiteY44" fmla="*/ 822657 h 1007136"/>
                <a:gd name="connsiteX45" fmla="*/ 2721005 w 4173997"/>
                <a:gd name="connsiteY45" fmla="*/ 852365 h 1007136"/>
                <a:gd name="connsiteX46" fmla="*/ 2783167 w 4173997"/>
                <a:gd name="connsiteY46" fmla="*/ 895576 h 1007136"/>
                <a:gd name="connsiteX47" fmla="*/ 2842625 w 4173997"/>
                <a:gd name="connsiteY47" fmla="*/ 906379 h 1007136"/>
                <a:gd name="connsiteX48" fmla="*/ 2904786 w 4173997"/>
                <a:gd name="connsiteY48" fmla="*/ 911780 h 1007136"/>
                <a:gd name="connsiteX49" fmla="*/ 2964244 w 4173997"/>
                <a:gd name="connsiteY49" fmla="*/ 936087 h 1007136"/>
                <a:gd name="connsiteX50" fmla="*/ 3023702 w 4173997"/>
                <a:gd name="connsiteY50" fmla="*/ 968495 h 1007136"/>
                <a:gd name="connsiteX51" fmla="*/ 3085864 w 4173997"/>
                <a:gd name="connsiteY51" fmla="*/ 927984 h 1007136"/>
                <a:gd name="connsiteX52" fmla="*/ 3145322 w 4173997"/>
                <a:gd name="connsiteY52" fmla="*/ 952291 h 1007136"/>
                <a:gd name="connsiteX53" fmla="*/ 3204780 w 4173997"/>
                <a:gd name="connsiteY53" fmla="*/ 954991 h 1007136"/>
                <a:gd name="connsiteX54" fmla="*/ 3266941 w 4173997"/>
                <a:gd name="connsiteY54" fmla="*/ 987400 h 1007136"/>
                <a:gd name="connsiteX55" fmla="*/ 3326400 w 4173997"/>
                <a:gd name="connsiteY55" fmla="*/ 990100 h 1007136"/>
                <a:gd name="connsiteX56" fmla="*/ 3388561 w 4173997"/>
                <a:gd name="connsiteY56" fmla="*/ 979297 h 1007136"/>
                <a:gd name="connsiteX57" fmla="*/ 3448019 w 4173997"/>
                <a:gd name="connsiteY57" fmla="*/ 1000903 h 1007136"/>
                <a:gd name="connsiteX58" fmla="*/ 3507477 w 4173997"/>
                <a:gd name="connsiteY58" fmla="*/ 968495 h 1007136"/>
                <a:gd name="connsiteX59" fmla="*/ 3569638 w 4173997"/>
                <a:gd name="connsiteY59" fmla="*/ 898277 h 1007136"/>
                <a:gd name="connsiteX60" fmla="*/ 3629097 w 4173997"/>
                <a:gd name="connsiteY60" fmla="*/ 952291 h 1007136"/>
                <a:gd name="connsiteX61" fmla="*/ 3691257 w 4173997"/>
                <a:gd name="connsiteY61" fmla="*/ 941488 h 1007136"/>
                <a:gd name="connsiteX62" fmla="*/ 3750716 w 4173997"/>
                <a:gd name="connsiteY62" fmla="*/ 903678 h 1007136"/>
                <a:gd name="connsiteX63" fmla="*/ 3810174 w 4173997"/>
                <a:gd name="connsiteY63" fmla="*/ 944188 h 1007136"/>
                <a:gd name="connsiteX64" fmla="*/ 3872335 w 4173997"/>
                <a:gd name="connsiteY64" fmla="*/ 963093 h 1007136"/>
                <a:gd name="connsiteX65" fmla="*/ 3931794 w 4173997"/>
                <a:gd name="connsiteY65" fmla="*/ 949590 h 1007136"/>
                <a:gd name="connsiteX66" fmla="*/ 3991252 w 4173997"/>
                <a:gd name="connsiteY66" fmla="*/ 946889 h 1007136"/>
                <a:gd name="connsiteX67" fmla="*/ 4053413 w 4173997"/>
                <a:gd name="connsiteY67" fmla="*/ 954991 h 1007136"/>
                <a:gd name="connsiteX68" fmla="*/ 4112871 w 4173997"/>
                <a:gd name="connsiteY68" fmla="*/ 1006643 h 1007136"/>
                <a:gd name="connsiteX69" fmla="*/ 4174019 w 4173997"/>
                <a:gd name="connsiteY69" fmla="*/ 992801 h 100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173997" h="1007136">
                  <a:moveTo>
                    <a:pt x="21" y="-494"/>
                  </a:moveTo>
                  <a:lnTo>
                    <a:pt x="61597" y="34052"/>
                  </a:lnTo>
                  <a:lnTo>
                    <a:pt x="121055" y="31352"/>
                  </a:lnTo>
                  <a:lnTo>
                    <a:pt x="180513" y="44855"/>
                  </a:lnTo>
                  <a:lnTo>
                    <a:pt x="242674" y="28651"/>
                  </a:lnTo>
                  <a:lnTo>
                    <a:pt x="302132" y="82665"/>
                  </a:lnTo>
                  <a:lnTo>
                    <a:pt x="364294" y="106972"/>
                  </a:lnTo>
                  <a:lnTo>
                    <a:pt x="423752" y="106972"/>
                  </a:lnTo>
                  <a:lnTo>
                    <a:pt x="483210" y="104271"/>
                  </a:lnTo>
                  <a:lnTo>
                    <a:pt x="545371" y="133978"/>
                  </a:lnTo>
                  <a:lnTo>
                    <a:pt x="604830" y="158285"/>
                  </a:lnTo>
                  <a:lnTo>
                    <a:pt x="664288" y="166387"/>
                  </a:lnTo>
                  <a:lnTo>
                    <a:pt x="726449" y="198795"/>
                  </a:lnTo>
                  <a:lnTo>
                    <a:pt x="785907" y="225802"/>
                  </a:lnTo>
                  <a:lnTo>
                    <a:pt x="848068" y="258211"/>
                  </a:lnTo>
                  <a:lnTo>
                    <a:pt x="907527" y="293320"/>
                  </a:lnTo>
                  <a:lnTo>
                    <a:pt x="966985" y="336531"/>
                  </a:lnTo>
                  <a:lnTo>
                    <a:pt x="1029146" y="366239"/>
                  </a:lnTo>
                  <a:lnTo>
                    <a:pt x="1088604" y="420252"/>
                  </a:lnTo>
                  <a:lnTo>
                    <a:pt x="1148062" y="468865"/>
                  </a:lnTo>
                  <a:lnTo>
                    <a:pt x="1210223" y="501274"/>
                  </a:lnTo>
                  <a:lnTo>
                    <a:pt x="1269682" y="522879"/>
                  </a:lnTo>
                  <a:lnTo>
                    <a:pt x="1331843" y="574192"/>
                  </a:lnTo>
                  <a:lnTo>
                    <a:pt x="1391301" y="620104"/>
                  </a:lnTo>
                  <a:lnTo>
                    <a:pt x="1450759" y="593098"/>
                  </a:lnTo>
                  <a:lnTo>
                    <a:pt x="1512920" y="563390"/>
                  </a:lnTo>
                  <a:lnTo>
                    <a:pt x="1572379" y="625506"/>
                  </a:lnTo>
                  <a:lnTo>
                    <a:pt x="1634540" y="655213"/>
                  </a:lnTo>
                  <a:lnTo>
                    <a:pt x="1693998" y="684921"/>
                  </a:lnTo>
                  <a:lnTo>
                    <a:pt x="1753456" y="698425"/>
                  </a:lnTo>
                  <a:lnTo>
                    <a:pt x="1815617" y="655213"/>
                  </a:lnTo>
                  <a:lnTo>
                    <a:pt x="1875076" y="625506"/>
                  </a:lnTo>
                  <a:lnTo>
                    <a:pt x="1934534" y="582295"/>
                  </a:lnTo>
                  <a:lnTo>
                    <a:pt x="1996695" y="579594"/>
                  </a:lnTo>
                  <a:lnTo>
                    <a:pt x="2056153" y="633608"/>
                  </a:lnTo>
                  <a:lnTo>
                    <a:pt x="2118314" y="630907"/>
                  </a:lnTo>
                  <a:lnTo>
                    <a:pt x="2177773" y="633608"/>
                  </a:lnTo>
                  <a:lnTo>
                    <a:pt x="2237231" y="671418"/>
                  </a:lnTo>
                  <a:lnTo>
                    <a:pt x="2299392" y="725432"/>
                  </a:lnTo>
                  <a:lnTo>
                    <a:pt x="2358850" y="757840"/>
                  </a:lnTo>
                  <a:lnTo>
                    <a:pt x="2421011" y="752439"/>
                  </a:lnTo>
                  <a:lnTo>
                    <a:pt x="2480470" y="752439"/>
                  </a:lnTo>
                  <a:lnTo>
                    <a:pt x="2539928" y="774044"/>
                  </a:lnTo>
                  <a:lnTo>
                    <a:pt x="2602089" y="795650"/>
                  </a:lnTo>
                  <a:lnTo>
                    <a:pt x="2661547" y="822657"/>
                  </a:lnTo>
                  <a:lnTo>
                    <a:pt x="2721005" y="852365"/>
                  </a:lnTo>
                  <a:lnTo>
                    <a:pt x="2783167" y="895576"/>
                  </a:lnTo>
                  <a:lnTo>
                    <a:pt x="2842625" y="906379"/>
                  </a:lnTo>
                  <a:lnTo>
                    <a:pt x="2904786" y="911780"/>
                  </a:lnTo>
                  <a:lnTo>
                    <a:pt x="2964244" y="936087"/>
                  </a:lnTo>
                  <a:lnTo>
                    <a:pt x="3023702" y="968495"/>
                  </a:lnTo>
                  <a:lnTo>
                    <a:pt x="3085864" y="927984"/>
                  </a:lnTo>
                  <a:lnTo>
                    <a:pt x="3145322" y="952291"/>
                  </a:lnTo>
                  <a:lnTo>
                    <a:pt x="3204780" y="954991"/>
                  </a:lnTo>
                  <a:lnTo>
                    <a:pt x="3266941" y="987400"/>
                  </a:lnTo>
                  <a:lnTo>
                    <a:pt x="3326400" y="990100"/>
                  </a:lnTo>
                  <a:lnTo>
                    <a:pt x="3388561" y="979297"/>
                  </a:lnTo>
                  <a:lnTo>
                    <a:pt x="3448019" y="1000903"/>
                  </a:lnTo>
                  <a:lnTo>
                    <a:pt x="3507477" y="968495"/>
                  </a:lnTo>
                  <a:lnTo>
                    <a:pt x="3569638" y="898277"/>
                  </a:lnTo>
                  <a:lnTo>
                    <a:pt x="3629097" y="952291"/>
                  </a:lnTo>
                  <a:lnTo>
                    <a:pt x="3691257" y="941488"/>
                  </a:lnTo>
                  <a:lnTo>
                    <a:pt x="3750716" y="903678"/>
                  </a:lnTo>
                  <a:lnTo>
                    <a:pt x="3810174" y="944188"/>
                  </a:lnTo>
                  <a:lnTo>
                    <a:pt x="3872335" y="963093"/>
                  </a:lnTo>
                  <a:lnTo>
                    <a:pt x="3931794" y="949590"/>
                  </a:lnTo>
                  <a:lnTo>
                    <a:pt x="3991252" y="946889"/>
                  </a:lnTo>
                  <a:lnTo>
                    <a:pt x="4053413" y="954991"/>
                  </a:lnTo>
                  <a:lnTo>
                    <a:pt x="4112871" y="1006643"/>
                  </a:lnTo>
                  <a:lnTo>
                    <a:pt x="4174019" y="992801"/>
                  </a:lnTo>
                </a:path>
              </a:pathLst>
            </a:custGeom>
            <a:noFill/>
            <a:ln w="19050" cap="rnd">
              <a:solidFill>
                <a:srgbClr val="00B5EF"/>
              </a:solidFill>
              <a:prstDash val="solid"/>
              <a:round/>
            </a:ln>
          </p:spPr>
          <p:txBody>
            <a:bodyPr rtlCol="0" anchor="ctr"/>
            <a:lstStyle/>
            <a:p>
              <a:endParaRPr lang="en-US"/>
            </a:p>
          </p:txBody>
        </p:sp>
        <p:sp>
          <p:nvSpPr>
            <p:cNvPr id="19" name="Freeform 18">
              <a:extLst>
                <a:ext uri="{FF2B5EF4-FFF2-40B4-BE49-F238E27FC236}">
                  <a16:creationId xmlns:a16="http://schemas.microsoft.com/office/drawing/2014/main" id="{359B9FB1-DD09-2C4A-87EE-C53EEE006CE2}"/>
                </a:ext>
              </a:extLst>
            </p:cNvPr>
            <p:cNvSpPr/>
            <p:nvPr/>
          </p:nvSpPr>
          <p:spPr>
            <a:xfrm flipV="1">
              <a:off x="3857227" y="3143776"/>
              <a:ext cx="4173997" cy="991607"/>
            </a:xfrm>
            <a:custGeom>
              <a:avLst/>
              <a:gdLst>
                <a:gd name="connsiteX0" fmla="*/ 21 w 4173997"/>
                <a:gd name="connsiteY0" fmla="*/ -495 h 991607"/>
                <a:gd name="connsiteX1" fmla="*/ 61597 w 4173997"/>
                <a:gd name="connsiteY1" fmla="*/ 46767 h 991607"/>
                <a:gd name="connsiteX2" fmla="*/ 121055 w 4173997"/>
                <a:gd name="connsiteY2" fmla="*/ 35964 h 991607"/>
                <a:gd name="connsiteX3" fmla="*/ 180513 w 4173997"/>
                <a:gd name="connsiteY3" fmla="*/ 38666 h 991607"/>
                <a:gd name="connsiteX4" fmla="*/ 242674 w 4173997"/>
                <a:gd name="connsiteY4" fmla="*/ 14359 h 991607"/>
                <a:gd name="connsiteX5" fmla="*/ 302132 w 4173997"/>
                <a:gd name="connsiteY5" fmla="*/ 68373 h 991607"/>
                <a:gd name="connsiteX6" fmla="*/ 364294 w 4173997"/>
                <a:gd name="connsiteY6" fmla="*/ 106183 h 991607"/>
                <a:gd name="connsiteX7" fmla="*/ 423752 w 4173997"/>
                <a:gd name="connsiteY7" fmla="*/ 111584 h 991607"/>
                <a:gd name="connsiteX8" fmla="*/ 483210 w 4173997"/>
                <a:gd name="connsiteY8" fmla="*/ 68373 h 991607"/>
                <a:gd name="connsiteX9" fmla="*/ 545371 w 4173997"/>
                <a:gd name="connsiteY9" fmla="*/ 95380 h 991607"/>
                <a:gd name="connsiteX10" fmla="*/ 604830 w 4173997"/>
                <a:gd name="connsiteY10" fmla="*/ 108884 h 991607"/>
                <a:gd name="connsiteX11" fmla="*/ 664288 w 4173997"/>
                <a:gd name="connsiteY11" fmla="*/ 116985 h 991607"/>
                <a:gd name="connsiteX12" fmla="*/ 726449 w 4173997"/>
                <a:gd name="connsiteY12" fmla="*/ 141292 h 991607"/>
                <a:gd name="connsiteX13" fmla="*/ 785907 w 4173997"/>
                <a:gd name="connsiteY13" fmla="*/ 176401 h 991607"/>
                <a:gd name="connsiteX14" fmla="*/ 848068 w 4173997"/>
                <a:gd name="connsiteY14" fmla="*/ 203408 h 991607"/>
                <a:gd name="connsiteX15" fmla="*/ 907527 w 4173997"/>
                <a:gd name="connsiteY15" fmla="*/ 227715 h 991607"/>
                <a:gd name="connsiteX16" fmla="*/ 966985 w 4173997"/>
                <a:gd name="connsiteY16" fmla="*/ 270925 h 991607"/>
                <a:gd name="connsiteX17" fmla="*/ 1029146 w 4173997"/>
                <a:gd name="connsiteY17" fmla="*/ 314137 h 991607"/>
                <a:gd name="connsiteX18" fmla="*/ 1088604 w 4173997"/>
                <a:gd name="connsiteY18" fmla="*/ 341143 h 991607"/>
                <a:gd name="connsiteX19" fmla="*/ 1148062 w 4173997"/>
                <a:gd name="connsiteY19" fmla="*/ 376253 h 991607"/>
                <a:gd name="connsiteX20" fmla="*/ 1210223 w 4173997"/>
                <a:gd name="connsiteY20" fmla="*/ 422165 h 991607"/>
                <a:gd name="connsiteX21" fmla="*/ 1269682 w 4173997"/>
                <a:gd name="connsiteY21" fmla="*/ 411362 h 991607"/>
                <a:gd name="connsiteX22" fmla="*/ 1331843 w 4173997"/>
                <a:gd name="connsiteY22" fmla="*/ 427566 h 991607"/>
                <a:gd name="connsiteX23" fmla="*/ 1391301 w 4173997"/>
                <a:gd name="connsiteY23" fmla="*/ 422165 h 991607"/>
                <a:gd name="connsiteX24" fmla="*/ 1450759 w 4173997"/>
                <a:gd name="connsiteY24" fmla="*/ 403260 h 991607"/>
                <a:gd name="connsiteX25" fmla="*/ 1512920 w 4173997"/>
                <a:gd name="connsiteY25" fmla="*/ 389756 h 991607"/>
                <a:gd name="connsiteX26" fmla="*/ 1572379 w 4173997"/>
                <a:gd name="connsiteY26" fmla="*/ 392457 h 991607"/>
                <a:gd name="connsiteX27" fmla="*/ 1634540 w 4173997"/>
                <a:gd name="connsiteY27" fmla="*/ 400559 h 991607"/>
                <a:gd name="connsiteX28" fmla="*/ 1693998 w 4173997"/>
                <a:gd name="connsiteY28" fmla="*/ 416763 h 991607"/>
                <a:gd name="connsiteX29" fmla="*/ 1753456 w 4173997"/>
                <a:gd name="connsiteY29" fmla="*/ 457274 h 991607"/>
                <a:gd name="connsiteX30" fmla="*/ 1815617 w 4173997"/>
                <a:gd name="connsiteY30" fmla="*/ 476178 h 991607"/>
                <a:gd name="connsiteX31" fmla="*/ 1875076 w 4173997"/>
                <a:gd name="connsiteY31" fmla="*/ 473478 h 991607"/>
                <a:gd name="connsiteX32" fmla="*/ 1934534 w 4173997"/>
                <a:gd name="connsiteY32" fmla="*/ 468077 h 991607"/>
                <a:gd name="connsiteX33" fmla="*/ 1996695 w 4173997"/>
                <a:gd name="connsiteY33" fmla="*/ 430267 h 991607"/>
                <a:gd name="connsiteX34" fmla="*/ 2056153 w 4173997"/>
                <a:gd name="connsiteY34" fmla="*/ 503186 h 991607"/>
                <a:gd name="connsiteX35" fmla="*/ 2118314 w 4173997"/>
                <a:gd name="connsiteY35" fmla="*/ 484281 h 991607"/>
                <a:gd name="connsiteX36" fmla="*/ 2177773 w 4173997"/>
                <a:gd name="connsiteY36" fmla="*/ 476178 h 991607"/>
                <a:gd name="connsiteX37" fmla="*/ 2237231 w 4173997"/>
                <a:gd name="connsiteY37" fmla="*/ 481580 h 991607"/>
                <a:gd name="connsiteX38" fmla="*/ 2299392 w 4173997"/>
                <a:gd name="connsiteY38" fmla="*/ 503186 h 991607"/>
                <a:gd name="connsiteX39" fmla="*/ 2358850 w 4173997"/>
                <a:gd name="connsiteY39" fmla="*/ 508587 h 991607"/>
                <a:gd name="connsiteX40" fmla="*/ 2421011 w 4173997"/>
                <a:gd name="connsiteY40" fmla="*/ 530193 h 991607"/>
                <a:gd name="connsiteX41" fmla="*/ 2480470 w 4173997"/>
                <a:gd name="connsiteY41" fmla="*/ 524791 h 991607"/>
                <a:gd name="connsiteX42" fmla="*/ 2539928 w 4173997"/>
                <a:gd name="connsiteY42" fmla="*/ 519390 h 991607"/>
                <a:gd name="connsiteX43" fmla="*/ 2602089 w 4173997"/>
                <a:gd name="connsiteY43" fmla="*/ 495084 h 991607"/>
                <a:gd name="connsiteX44" fmla="*/ 2661547 w 4173997"/>
                <a:gd name="connsiteY44" fmla="*/ 530193 h 991607"/>
                <a:gd name="connsiteX45" fmla="*/ 2721005 w 4173997"/>
                <a:gd name="connsiteY45" fmla="*/ 538295 h 991607"/>
                <a:gd name="connsiteX46" fmla="*/ 2783167 w 4173997"/>
                <a:gd name="connsiteY46" fmla="*/ 557200 h 991607"/>
                <a:gd name="connsiteX47" fmla="*/ 2842625 w 4173997"/>
                <a:gd name="connsiteY47" fmla="*/ 557200 h 991607"/>
                <a:gd name="connsiteX48" fmla="*/ 2904786 w 4173997"/>
                <a:gd name="connsiteY48" fmla="*/ 562601 h 991607"/>
                <a:gd name="connsiteX49" fmla="*/ 2964244 w 4173997"/>
                <a:gd name="connsiteY49" fmla="*/ 546397 h 991607"/>
                <a:gd name="connsiteX50" fmla="*/ 3023702 w 4173997"/>
                <a:gd name="connsiteY50" fmla="*/ 540995 h 991607"/>
                <a:gd name="connsiteX51" fmla="*/ 3085864 w 4173997"/>
                <a:gd name="connsiteY51" fmla="*/ 546397 h 991607"/>
                <a:gd name="connsiteX52" fmla="*/ 3145322 w 4173997"/>
                <a:gd name="connsiteY52" fmla="*/ 530193 h 991607"/>
                <a:gd name="connsiteX53" fmla="*/ 3204780 w 4173997"/>
                <a:gd name="connsiteY53" fmla="*/ 519390 h 991607"/>
                <a:gd name="connsiteX54" fmla="*/ 3266941 w 4173997"/>
                <a:gd name="connsiteY54" fmla="*/ 522091 h 991607"/>
                <a:gd name="connsiteX55" fmla="*/ 3326400 w 4173997"/>
                <a:gd name="connsiteY55" fmla="*/ 511288 h 991607"/>
                <a:gd name="connsiteX56" fmla="*/ 3388561 w 4173997"/>
                <a:gd name="connsiteY56" fmla="*/ 530193 h 991607"/>
                <a:gd name="connsiteX57" fmla="*/ 3448019 w 4173997"/>
                <a:gd name="connsiteY57" fmla="*/ 540995 h 991607"/>
                <a:gd name="connsiteX58" fmla="*/ 3507477 w 4173997"/>
                <a:gd name="connsiteY58" fmla="*/ 568003 h 991607"/>
                <a:gd name="connsiteX59" fmla="*/ 3569638 w 4173997"/>
                <a:gd name="connsiteY59" fmla="*/ 559900 h 991607"/>
                <a:gd name="connsiteX60" fmla="*/ 3629097 w 4173997"/>
                <a:gd name="connsiteY60" fmla="*/ 595009 h 991607"/>
                <a:gd name="connsiteX61" fmla="*/ 3691257 w 4173997"/>
                <a:gd name="connsiteY61" fmla="*/ 643622 h 991607"/>
                <a:gd name="connsiteX62" fmla="*/ 3750716 w 4173997"/>
                <a:gd name="connsiteY62" fmla="*/ 659826 h 991607"/>
                <a:gd name="connsiteX63" fmla="*/ 3810174 w 4173997"/>
                <a:gd name="connsiteY63" fmla="*/ 700337 h 991607"/>
                <a:gd name="connsiteX64" fmla="*/ 3872335 w 4173997"/>
                <a:gd name="connsiteY64" fmla="*/ 789460 h 991607"/>
                <a:gd name="connsiteX65" fmla="*/ 3931794 w 4173997"/>
                <a:gd name="connsiteY65" fmla="*/ 797562 h 991607"/>
                <a:gd name="connsiteX66" fmla="*/ 3991252 w 4173997"/>
                <a:gd name="connsiteY66" fmla="*/ 735446 h 991607"/>
                <a:gd name="connsiteX67" fmla="*/ 4053413 w 4173997"/>
                <a:gd name="connsiteY67" fmla="*/ 794861 h 991607"/>
                <a:gd name="connsiteX68" fmla="*/ 4112871 w 4173997"/>
                <a:gd name="connsiteY68" fmla="*/ 910991 h 991607"/>
                <a:gd name="connsiteX69" fmla="*/ 4174019 w 4173997"/>
                <a:gd name="connsiteY69" fmla="*/ 991112 h 99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173997" h="991607">
                  <a:moveTo>
                    <a:pt x="21" y="-495"/>
                  </a:moveTo>
                  <a:lnTo>
                    <a:pt x="61597" y="46767"/>
                  </a:lnTo>
                  <a:lnTo>
                    <a:pt x="121055" y="35964"/>
                  </a:lnTo>
                  <a:lnTo>
                    <a:pt x="180513" y="38666"/>
                  </a:lnTo>
                  <a:lnTo>
                    <a:pt x="242674" y="14359"/>
                  </a:lnTo>
                  <a:lnTo>
                    <a:pt x="302132" y="68373"/>
                  </a:lnTo>
                  <a:lnTo>
                    <a:pt x="364294" y="106183"/>
                  </a:lnTo>
                  <a:lnTo>
                    <a:pt x="423752" y="111584"/>
                  </a:lnTo>
                  <a:lnTo>
                    <a:pt x="483210" y="68373"/>
                  </a:lnTo>
                  <a:lnTo>
                    <a:pt x="545371" y="95380"/>
                  </a:lnTo>
                  <a:lnTo>
                    <a:pt x="604830" y="108884"/>
                  </a:lnTo>
                  <a:lnTo>
                    <a:pt x="664288" y="116985"/>
                  </a:lnTo>
                  <a:lnTo>
                    <a:pt x="726449" y="141292"/>
                  </a:lnTo>
                  <a:lnTo>
                    <a:pt x="785907" y="176401"/>
                  </a:lnTo>
                  <a:lnTo>
                    <a:pt x="848068" y="203408"/>
                  </a:lnTo>
                  <a:lnTo>
                    <a:pt x="907527" y="227715"/>
                  </a:lnTo>
                  <a:lnTo>
                    <a:pt x="966985" y="270925"/>
                  </a:lnTo>
                  <a:lnTo>
                    <a:pt x="1029146" y="314137"/>
                  </a:lnTo>
                  <a:lnTo>
                    <a:pt x="1088604" y="341143"/>
                  </a:lnTo>
                  <a:lnTo>
                    <a:pt x="1148062" y="376253"/>
                  </a:lnTo>
                  <a:lnTo>
                    <a:pt x="1210223" y="422165"/>
                  </a:lnTo>
                  <a:lnTo>
                    <a:pt x="1269682" y="411362"/>
                  </a:lnTo>
                  <a:lnTo>
                    <a:pt x="1331843" y="427566"/>
                  </a:lnTo>
                  <a:lnTo>
                    <a:pt x="1391301" y="422165"/>
                  </a:lnTo>
                  <a:lnTo>
                    <a:pt x="1450759" y="403260"/>
                  </a:lnTo>
                  <a:lnTo>
                    <a:pt x="1512920" y="389756"/>
                  </a:lnTo>
                  <a:lnTo>
                    <a:pt x="1572379" y="392457"/>
                  </a:lnTo>
                  <a:lnTo>
                    <a:pt x="1634540" y="400559"/>
                  </a:lnTo>
                  <a:lnTo>
                    <a:pt x="1693998" y="416763"/>
                  </a:lnTo>
                  <a:lnTo>
                    <a:pt x="1753456" y="457274"/>
                  </a:lnTo>
                  <a:lnTo>
                    <a:pt x="1815617" y="476178"/>
                  </a:lnTo>
                  <a:lnTo>
                    <a:pt x="1875076" y="473478"/>
                  </a:lnTo>
                  <a:lnTo>
                    <a:pt x="1934534" y="468077"/>
                  </a:lnTo>
                  <a:lnTo>
                    <a:pt x="1996695" y="430267"/>
                  </a:lnTo>
                  <a:lnTo>
                    <a:pt x="2056153" y="503186"/>
                  </a:lnTo>
                  <a:lnTo>
                    <a:pt x="2118314" y="484281"/>
                  </a:lnTo>
                  <a:lnTo>
                    <a:pt x="2177773" y="476178"/>
                  </a:lnTo>
                  <a:lnTo>
                    <a:pt x="2237231" y="481580"/>
                  </a:lnTo>
                  <a:lnTo>
                    <a:pt x="2299392" y="503186"/>
                  </a:lnTo>
                  <a:lnTo>
                    <a:pt x="2358850" y="508587"/>
                  </a:lnTo>
                  <a:lnTo>
                    <a:pt x="2421011" y="530193"/>
                  </a:lnTo>
                  <a:lnTo>
                    <a:pt x="2480470" y="524791"/>
                  </a:lnTo>
                  <a:lnTo>
                    <a:pt x="2539928" y="519390"/>
                  </a:lnTo>
                  <a:lnTo>
                    <a:pt x="2602089" y="495084"/>
                  </a:lnTo>
                  <a:lnTo>
                    <a:pt x="2661547" y="530193"/>
                  </a:lnTo>
                  <a:lnTo>
                    <a:pt x="2721005" y="538295"/>
                  </a:lnTo>
                  <a:lnTo>
                    <a:pt x="2783167" y="557200"/>
                  </a:lnTo>
                  <a:lnTo>
                    <a:pt x="2842625" y="557200"/>
                  </a:lnTo>
                  <a:lnTo>
                    <a:pt x="2904786" y="562601"/>
                  </a:lnTo>
                  <a:lnTo>
                    <a:pt x="2964244" y="546397"/>
                  </a:lnTo>
                  <a:lnTo>
                    <a:pt x="3023702" y="540995"/>
                  </a:lnTo>
                  <a:lnTo>
                    <a:pt x="3085864" y="546397"/>
                  </a:lnTo>
                  <a:lnTo>
                    <a:pt x="3145322" y="530193"/>
                  </a:lnTo>
                  <a:lnTo>
                    <a:pt x="3204780" y="519390"/>
                  </a:lnTo>
                  <a:lnTo>
                    <a:pt x="3266941" y="522091"/>
                  </a:lnTo>
                  <a:lnTo>
                    <a:pt x="3326400" y="511288"/>
                  </a:lnTo>
                  <a:lnTo>
                    <a:pt x="3388561" y="530193"/>
                  </a:lnTo>
                  <a:lnTo>
                    <a:pt x="3448019" y="540995"/>
                  </a:lnTo>
                  <a:lnTo>
                    <a:pt x="3507477" y="568003"/>
                  </a:lnTo>
                  <a:lnTo>
                    <a:pt x="3569638" y="559900"/>
                  </a:lnTo>
                  <a:lnTo>
                    <a:pt x="3629097" y="595009"/>
                  </a:lnTo>
                  <a:lnTo>
                    <a:pt x="3691257" y="643622"/>
                  </a:lnTo>
                  <a:lnTo>
                    <a:pt x="3750716" y="659826"/>
                  </a:lnTo>
                  <a:lnTo>
                    <a:pt x="3810174" y="700337"/>
                  </a:lnTo>
                  <a:lnTo>
                    <a:pt x="3872335" y="789460"/>
                  </a:lnTo>
                  <a:lnTo>
                    <a:pt x="3931794" y="797562"/>
                  </a:lnTo>
                  <a:lnTo>
                    <a:pt x="3991252" y="735446"/>
                  </a:lnTo>
                  <a:lnTo>
                    <a:pt x="4053413" y="794861"/>
                  </a:lnTo>
                  <a:lnTo>
                    <a:pt x="4112871" y="910991"/>
                  </a:lnTo>
                  <a:lnTo>
                    <a:pt x="4174019" y="991112"/>
                  </a:lnTo>
                </a:path>
              </a:pathLst>
            </a:custGeom>
            <a:noFill/>
            <a:ln w="19050" cap="rnd">
              <a:solidFill>
                <a:srgbClr val="F7901E"/>
              </a:solidFill>
              <a:prstDash val="solid"/>
              <a:round/>
            </a:ln>
          </p:spPr>
          <p:txBody>
            <a:bodyPr rtlCol="0" anchor="ctr"/>
            <a:lstStyle/>
            <a:p>
              <a:endParaRPr lang="en-US"/>
            </a:p>
          </p:txBody>
        </p:sp>
        <p:sp>
          <p:nvSpPr>
            <p:cNvPr id="214" name="TextBox 213">
              <a:extLst>
                <a:ext uri="{FF2B5EF4-FFF2-40B4-BE49-F238E27FC236}">
                  <a16:creationId xmlns:a16="http://schemas.microsoft.com/office/drawing/2014/main" id="{C5E69411-CD0B-354F-8364-4F6878BCA5E1}"/>
                </a:ext>
              </a:extLst>
            </p:cNvPr>
            <p:cNvSpPr txBox="1"/>
            <p:nvPr/>
          </p:nvSpPr>
          <p:spPr>
            <a:xfrm>
              <a:off x="3529598" y="2747977"/>
              <a:ext cx="357791" cy="220573"/>
            </a:xfrm>
            <a:prstGeom prst="rect">
              <a:avLst/>
            </a:prstGeom>
            <a:noFill/>
          </p:spPr>
          <p:txBody>
            <a:bodyPr wrap="none" rtlCol="0">
              <a:spAutoFit/>
            </a:bodyPr>
            <a:lstStyle/>
            <a:p>
              <a:pPr algn="r">
                <a:lnSpc>
                  <a:spcPts val="1000"/>
                </a:lnSpc>
              </a:pPr>
              <a:r>
                <a:rPr lang="en-US" sz="900" dirty="0"/>
                <a:t>120</a:t>
              </a:r>
            </a:p>
          </p:txBody>
        </p:sp>
        <p:sp>
          <p:nvSpPr>
            <p:cNvPr id="211" name="TextBox 210">
              <a:extLst>
                <a:ext uri="{FF2B5EF4-FFF2-40B4-BE49-F238E27FC236}">
                  <a16:creationId xmlns:a16="http://schemas.microsoft.com/office/drawing/2014/main" id="{C4AF5088-8584-394A-A0F6-46155A351069}"/>
                </a:ext>
              </a:extLst>
            </p:cNvPr>
            <p:cNvSpPr txBox="1"/>
            <p:nvPr/>
          </p:nvSpPr>
          <p:spPr>
            <a:xfrm>
              <a:off x="3529598" y="3069711"/>
              <a:ext cx="357791" cy="220573"/>
            </a:xfrm>
            <a:prstGeom prst="rect">
              <a:avLst/>
            </a:prstGeom>
            <a:noFill/>
          </p:spPr>
          <p:txBody>
            <a:bodyPr wrap="none" rtlCol="0">
              <a:spAutoFit/>
            </a:bodyPr>
            <a:lstStyle/>
            <a:p>
              <a:pPr algn="r">
                <a:lnSpc>
                  <a:spcPts val="1000"/>
                </a:lnSpc>
              </a:pPr>
              <a:r>
                <a:rPr lang="en-US" sz="900" dirty="0"/>
                <a:t>100</a:t>
              </a:r>
            </a:p>
          </p:txBody>
        </p:sp>
        <p:sp>
          <p:nvSpPr>
            <p:cNvPr id="216" name="TextBox 215">
              <a:extLst>
                <a:ext uri="{FF2B5EF4-FFF2-40B4-BE49-F238E27FC236}">
                  <a16:creationId xmlns:a16="http://schemas.microsoft.com/office/drawing/2014/main" id="{AD0E741C-2528-014D-B62A-52CA9F8DCAAB}"/>
                </a:ext>
              </a:extLst>
            </p:cNvPr>
            <p:cNvSpPr txBox="1"/>
            <p:nvPr/>
          </p:nvSpPr>
          <p:spPr>
            <a:xfrm>
              <a:off x="3587307" y="3368866"/>
              <a:ext cx="300082" cy="220573"/>
            </a:xfrm>
            <a:prstGeom prst="rect">
              <a:avLst/>
            </a:prstGeom>
            <a:noFill/>
          </p:spPr>
          <p:txBody>
            <a:bodyPr wrap="none" rtlCol="0">
              <a:spAutoFit/>
            </a:bodyPr>
            <a:lstStyle/>
            <a:p>
              <a:pPr algn="r">
                <a:lnSpc>
                  <a:spcPts val="1000"/>
                </a:lnSpc>
              </a:pPr>
              <a:r>
                <a:rPr lang="en-US" sz="900" dirty="0"/>
                <a:t>80</a:t>
              </a:r>
            </a:p>
          </p:txBody>
        </p:sp>
        <p:sp>
          <p:nvSpPr>
            <p:cNvPr id="217" name="TextBox 216">
              <a:extLst>
                <a:ext uri="{FF2B5EF4-FFF2-40B4-BE49-F238E27FC236}">
                  <a16:creationId xmlns:a16="http://schemas.microsoft.com/office/drawing/2014/main" id="{F008CEE7-9347-F14B-9AEE-B9C1EA17134E}"/>
                </a:ext>
              </a:extLst>
            </p:cNvPr>
            <p:cNvSpPr txBox="1"/>
            <p:nvPr/>
          </p:nvSpPr>
          <p:spPr>
            <a:xfrm>
              <a:off x="3587307" y="3668021"/>
              <a:ext cx="300082" cy="220573"/>
            </a:xfrm>
            <a:prstGeom prst="rect">
              <a:avLst/>
            </a:prstGeom>
            <a:noFill/>
          </p:spPr>
          <p:txBody>
            <a:bodyPr wrap="none" rtlCol="0">
              <a:spAutoFit/>
            </a:bodyPr>
            <a:lstStyle/>
            <a:p>
              <a:pPr algn="r">
                <a:lnSpc>
                  <a:spcPts val="1000"/>
                </a:lnSpc>
              </a:pPr>
              <a:r>
                <a:rPr lang="en-US" sz="900" dirty="0"/>
                <a:t>60</a:t>
              </a:r>
            </a:p>
          </p:txBody>
        </p:sp>
        <p:sp>
          <p:nvSpPr>
            <p:cNvPr id="218" name="TextBox 217">
              <a:extLst>
                <a:ext uri="{FF2B5EF4-FFF2-40B4-BE49-F238E27FC236}">
                  <a16:creationId xmlns:a16="http://schemas.microsoft.com/office/drawing/2014/main" id="{911E5A36-8056-0349-8879-3E9FDEDC5A75}"/>
                </a:ext>
              </a:extLst>
            </p:cNvPr>
            <p:cNvSpPr txBox="1"/>
            <p:nvPr/>
          </p:nvSpPr>
          <p:spPr>
            <a:xfrm>
              <a:off x="3587307" y="3972821"/>
              <a:ext cx="300082" cy="220573"/>
            </a:xfrm>
            <a:prstGeom prst="rect">
              <a:avLst/>
            </a:prstGeom>
            <a:noFill/>
          </p:spPr>
          <p:txBody>
            <a:bodyPr wrap="none" rtlCol="0">
              <a:spAutoFit/>
            </a:bodyPr>
            <a:lstStyle/>
            <a:p>
              <a:pPr algn="r">
                <a:lnSpc>
                  <a:spcPts val="1000"/>
                </a:lnSpc>
              </a:pPr>
              <a:r>
                <a:rPr lang="en-US" sz="900" dirty="0"/>
                <a:t>40</a:t>
              </a:r>
            </a:p>
          </p:txBody>
        </p:sp>
        <p:sp>
          <p:nvSpPr>
            <p:cNvPr id="219" name="TextBox 218">
              <a:extLst>
                <a:ext uri="{FF2B5EF4-FFF2-40B4-BE49-F238E27FC236}">
                  <a16:creationId xmlns:a16="http://schemas.microsoft.com/office/drawing/2014/main" id="{E8CB51E9-4D6A-7E4B-8A76-BFABD7C62B30}"/>
                </a:ext>
              </a:extLst>
            </p:cNvPr>
            <p:cNvSpPr txBox="1"/>
            <p:nvPr/>
          </p:nvSpPr>
          <p:spPr>
            <a:xfrm>
              <a:off x="3587307" y="4271976"/>
              <a:ext cx="300082" cy="220573"/>
            </a:xfrm>
            <a:prstGeom prst="rect">
              <a:avLst/>
            </a:prstGeom>
            <a:noFill/>
          </p:spPr>
          <p:txBody>
            <a:bodyPr wrap="none" rtlCol="0">
              <a:spAutoFit/>
            </a:bodyPr>
            <a:lstStyle/>
            <a:p>
              <a:pPr algn="r">
                <a:lnSpc>
                  <a:spcPts val="1000"/>
                </a:lnSpc>
              </a:pPr>
              <a:r>
                <a:rPr lang="en-US" sz="900" dirty="0"/>
                <a:t>20</a:t>
              </a:r>
            </a:p>
          </p:txBody>
        </p:sp>
        <p:sp>
          <p:nvSpPr>
            <p:cNvPr id="220" name="TextBox 219">
              <a:extLst>
                <a:ext uri="{FF2B5EF4-FFF2-40B4-BE49-F238E27FC236}">
                  <a16:creationId xmlns:a16="http://schemas.microsoft.com/office/drawing/2014/main" id="{D505B5F3-6589-FC42-BF98-F502C05B2DEA}"/>
                </a:ext>
              </a:extLst>
            </p:cNvPr>
            <p:cNvSpPr txBox="1"/>
            <p:nvPr/>
          </p:nvSpPr>
          <p:spPr>
            <a:xfrm>
              <a:off x="3645015" y="4576776"/>
              <a:ext cx="242374" cy="220573"/>
            </a:xfrm>
            <a:prstGeom prst="rect">
              <a:avLst/>
            </a:prstGeom>
            <a:noFill/>
          </p:spPr>
          <p:txBody>
            <a:bodyPr wrap="none" rtlCol="0">
              <a:spAutoFit/>
            </a:bodyPr>
            <a:lstStyle/>
            <a:p>
              <a:pPr algn="r">
                <a:lnSpc>
                  <a:spcPts val="1000"/>
                </a:lnSpc>
              </a:pPr>
              <a:r>
                <a:rPr lang="en-US" sz="900" dirty="0"/>
                <a:t>0</a:t>
              </a:r>
            </a:p>
          </p:txBody>
        </p:sp>
        <p:sp>
          <p:nvSpPr>
            <p:cNvPr id="228" name="TextBox 227">
              <a:extLst>
                <a:ext uri="{FF2B5EF4-FFF2-40B4-BE49-F238E27FC236}">
                  <a16:creationId xmlns:a16="http://schemas.microsoft.com/office/drawing/2014/main" id="{3EE46A14-A63B-EB45-B4E3-8ACCD392A35B}"/>
                </a:ext>
              </a:extLst>
            </p:cNvPr>
            <p:cNvSpPr txBox="1"/>
            <p:nvPr/>
          </p:nvSpPr>
          <p:spPr>
            <a:xfrm>
              <a:off x="3660068" y="4684021"/>
              <a:ext cx="415498" cy="220573"/>
            </a:xfrm>
            <a:prstGeom prst="rect">
              <a:avLst/>
            </a:prstGeom>
            <a:noFill/>
          </p:spPr>
          <p:txBody>
            <a:bodyPr wrap="none" rtlCol="0">
              <a:spAutoFit/>
            </a:bodyPr>
            <a:lstStyle/>
            <a:p>
              <a:pPr algn="r">
                <a:lnSpc>
                  <a:spcPts val="1000"/>
                </a:lnSpc>
              </a:pPr>
              <a:r>
                <a:rPr lang="en-US" sz="900" dirty="0"/>
                <a:t>1950</a:t>
              </a:r>
            </a:p>
          </p:txBody>
        </p:sp>
        <p:sp>
          <p:nvSpPr>
            <p:cNvPr id="229" name="TextBox 228">
              <a:extLst>
                <a:ext uri="{FF2B5EF4-FFF2-40B4-BE49-F238E27FC236}">
                  <a16:creationId xmlns:a16="http://schemas.microsoft.com/office/drawing/2014/main" id="{8B6EBDDF-2B36-5147-B212-F783E5D5B358}"/>
                </a:ext>
              </a:extLst>
            </p:cNvPr>
            <p:cNvSpPr txBox="1"/>
            <p:nvPr/>
          </p:nvSpPr>
          <p:spPr>
            <a:xfrm>
              <a:off x="4230157" y="4684021"/>
              <a:ext cx="415498" cy="220573"/>
            </a:xfrm>
            <a:prstGeom prst="rect">
              <a:avLst/>
            </a:prstGeom>
            <a:noFill/>
          </p:spPr>
          <p:txBody>
            <a:bodyPr wrap="none" rtlCol="0">
              <a:spAutoFit/>
            </a:bodyPr>
            <a:lstStyle/>
            <a:p>
              <a:pPr algn="r">
                <a:lnSpc>
                  <a:spcPts val="1000"/>
                </a:lnSpc>
              </a:pPr>
              <a:r>
                <a:rPr lang="en-US" sz="900" dirty="0"/>
                <a:t>1960</a:t>
              </a:r>
            </a:p>
          </p:txBody>
        </p:sp>
        <p:sp>
          <p:nvSpPr>
            <p:cNvPr id="230" name="TextBox 229">
              <a:extLst>
                <a:ext uri="{FF2B5EF4-FFF2-40B4-BE49-F238E27FC236}">
                  <a16:creationId xmlns:a16="http://schemas.microsoft.com/office/drawing/2014/main" id="{47D3C907-9096-764E-8A94-F01C0C64438A}"/>
                </a:ext>
              </a:extLst>
            </p:cNvPr>
            <p:cNvSpPr txBox="1"/>
            <p:nvPr/>
          </p:nvSpPr>
          <p:spPr>
            <a:xfrm>
              <a:off x="4855705" y="4684021"/>
              <a:ext cx="415498" cy="220573"/>
            </a:xfrm>
            <a:prstGeom prst="rect">
              <a:avLst/>
            </a:prstGeom>
            <a:noFill/>
          </p:spPr>
          <p:txBody>
            <a:bodyPr wrap="none" rtlCol="0">
              <a:spAutoFit/>
            </a:bodyPr>
            <a:lstStyle/>
            <a:p>
              <a:pPr algn="r">
                <a:lnSpc>
                  <a:spcPts val="1000"/>
                </a:lnSpc>
              </a:pPr>
              <a:r>
                <a:rPr lang="en-US" sz="900" dirty="0"/>
                <a:t>1970</a:t>
              </a:r>
            </a:p>
          </p:txBody>
        </p:sp>
        <p:sp>
          <p:nvSpPr>
            <p:cNvPr id="231" name="TextBox 230">
              <a:extLst>
                <a:ext uri="{FF2B5EF4-FFF2-40B4-BE49-F238E27FC236}">
                  <a16:creationId xmlns:a16="http://schemas.microsoft.com/office/drawing/2014/main" id="{EA902335-3E1C-B844-8C9B-D4A6D0F13803}"/>
                </a:ext>
              </a:extLst>
            </p:cNvPr>
            <p:cNvSpPr txBox="1"/>
            <p:nvPr/>
          </p:nvSpPr>
          <p:spPr>
            <a:xfrm>
              <a:off x="5442727" y="4684021"/>
              <a:ext cx="415498" cy="220573"/>
            </a:xfrm>
            <a:prstGeom prst="rect">
              <a:avLst/>
            </a:prstGeom>
            <a:noFill/>
          </p:spPr>
          <p:txBody>
            <a:bodyPr wrap="none" rtlCol="0">
              <a:spAutoFit/>
            </a:bodyPr>
            <a:lstStyle/>
            <a:p>
              <a:pPr algn="r">
                <a:lnSpc>
                  <a:spcPts val="1000"/>
                </a:lnSpc>
              </a:pPr>
              <a:r>
                <a:rPr lang="en-US" sz="900" dirty="0"/>
                <a:t>1980</a:t>
              </a:r>
            </a:p>
          </p:txBody>
        </p:sp>
        <p:sp>
          <p:nvSpPr>
            <p:cNvPr id="232" name="TextBox 231">
              <a:extLst>
                <a:ext uri="{FF2B5EF4-FFF2-40B4-BE49-F238E27FC236}">
                  <a16:creationId xmlns:a16="http://schemas.microsoft.com/office/drawing/2014/main" id="{C35A9F60-AD45-0445-B644-8515882D3473}"/>
                </a:ext>
              </a:extLst>
            </p:cNvPr>
            <p:cNvSpPr txBox="1"/>
            <p:nvPr/>
          </p:nvSpPr>
          <p:spPr>
            <a:xfrm>
              <a:off x="6063616" y="4684021"/>
              <a:ext cx="415498" cy="220573"/>
            </a:xfrm>
            <a:prstGeom prst="rect">
              <a:avLst/>
            </a:prstGeom>
            <a:noFill/>
          </p:spPr>
          <p:txBody>
            <a:bodyPr wrap="none" rtlCol="0">
              <a:spAutoFit/>
            </a:bodyPr>
            <a:lstStyle/>
            <a:p>
              <a:pPr algn="r">
                <a:lnSpc>
                  <a:spcPts val="1000"/>
                </a:lnSpc>
              </a:pPr>
              <a:r>
                <a:rPr lang="en-US" sz="900" dirty="0"/>
                <a:t>1990</a:t>
              </a:r>
            </a:p>
          </p:txBody>
        </p:sp>
        <p:sp>
          <p:nvSpPr>
            <p:cNvPr id="233" name="TextBox 232">
              <a:extLst>
                <a:ext uri="{FF2B5EF4-FFF2-40B4-BE49-F238E27FC236}">
                  <a16:creationId xmlns:a16="http://schemas.microsoft.com/office/drawing/2014/main" id="{C4D5C483-408F-EB41-A8DF-9E3F5F6E9036}"/>
                </a:ext>
              </a:extLst>
            </p:cNvPr>
            <p:cNvSpPr txBox="1"/>
            <p:nvPr/>
          </p:nvSpPr>
          <p:spPr>
            <a:xfrm>
              <a:off x="6678860" y="4684021"/>
              <a:ext cx="415498" cy="220573"/>
            </a:xfrm>
            <a:prstGeom prst="rect">
              <a:avLst/>
            </a:prstGeom>
            <a:noFill/>
          </p:spPr>
          <p:txBody>
            <a:bodyPr wrap="none" rtlCol="0">
              <a:spAutoFit/>
            </a:bodyPr>
            <a:lstStyle/>
            <a:p>
              <a:pPr algn="r">
                <a:lnSpc>
                  <a:spcPts val="1000"/>
                </a:lnSpc>
              </a:pPr>
              <a:r>
                <a:rPr lang="en-US" sz="900" dirty="0"/>
                <a:t>2000</a:t>
              </a:r>
            </a:p>
          </p:txBody>
        </p:sp>
        <p:sp>
          <p:nvSpPr>
            <p:cNvPr id="234" name="TextBox 233">
              <a:extLst>
                <a:ext uri="{FF2B5EF4-FFF2-40B4-BE49-F238E27FC236}">
                  <a16:creationId xmlns:a16="http://schemas.microsoft.com/office/drawing/2014/main" id="{3FE15CB4-F764-0249-8A02-A713AD924C51}"/>
                </a:ext>
              </a:extLst>
            </p:cNvPr>
            <p:cNvSpPr txBox="1"/>
            <p:nvPr/>
          </p:nvSpPr>
          <p:spPr>
            <a:xfrm>
              <a:off x="7265882" y="4684021"/>
              <a:ext cx="415498" cy="220573"/>
            </a:xfrm>
            <a:prstGeom prst="rect">
              <a:avLst/>
            </a:prstGeom>
            <a:noFill/>
          </p:spPr>
          <p:txBody>
            <a:bodyPr wrap="none" rtlCol="0">
              <a:spAutoFit/>
            </a:bodyPr>
            <a:lstStyle/>
            <a:p>
              <a:pPr algn="r">
                <a:lnSpc>
                  <a:spcPts val="1000"/>
                </a:lnSpc>
              </a:pPr>
              <a:r>
                <a:rPr lang="en-US" sz="900" dirty="0"/>
                <a:t>2010</a:t>
              </a:r>
            </a:p>
          </p:txBody>
        </p:sp>
        <p:sp>
          <p:nvSpPr>
            <p:cNvPr id="235" name="TextBox 234">
              <a:extLst>
                <a:ext uri="{FF2B5EF4-FFF2-40B4-BE49-F238E27FC236}">
                  <a16:creationId xmlns:a16="http://schemas.microsoft.com/office/drawing/2014/main" id="{69073915-1E49-3F4E-8D87-D9CA1C43F489}"/>
                </a:ext>
              </a:extLst>
            </p:cNvPr>
            <p:cNvSpPr txBox="1"/>
            <p:nvPr/>
          </p:nvSpPr>
          <p:spPr>
            <a:xfrm>
              <a:off x="7253937" y="3556398"/>
              <a:ext cx="758541" cy="246221"/>
            </a:xfrm>
            <a:prstGeom prst="rect">
              <a:avLst/>
            </a:prstGeom>
            <a:noFill/>
          </p:spPr>
          <p:txBody>
            <a:bodyPr wrap="none" rtlCol="0">
              <a:spAutoFit/>
            </a:bodyPr>
            <a:lstStyle/>
            <a:p>
              <a:r>
                <a:rPr lang="en-US" sz="1000" dirty="0">
                  <a:solidFill>
                    <a:srgbClr val="F7901E"/>
                  </a:solidFill>
                </a:rPr>
                <a:t>production</a:t>
              </a:r>
            </a:p>
          </p:txBody>
        </p:sp>
        <p:sp>
          <p:nvSpPr>
            <p:cNvPr id="236" name="TextBox 235">
              <a:extLst>
                <a:ext uri="{FF2B5EF4-FFF2-40B4-BE49-F238E27FC236}">
                  <a16:creationId xmlns:a16="http://schemas.microsoft.com/office/drawing/2014/main" id="{CB43424D-2F66-6248-B660-E57AEF51FA81}"/>
                </a:ext>
              </a:extLst>
            </p:cNvPr>
            <p:cNvSpPr txBox="1"/>
            <p:nvPr/>
          </p:nvSpPr>
          <p:spPr>
            <a:xfrm>
              <a:off x="6581797" y="2906263"/>
              <a:ext cx="867545" cy="246221"/>
            </a:xfrm>
            <a:prstGeom prst="rect">
              <a:avLst/>
            </a:prstGeom>
            <a:noFill/>
          </p:spPr>
          <p:txBody>
            <a:bodyPr wrap="none" rtlCol="0">
              <a:spAutoFit/>
            </a:bodyPr>
            <a:lstStyle/>
            <a:p>
              <a:r>
                <a:rPr lang="en-US" sz="1000" dirty="0">
                  <a:solidFill>
                    <a:srgbClr val="00B5EF"/>
                  </a:solidFill>
                </a:rPr>
                <a:t>consumption</a:t>
              </a:r>
            </a:p>
          </p:txBody>
        </p:sp>
        <p:sp>
          <p:nvSpPr>
            <p:cNvPr id="237" name="TextBox 236">
              <a:extLst>
                <a:ext uri="{FF2B5EF4-FFF2-40B4-BE49-F238E27FC236}">
                  <a16:creationId xmlns:a16="http://schemas.microsoft.com/office/drawing/2014/main" id="{33A5C126-446F-D94F-94B5-49FD8E5CA42C}"/>
                </a:ext>
              </a:extLst>
            </p:cNvPr>
            <p:cNvSpPr txBox="1"/>
            <p:nvPr/>
          </p:nvSpPr>
          <p:spPr>
            <a:xfrm>
              <a:off x="8012478" y="3140755"/>
              <a:ext cx="821059" cy="246221"/>
            </a:xfrm>
            <a:prstGeom prst="rect">
              <a:avLst/>
            </a:prstGeom>
            <a:noFill/>
          </p:spPr>
          <p:txBody>
            <a:bodyPr wrap="none" rtlCol="0">
              <a:spAutoFit/>
            </a:bodyPr>
            <a:lstStyle/>
            <a:p>
              <a:r>
                <a:rPr lang="en-US" sz="1000" dirty="0">
                  <a:solidFill>
                    <a:srgbClr val="00B5EF"/>
                  </a:solidFill>
                </a:rPr>
                <a:t>100.2 quads</a:t>
              </a:r>
            </a:p>
          </p:txBody>
        </p:sp>
        <p:sp>
          <p:nvSpPr>
            <p:cNvPr id="238" name="TextBox 237">
              <a:extLst>
                <a:ext uri="{FF2B5EF4-FFF2-40B4-BE49-F238E27FC236}">
                  <a16:creationId xmlns:a16="http://schemas.microsoft.com/office/drawing/2014/main" id="{1F033D32-2D3D-4142-86FE-34B152DA08BD}"/>
                </a:ext>
              </a:extLst>
            </p:cNvPr>
            <p:cNvSpPr txBox="1"/>
            <p:nvPr/>
          </p:nvSpPr>
          <p:spPr>
            <a:xfrm>
              <a:off x="8012477" y="2987866"/>
              <a:ext cx="821059" cy="246221"/>
            </a:xfrm>
            <a:prstGeom prst="rect">
              <a:avLst/>
            </a:prstGeom>
            <a:noFill/>
          </p:spPr>
          <p:txBody>
            <a:bodyPr wrap="none" rtlCol="0">
              <a:spAutoFit/>
            </a:bodyPr>
            <a:lstStyle/>
            <a:p>
              <a:r>
                <a:rPr lang="en-US" sz="1000" dirty="0">
                  <a:solidFill>
                    <a:srgbClr val="F7901E"/>
                  </a:solidFill>
                </a:rPr>
                <a:t>101.0 quads</a:t>
              </a:r>
            </a:p>
          </p:txBody>
        </p:sp>
        <p:sp>
          <p:nvSpPr>
            <p:cNvPr id="239" name="Freeform 238">
              <a:extLst>
                <a:ext uri="{FF2B5EF4-FFF2-40B4-BE49-F238E27FC236}">
                  <a16:creationId xmlns:a16="http://schemas.microsoft.com/office/drawing/2014/main" id="{F618E207-C0CD-D545-93CC-35225AD67183}"/>
                </a:ext>
              </a:extLst>
            </p:cNvPr>
            <p:cNvSpPr/>
            <p:nvPr/>
          </p:nvSpPr>
          <p:spPr>
            <a:xfrm flipV="1">
              <a:off x="3836221" y="4673401"/>
              <a:ext cx="4212214" cy="6747"/>
            </a:xfrm>
            <a:custGeom>
              <a:avLst/>
              <a:gdLst>
                <a:gd name="connsiteX0" fmla="*/ 18 w 4285134"/>
                <a:gd name="connsiteY0" fmla="*/ -292 h 8832"/>
                <a:gd name="connsiteX1" fmla="*/ 4285152 w 4285134"/>
                <a:gd name="connsiteY1" fmla="*/ -292 h 8832"/>
              </a:gdLst>
              <a:ahLst/>
              <a:cxnLst>
                <a:cxn ang="0">
                  <a:pos x="connsiteX0" y="connsiteY0"/>
                </a:cxn>
                <a:cxn ang="0">
                  <a:pos x="connsiteX1" y="connsiteY1"/>
                </a:cxn>
              </a:cxnLst>
              <a:rect l="l" t="t" r="r" b="b"/>
              <a:pathLst>
                <a:path w="4285134" h="8832">
                  <a:moveTo>
                    <a:pt x="18" y="-292"/>
                  </a:moveTo>
                  <a:lnTo>
                    <a:pt x="4285152" y="-292"/>
                  </a:lnTo>
                </a:path>
              </a:pathLst>
            </a:custGeom>
            <a:noFill/>
            <a:ln w="8851" cap="flat">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1693580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onstruction site&#10;&#10;Description automatically generated">
            <a:extLst>
              <a:ext uri="{FF2B5EF4-FFF2-40B4-BE49-F238E27FC236}">
                <a16:creationId xmlns:a16="http://schemas.microsoft.com/office/drawing/2014/main" id="{C693C817-F085-4CFE-B22B-39141248F7E3}"/>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2" y="0"/>
            <a:ext cx="9144000" cy="5143500"/>
          </a:xfrm>
        </p:spPr>
      </p:pic>
      <p:sp>
        <p:nvSpPr>
          <p:cNvPr id="6" name="Text Placeholder 5">
            <a:extLst>
              <a:ext uri="{FF2B5EF4-FFF2-40B4-BE49-F238E27FC236}">
                <a16:creationId xmlns:a16="http://schemas.microsoft.com/office/drawing/2014/main" id="{2DFF9ED3-9142-FA4E-BF52-D88F5F98CAB7}"/>
              </a:ext>
            </a:extLst>
          </p:cNvPr>
          <p:cNvSpPr>
            <a:spLocks noGrp="1"/>
          </p:cNvSpPr>
          <p:nvPr>
            <p:ph type="body" sz="quarter" idx="11"/>
          </p:nvPr>
        </p:nvSpPr>
        <p:spPr>
          <a:xfrm>
            <a:off x="0" y="3173139"/>
            <a:ext cx="5809593" cy="628650"/>
          </a:xfrm>
          <a:solidFill>
            <a:srgbClr val="000000">
              <a:alpha val="84000"/>
            </a:srgbClr>
          </a:solidFill>
        </p:spPr>
        <p:txBody>
          <a:bodyPr/>
          <a:lstStyle/>
          <a:p>
            <a:r>
              <a:rPr lang="en-US" dirty="0"/>
              <a:t>Creating a Safer America</a:t>
            </a:r>
          </a:p>
        </p:txBody>
      </p:sp>
      <p:sp>
        <p:nvSpPr>
          <p:cNvPr id="7" name="Text Placeholder 6">
            <a:extLst>
              <a:ext uri="{FF2B5EF4-FFF2-40B4-BE49-F238E27FC236}">
                <a16:creationId xmlns:a16="http://schemas.microsoft.com/office/drawing/2014/main" id="{807BDDA3-A165-C54A-9DC8-85693E00D83A}"/>
              </a:ext>
            </a:extLst>
          </p:cNvPr>
          <p:cNvSpPr>
            <a:spLocks noGrp="1"/>
          </p:cNvSpPr>
          <p:nvPr>
            <p:ph type="body" sz="quarter" idx="12"/>
          </p:nvPr>
        </p:nvSpPr>
        <p:spPr>
          <a:xfrm>
            <a:off x="-2" y="3864127"/>
            <a:ext cx="5443441" cy="628650"/>
          </a:xfrm>
          <a:solidFill>
            <a:srgbClr val="000000">
              <a:alpha val="84000"/>
            </a:srgbClr>
          </a:solidFill>
        </p:spPr>
        <p:txBody>
          <a:bodyPr/>
          <a:lstStyle/>
          <a:p>
            <a:r>
              <a:rPr lang="en-US" dirty="0"/>
              <a:t>Through </a:t>
            </a:r>
            <a:r>
              <a:rPr lang="en-US" dirty="0">
                <a:solidFill>
                  <a:schemeClr val="tx2"/>
                </a:solidFill>
              </a:rPr>
              <a:t>Energy Security </a:t>
            </a:r>
          </a:p>
        </p:txBody>
      </p:sp>
    </p:spTree>
    <p:extLst>
      <p:ext uri="{BB962C8B-B14F-4D97-AF65-F5344CB8AC3E}">
        <p14:creationId xmlns:p14="http://schemas.microsoft.com/office/powerpoint/2010/main" val="142103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descr="A picture containing table, metal, sitting, large&#10;&#10;Description automatically generated">
            <a:extLst>
              <a:ext uri="{FF2B5EF4-FFF2-40B4-BE49-F238E27FC236}">
                <a16:creationId xmlns:a16="http://schemas.microsoft.com/office/drawing/2014/main" id="{45CFB7DA-B0AD-6449-8EB0-4FA55541F3B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226702" y="-5948"/>
            <a:ext cx="5917298" cy="2343150"/>
          </a:xfrm>
          <a:prstGeom prst="rect">
            <a:avLst/>
          </a:prstGeom>
        </p:spPr>
      </p:pic>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Utility-Scale Battery Storage Power Capacity</a:t>
            </a:r>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Operating utility-scale battery storage power capacity has more than quadrupled from the end </a:t>
            </a:r>
            <a:br>
              <a:rPr lang="en-US" dirty="0"/>
            </a:br>
            <a:r>
              <a:rPr lang="en-US" dirty="0"/>
              <a:t>of 2014 (214 MW) through March 2019 (899 MW). </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812395" y="4808687"/>
            <a:ext cx="3841153"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dirty="0">
                <a:solidFill>
                  <a:srgbClr val="000000"/>
                </a:solidFill>
                <a:cs typeface="Calibri"/>
              </a:rPr>
              <a:t>Source: United States Energy Information Agency, Today in Energy, July 10, 2019</a:t>
            </a:r>
          </a:p>
        </p:txBody>
      </p:sp>
      <p:grpSp>
        <p:nvGrpSpPr>
          <p:cNvPr id="418" name="Group 417">
            <a:extLst>
              <a:ext uri="{FF2B5EF4-FFF2-40B4-BE49-F238E27FC236}">
                <a16:creationId xmlns:a16="http://schemas.microsoft.com/office/drawing/2014/main" id="{CEC382F4-791E-4A46-BCDF-608A8A2F3D35}"/>
              </a:ext>
            </a:extLst>
          </p:cNvPr>
          <p:cNvGrpSpPr/>
          <p:nvPr/>
        </p:nvGrpSpPr>
        <p:grpSpPr>
          <a:xfrm>
            <a:off x="3664006" y="2455021"/>
            <a:ext cx="5359214" cy="2189737"/>
            <a:chOff x="3610838" y="2421462"/>
            <a:chExt cx="5359214" cy="2189737"/>
          </a:xfrm>
        </p:grpSpPr>
        <p:sp>
          <p:nvSpPr>
            <p:cNvPr id="61" name="TextBox 60">
              <a:extLst>
                <a:ext uri="{FF2B5EF4-FFF2-40B4-BE49-F238E27FC236}">
                  <a16:creationId xmlns:a16="http://schemas.microsoft.com/office/drawing/2014/main" id="{4948251D-7A2D-3E47-8188-CD446EE0EE13}"/>
                </a:ext>
              </a:extLst>
            </p:cNvPr>
            <p:cNvSpPr txBox="1"/>
            <p:nvPr/>
          </p:nvSpPr>
          <p:spPr>
            <a:xfrm>
              <a:off x="3610838" y="2780891"/>
              <a:ext cx="444352" cy="220573"/>
            </a:xfrm>
            <a:prstGeom prst="rect">
              <a:avLst/>
            </a:prstGeom>
            <a:noFill/>
          </p:spPr>
          <p:txBody>
            <a:bodyPr wrap="none" rtlCol="0">
              <a:spAutoFit/>
            </a:bodyPr>
            <a:lstStyle/>
            <a:p>
              <a:pPr algn="r">
                <a:lnSpc>
                  <a:spcPts val="1000"/>
                </a:lnSpc>
              </a:pPr>
              <a:r>
                <a:rPr lang="en-US" sz="900" dirty="0"/>
                <a:t>3,000</a:t>
              </a:r>
            </a:p>
          </p:txBody>
        </p:sp>
        <p:sp>
          <p:nvSpPr>
            <p:cNvPr id="62" name="TextBox 61">
              <a:extLst>
                <a:ext uri="{FF2B5EF4-FFF2-40B4-BE49-F238E27FC236}">
                  <a16:creationId xmlns:a16="http://schemas.microsoft.com/office/drawing/2014/main" id="{93D0A271-33A4-894B-A66C-ED4B5F076675}"/>
                </a:ext>
              </a:extLst>
            </p:cNvPr>
            <p:cNvSpPr txBox="1"/>
            <p:nvPr/>
          </p:nvSpPr>
          <p:spPr>
            <a:xfrm>
              <a:off x="3886582" y="4390626"/>
              <a:ext cx="415499" cy="220573"/>
            </a:xfrm>
            <a:prstGeom prst="rect">
              <a:avLst/>
            </a:prstGeom>
            <a:noFill/>
          </p:spPr>
          <p:txBody>
            <a:bodyPr wrap="none" rtlCol="0">
              <a:spAutoFit/>
            </a:bodyPr>
            <a:lstStyle/>
            <a:p>
              <a:pPr algn="ctr">
                <a:lnSpc>
                  <a:spcPts val="1000"/>
                </a:lnSpc>
              </a:pPr>
              <a:r>
                <a:rPr lang="en-US" sz="900" dirty="0"/>
                <a:t>2003</a:t>
              </a:r>
            </a:p>
          </p:txBody>
        </p:sp>
        <p:sp>
          <p:nvSpPr>
            <p:cNvPr id="68" name="TextBox 67">
              <a:extLst>
                <a:ext uri="{FF2B5EF4-FFF2-40B4-BE49-F238E27FC236}">
                  <a16:creationId xmlns:a16="http://schemas.microsoft.com/office/drawing/2014/main" id="{8F75F65B-DB33-6843-8159-984C5CB7719A}"/>
                </a:ext>
              </a:extLst>
            </p:cNvPr>
            <p:cNvSpPr txBox="1"/>
            <p:nvPr/>
          </p:nvSpPr>
          <p:spPr>
            <a:xfrm>
              <a:off x="4266592" y="4390626"/>
              <a:ext cx="415499" cy="220573"/>
            </a:xfrm>
            <a:prstGeom prst="rect">
              <a:avLst/>
            </a:prstGeom>
            <a:noFill/>
          </p:spPr>
          <p:txBody>
            <a:bodyPr wrap="none" rtlCol="0">
              <a:spAutoFit/>
            </a:bodyPr>
            <a:lstStyle/>
            <a:p>
              <a:pPr algn="ctr">
                <a:lnSpc>
                  <a:spcPts val="1000"/>
                </a:lnSpc>
              </a:pPr>
              <a:r>
                <a:rPr lang="en-US" sz="900" dirty="0"/>
                <a:t>2005</a:t>
              </a:r>
            </a:p>
          </p:txBody>
        </p:sp>
        <p:sp>
          <p:nvSpPr>
            <p:cNvPr id="69" name="TextBox 68">
              <a:extLst>
                <a:ext uri="{FF2B5EF4-FFF2-40B4-BE49-F238E27FC236}">
                  <a16:creationId xmlns:a16="http://schemas.microsoft.com/office/drawing/2014/main" id="{FA2BE11A-4660-AE4F-B903-7C529FE3727B}"/>
                </a:ext>
              </a:extLst>
            </p:cNvPr>
            <p:cNvSpPr txBox="1"/>
            <p:nvPr/>
          </p:nvSpPr>
          <p:spPr>
            <a:xfrm>
              <a:off x="4646603" y="4390626"/>
              <a:ext cx="415499" cy="220573"/>
            </a:xfrm>
            <a:prstGeom prst="rect">
              <a:avLst/>
            </a:prstGeom>
            <a:noFill/>
          </p:spPr>
          <p:txBody>
            <a:bodyPr wrap="none" rtlCol="0">
              <a:spAutoFit/>
            </a:bodyPr>
            <a:lstStyle/>
            <a:p>
              <a:pPr algn="ctr">
                <a:lnSpc>
                  <a:spcPts val="1000"/>
                </a:lnSpc>
              </a:pPr>
              <a:r>
                <a:rPr lang="en-US" sz="900" dirty="0"/>
                <a:t>2007</a:t>
              </a:r>
            </a:p>
          </p:txBody>
        </p:sp>
        <p:sp>
          <p:nvSpPr>
            <p:cNvPr id="70" name="TextBox 69">
              <a:extLst>
                <a:ext uri="{FF2B5EF4-FFF2-40B4-BE49-F238E27FC236}">
                  <a16:creationId xmlns:a16="http://schemas.microsoft.com/office/drawing/2014/main" id="{9009AA80-EBE0-C249-A195-930D9A91BAF2}"/>
                </a:ext>
              </a:extLst>
            </p:cNvPr>
            <p:cNvSpPr txBox="1"/>
            <p:nvPr/>
          </p:nvSpPr>
          <p:spPr>
            <a:xfrm>
              <a:off x="5044427" y="4390626"/>
              <a:ext cx="415499" cy="220573"/>
            </a:xfrm>
            <a:prstGeom prst="rect">
              <a:avLst/>
            </a:prstGeom>
            <a:noFill/>
          </p:spPr>
          <p:txBody>
            <a:bodyPr wrap="none" rtlCol="0">
              <a:spAutoFit/>
            </a:bodyPr>
            <a:lstStyle/>
            <a:p>
              <a:pPr algn="ctr">
                <a:lnSpc>
                  <a:spcPts val="1000"/>
                </a:lnSpc>
              </a:pPr>
              <a:r>
                <a:rPr lang="en-US" sz="900" dirty="0"/>
                <a:t>2009</a:t>
              </a:r>
            </a:p>
          </p:txBody>
        </p:sp>
        <p:sp>
          <p:nvSpPr>
            <p:cNvPr id="71" name="TextBox 70">
              <a:extLst>
                <a:ext uri="{FF2B5EF4-FFF2-40B4-BE49-F238E27FC236}">
                  <a16:creationId xmlns:a16="http://schemas.microsoft.com/office/drawing/2014/main" id="{DF2919FF-97C9-0F4F-BF0E-AAC46675529A}"/>
                </a:ext>
              </a:extLst>
            </p:cNvPr>
            <p:cNvSpPr txBox="1"/>
            <p:nvPr/>
          </p:nvSpPr>
          <p:spPr>
            <a:xfrm>
              <a:off x="5430376" y="4390626"/>
              <a:ext cx="415499" cy="220573"/>
            </a:xfrm>
            <a:prstGeom prst="rect">
              <a:avLst/>
            </a:prstGeom>
            <a:noFill/>
          </p:spPr>
          <p:txBody>
            <a:bodyPr wrap="none" rtlCol="0">
              <a:spAutoFit/>
            </a:bodyPr>
            <a:lstStyle/>
            <a:p>
              <a:pPr algn="ctr">
                <a:lnSpc>
                  <a:spcPts val="1000"/>
                </a:lnSpc>
              </a:pPr>
              <a:r>
                <a:rPr lang="en-US" sz="900" dirty="0"/>
                <a:t>2011</a:t>
              </a:r>
            </a:p>
          </p:txBody>
        </p:sp>
        <p:sp>
          <p:nvSpPr>
            <p:cNvPr id="72" name="TextBox 71">
              <a:extLst>
                <a:ext uri="{FF2B5EF4-FFF2-40B4-BE49-F238E27FC236}">
                  <a16:creationId xmlns:a16="http://schemas.microsoft.com/office/drawing/2014/main" id="{3245A456-2882-4244-AA1B-F45E1C7F7779}"/>
                </a:ext>
              </a:extLst>
            </p:cNvPr>
            <p:cNvSpPr txBox="1"/>
            <p:nvPr/>
          </p:nvSpPr>
          <p:spPr>
            <a:xfrm>
              <a:off x="5816325" y="4390626"/>
              <a:ext cx="415499" cy="220573"/>
            </a:xfrm>
            <a:prstGeom prst="rect">
              <a:avLst/>
            </a:prstGeom>
            <a:noFill/>
          </p:spPr>
          <p:txBody>
            <a:bodyPr wrap="none" rtlCol="0">
              <a:spAutoFit/>
            </a:bodyPr>
            <a:lstStyle/>
            <a:p>
              <a:pPr algn="ctr">
                <a:lnSpc>
                  <a:spcPts val="1000"/>
                </a:lnSpc>
              </a:pPr>
              <a:r>
                <a:rPr lang="en-US" sz="900" dirty="0"/>
                <a:t>2013</a:t>
              </a:r>
            </a:p>
          </p:txBody>
        </p:sp>
        <p:sp>
          <p:nvSpPr>
            <p:cNvPr id="73" name="TextBox 72">
              <a:extLst>
                <a:ext uri="{FF2B5EF4-FFF2-40B4-BE49-F238E27FC236}">
                  <a16:creationId xmlns:a16="http://schemas.microsoft.com/office/drawing/2014/main" id="{24586D5B-D396-C84E-8FA9-CF4C2E2A5201}"/>
                </a:ext>
              </a:extLst>
            </p:cNvPr>
            <p:cNvSpPr txBox="1"/>
            <p:nvPr/>
          </p:nvSpPr>
          <p:spPr>
            <a:xfrm>
              <a:off x="6202198" y="4390626"/>
              <a:ext cx="415499" cy="220573"/>
            </a:xfrm>
            <a:prstGeom prst="rect">
              <a:avLst/>
            </a:prstGeom>
            <a:noFill/>
          </p:spPr>
          <p:txBody>
            <a:bodyPr wrap="none" rtlCol="0">
              <a:spAutoFit/>
            </a:bodyPr>
            <a:lstStyle/>
            <a:p>
              <a:pPr algn="ctr">
                <a:lnSpc>
                  <a:spcPts val="1000"/>
                </a:lnSpc>
              </a:pPr>
              <a:r>
                <a:rPr lang="en-US" sz="900" dirty="0"/>
                <a:t>2015</a:t>
              </a:r>
            </a:p>
          </p:txBody>
        </p:sp>
        <p:sp>
          <p:nvSpPr>
            <p:cNvPr id="74" name="TextBox 73">
              <a:extLst>
                <a:ext uri="{FF2B5EF4-FFF2-40B4-BE49-F238E27FC236}">
                  <a16:creationId xmlns:a16="http://schemas.microsoft.com/office/drawing/2014/main" id="{94B7A5B3-7A59-8B4B-AC86-76C44BCA58A4}"/>
                </a:ext>
              </a:extLst>
            </p:cNvPr>
            <p:cNvSpPr txBox="1"/>
            <p:nvPr/>
          </p:nvSpPr>
          <p:spPr>
            <a:xfrm>
              <a:off x="6576347" y="4390626"/>
              <a:ext cx="415499" cy="220573"/>
            </a:xfrm>
            <a:prstGeom prst="rect">
              <a:avLst/>
            </a:prstGeom>
            <a:noFill/>
          </p:spPr>
          <p:txBody>
            <a:bodyPr wrap="none" rtlCol="0">
              <a:spAutoFit/>
            </a:bodyPr>
            <a:lstStyle/>
            <a:p>
              <a:pPr algn="ctr">
                <a:lnSpc>
                  <a:spcPts val="1000"/>
                </a:lnSpc>
              </a:pPr>
              <a:r>
                <a:rPr lang="en-US" sz="900" dirty="0"/>
                <a:t>2017</a:t>
              </a:r>
            </a:p>
          </p:txBody>
        </p:sp>
        <p:sp>
          <p:nvSpPr>
            <p:cNvPr id="75" name="TextBox 74">
              <a:extLst>
                <a:ext uri="{FF2B5EF4-FFF2-40B4-BE49-F238E27FC236}">
                  <a16:creationId xmlns:a16="http://schemas.microsoft.com/office/drawing/2014/main" id="{3BF52FEF-8099-3A4B-8217-3A093EE1D4E6}"/>
                </a:ext>
              </a:extLst>
            </p:cNvPr>
            <p:cNvSpPr txBox="1"/>
            <p:nvPr/>
          </p:nvSpPr>
          <p:spPr>
            <a:xfrm>
              <a:off x="6974172" y="4390626"/>
              <a:ext cx="415499" cy="220573"/>
            </a:xfrm>
            <a:prstGeom prst="rect">
              <a:avLst/>
            </a:prstGeom>
            <a:noFill/>
          </p:spPr>
          <p:txBody>
            <a:bodyPr wrap="none" rtlCol="0">
              <a:spAutoFit/>
            </a:bodyPr>
            <a:lstStyle/>
            <a:p>
              <a:pPr algn="ctr">
                <a:lnSpc>
                  <a:spcPts val="1000"/>
                </a:lnSpc>
              </a:pPr>
              <a:r>
                <a:rPr lang="en-US" sz="900" dirty="0"/>
                <a:t>2019</a:t>
              </a:r>
            </a:p>
          </p:txBody>
        </p:sp>
        <p:sp>
          <p:nvSpPr>
            <p:cNvPr id="76" name="TextBox 75">
              <a:extLst>
                <a:ext uri="{FF2B5EF4-FFF2-40B4-BE49-F238E27FC236}">
                  <a16:creationId xmlns:a16="http://schemas.microsoft.com/office/drawing/2014/main" id="{76BB60C8-AD79-4A4C-AAC0-8446F70E565C}"/>
                </a:ext>
              </a:extLst>
            </p:cNvPr>
            <p:cNvSpPr txBox="1"/>
            <p:nvPr/>
          </p:nvSpPr>
          <p:spPr>
            <a:xfrm>
              <a:off x="7360120" y="4390626"/>
              <a:ext cx="415499" cy="220573"/>
            </a:xfrm>
            <a:prstGeom prst="rect">
              <a:avLst/>
            </a:prstGeom>
            <a:noFill/>
          </p:spPr>
          <p:txBody>
            <a:bodyPr wrap="none" rtlCol="0">
              <a:spAutoFit/>
            </a:bodyPr>
            <a:lstStyle/>
            <a:p>
              <a:pPr algn="ctr">
                <a:lnSpc>
                  <a:spcPts val="1000"/>
                </a:lnSpc>
              </a:pPr>
              <a:r>
                <a:rPr lang="en-US" sz="900" dirty="0"/>
                <a:t>2020</a:t>
              </a:r>
            </a:p>
          </p:txBody>
        </p:sp>
        <p:sp>
          <p:nvSpPr>
            <p:cNvPr id="77" name="TextBox 76">
              <a:extLst>
                <a:ext uri="{FF2B5EF4-FFF2-40B4-BE49-F238E27FC236}">
                  <a16:creationId xmlns:a16="http://schemas.microsoft.com/office/drawing/2014/main" id="{754F3D58-62DC-6F44-A9C2-0A82116E4697}"/>
                </a:ext>
              </a:extLst>
            </p:cNvPr>
            <p:cNvSpPr txBox="1"/>
            <p:nvPr/>
          </p:nvSpPr>
          <p:spPr>
            <a:xfrm>
              <a:off x="7752005" y="4390626"/>
              <a:ext cx="415499" cy="220573"/>
            </a:xfrm>
            <a:prstGeom prst="rect">
              <a:avLst/>
            </a:prstGeom>
            <a:noFill/>
          </p:spPr>
          <p:txBody>
            <a:bodyPr wrap="none" rtlCol="0">
              <a:spAutoFit/>
            </a:bodyPr>
            <a:lstStyle/>
            <a:p>
              <a:pPr algn="ctr">
                <a:lnSpc>
                  <a:spcPts val="1000"/>
                </a:lnSpc>
              </a:pPr>
              <a:r>
                <a:rPr lang="en-US" sz="900" dirty="0"/>
                <a:t>2023</a:t>
              </a:r>
            </a:p>
          </p:txBody>
        </p:sp>
        <p:sp>
          <p:nvSpPr>
            <p:cNvPr id="78" name="TextBox 77">
              <a:extLst>
                <a:ext uri="{FF2B5EF4-FFF2-40B4-BE49-F238E27FC236}">
                  <a16:creationId xmlns:a16="http://schemas.microsoft.com/office/drawing/2014/main" id="{30A9F560-F613-9F47-A793-EBFF74E7F5C6}"/>
                </a:ext>
              </a:extLst>
            </p:cNvPr>
            <p:cNvSpPr txBox="1"/>
            <p:nvPr/>
          </p:nvSpPr>
          <p:spPr>
            <a:xfrm>
              <a:off x="3610838" y="3024335"/>
              <a:ext cx="444352" cy="220573"/>
            </a:xfrm>
            <a:prstGeom prst="rect">
              <a:avLst/>
            </a:prstGeom>
            <a:noFill/>
          </p:spPr>
          <p:txBody>
            <a:bodyPr wrap="none" rtlCol="0">
              <a:spAutoFit/>
            </a:bodyPr>
            <a:lstStyle/>
            <a:p>
              <a:pPr algn="r">
                <a:lnSpc>
                  <a:spcPts val="1000"/>
                </a:lnSpc>
              </a:pPr>
              <a:r>
                <a:rPr lang="en-US" sz="900" dirty="0"/>
                <a:t>2,500</a:t>
              </a:r>
            </a:p>
          </p:txBody>
        </p:sp>
        <p:sp>
          <p:nvSpPr>
            <p:cNvPr id="79" name="TextBox 78">
              <a:extLst>
                <a:ext uri="{FF2B5EF4-FFF2-40B4-BE49-F238E27FC236}">
                  <a16:creationId xmlns:a16="http://schemas.microsoft.com/office/drawing/2014/main" id="{D3CD477F-D96F-4846-9E36-D35799F680CA}"/>
                </a:ext>
              </a:extLst>
            </p:cNvPr>
            <p:cNvSpPr txBox="1"/>
            <p:nvPr/>
          </p:nvSpPr>
          <p:spPr>
            <a:xfrm>
              <a:off x="3610838" y="3273717"/>
              <a:ext cx="444352" cy="220573"/>
            </a:xfrm>
            <a:prstGeom prst="rect">
              <a:avLst/>
            </a:prstGeom>
            <a:noFill/>
          </p:spPr>
          <p:txBody>
            <a:bodyPr wrap="none" rtlCol="0">
              <a:spAutoFit/>
            </a:bodyPr>
            <a:lstStyle/>
            <a:p>
              <a:pPr algn="r">
                <a:lnSpc>
                  <a:spcPts val="1000"/>
                </a:lnSpc>
              </a:pPr>
              <a:r>
                <a:rPr lang="en-US" sz="900" dirty="0"/>
                <a:t>2,000</a:t>
              </a:r>
            </a:p>
          </p:txBody>
        </p:sp>
        <p:sp>
          <p:nvSpPr>
            <p:cNvPr id="80" name="TextBox 79">
              <a:extLst>
                <a:ext uri="{FF2B5EF4-FFF2-40B4-BE49-F238E27FC236}">
                  <a16:creationId xmlns:a16="http://schemas.microsoft.com/office/drawing/2014/main" id="{55C2417F-B5B2-4F44-8AAA-EA39DC41DBF0}"/>
                </a:ext>
              </a:extLst>
            </p:cNvPr>
            <p:cNvSpPr txBox="1"/>
            <p:nvPr/>
          </p:nvSpPr>
          <p:spPr>
            <a:xfrm>
              <a:off x="3610838" y="3517161"/>
              <a:ext cx="444352" cy="220573"/>
            </a:xfrm>
            <a:prstGeom prst="rect">
              <a:avLst/>
            </a:prstGeom>
            <a:noFill/>
          </p:spPr>
          <p:txBody>
            <a:bodyPr wrap="none" rtlCol="0">
              <a:spAutoFit/>
            </a:bodyPr>
            <a:lstStyle/>
            <a:p>
              <a:pPr algn="r">
                <a:lnSpc>
                  <a:spcPts val="1000"/>
                </a:lnSpc>
              </a:pPr>
              <a:r>
                <a:rPr lang="en-US" sz="900" dirty="0"/>
                <a:t>1,500</a:t>
              </a:r>
            </a:p>
          </p:txBody>
        </p:sp>
        <p:sp>
          <p:nvSpPr>
            <p:cNvPr id="81" name="TextBox 80">
              <a:extLst>
                <a:ext uri="{FF2B5EF4-FFF2-40B4-BE49-F238E27FC236}">
                  <a16:creationId xmlns:a16="http://schemas.microsoft.com/office/drawing/2014/main" id="{C1F1B6F6-5450-DE49-9CBE-43B223AE1D0E}"/>
                </a:ext>
              </a:extLst>
            </p:cNvPr>
            <p:cNvSpPr txBox="1"/>
            <p:nvPr/>
          </p:nvSpPr>
          <p:spPr>
            <a:xfrm>
              <a:off x="3610838" y="3772480"/>
              <a:ext cx="444352" cy="220573"/>
            </a:xfrm>
            <a:prstGeom prst="rect">
              <a:avLst/>
            </a:prstGeom>
            <a:noFill/>
          </p:spPr>
          <p:txBody>
            <a:bodyPr wrap="none" rtlCol="0">
              <a:spAutoFit/>
            </a:bodyPr>
            <a:lstStyle/>
            <a:p>
              <a:pPr algn="r">
                <a:lnSpc>
                  <a:spcPts val="1000"/>
                </a:lnSpc>
              </a:pPr>
              <a:r>
                <a:rPr lang="en-US" sz="900" dirty="0"/>
                <a:t>1,000</a:t>
              </a:r>
            </a:p>
          </p:txBody>
        </p:sp>
        <p:sp>
          <p:nvSpPr>
            <p:cNvPr id="82" name="TextBox 81">
              <a:extLst>
                <a:ext uri="{FF2B5EF4-FFF2-40B4-BE49-F238E27FC236}">
                  <a16:creationId xmlns:a16="http://schemas.microsoft.com/office/drawing/2014/main" id="{5CF52F5B-E7C5-6B41-A6DA-C016FDB22BD5}"/>
                </a:ext>
              </a:extLst>
            </p:cNvPr>
            <p:cNvSpPr txBox="1"/>
            <p:nvPr/>
          </p:nvSpPr>
          <p:spPr>
            <a:xfrm>
              <a:off x="3697399" y="4021862"/>
              <a:ext cx="357791" cy="220573"/>
            </a:xfrm>
            <a:prstGeom prst="rect">
              <a:avLst/>
            </a:prstGeom>
            <a:noFill/>
          </p:spPr>
          <p:txBody>
            <a:bodyPr wrap="none" rtlCol="0">
              <a:spAutoFit/>
            </a:bodyPr>
            <a:lstStyle/>
            <a:p>
              <a:pPr algn="r">
                <a:lnSpc>
                  <a:spcPts val="1000"/>
                </a:lnSpc>
              </a:pPr>
              <a:r>
                <a:rPr lang="en-US" sz="900" dirty="0"/>
                <a:t>500</a:t>
              </a:r>
            </a:p>
          </p:txBody>
        </p:sp>
        <p:sp>
          <p:nvSpPr>
            <p:cNvPr id="83" name="TextBox 82">
              <a:extLst>
                <a:ext uri="{FF2B5EF4-FFF2-40B4-BE49-F238E27FC236}">
                  <a16:creationId xmlns:a16="http://schemas.microsoft.com/office/drawing/2014/main" id="{80739648-5CD4-E04E-ABC4-DD84C7C5AB19}"/>
                </a:ext>
              </a:extLst>
            </p:cNvPr>
            <p:cNvSpPr txBox="1"/>
            <p:nvPr/>
          </p:nvSpPr>
          <p:spPr>
            <a:xfrm>
              <a:off x="3812816" y="4271243"/>
              <a:ext cx="242374" cy="220573"/>
            </a:xfrm>
            <a:prstGeom prst="rect">
              <a:avLst/>
            </a:prstGeom>
            <a:noFill/>
          </p:spPr>
          <p:txBody>
            <a:bodyPr wrap="none" rtlCol="0">
              <a:spAutoFit/>
            </a:bodyPr>
            <a:lstStyle/>
            <a:p>
              <a:pPr algn="r">
                <a:lnSpc>
                  <a:spcPts val="1000"/>
                </a:lnSpc>
              </a:pPr>
              <a:r>
                <a:rPr lang="en-US" sz="900" dirty="0"/>
                <a:t>0</a:t>
              </a:r>
            </a:p>
          </p:txBody>
        </p:sp>
        <p:sp>
          <p:nvSpPr>
            <p:cNvPr id="84" name="TextBox 83">
              <a:extLst>
                <a:ext uri="{FF2B5EF4-FFF2-40B4-BE49-F238E27FC236}">
                  <a16:creationId xmlns:a16="http://schemas.microsoft.com/office/drawing/2014/main" id="{F999F663-921D-1D45-87B6-862FA57A17E0}"/>
                </a:ext>
              </a:extLst>
            </p:cNvPr>
            <p:cNvSpPr txBox="1"/>
            <p:nvPr/>
          </p:nvSpPr>
          <p:spPr>
            <a:xfrm>
              <a:off x="8033835" y="2996070"/>
              <a:ext cx="936217" cy="348813"/>
            </a:xfrm>
            <a:prstGeom prst="rect">
              <a:avLst/>
            </a:prstGeom>
            <a:noFill/>
          </p:spPr>
          <p:txBody>
            <a:bodyPr wrap="square" rtlCol="0">
              <a:spAutoFit/>
            </a:bodyPr>
            <a:lstStyle/>
            <a:p>
              <a:pPr>
                <a:lnSpc>
                  <a:spcPts val="1000"/>
                </a:lnSpc>
              </a:pPr>
              <a:r>
                <a:rPr lang="en-US" sz="900" dirty="0">
                  <a:solidFill>
                    <a:srgbClr val="00B5EF"/>
                  </a:solidFill>
                </a:rPr>
                <a:t>Annual Capacity Additions</a:t>
              </a:r>
            </a:p>
          </p:txBody>
        </p:sp>
        <p:sp>
          <p:nvSpPr>
            <p:cNvPr id="85" name="TextBox 84">
              <a:extLst>
                <a:ext uri="{FF2B5EF4-FFF2-40B4-BE49-F238E27FC236}">
                  <a16:creationId xmlns:a16="http://schemas.microsoft.com/office/drawing/2014/main" id="{315307EF-AB95-C34F-B04F-464424C02EFF}"/>
                </a:ext>
              </a:extLst>
            </p:cNvPr>
            <p:cNvSpPr txBox="1"/>
            <p:nvPr/>
          </p:nvSpPr>
          <p:spPr>
            <a:xfrm>
              <a:off x="8033835" y="3541209"/>
              <a:ext cx="936217" cy="348813"/>
            </a:xfrm>
            <a:prstGeom prst="rect">
              <a:avLst/>
            </a:prstGeom>
            <a:noFill/>
          </p:spPr>
          <p:txBody>
            <a:bodyPr wrap="square" rtlCol="0">
              <a:spAutoFit/>
            </a:bodyPr>
            <a:lstStyle/>
            <a:p>
              <a:pPr>
                <a:lnSpc>
                  <a:spcPts val="1000"/>
                </a:lnSpc>
              </a:pPr>
              <a:r>
                <a:rPr lang="en-US" sz="900" dirty="0">
                  <a:solidFill>
                    <a:srgbClr val="F7901E"/>
                  </a:solidFill>
                </a:rPr>
                <a:t>Operating</a:t>
              </a:r>
              <a:br>
                <a:rPr lang="en-US" sz="900" dirty="0">
                  <a:solidFill>
                    <a:srgbClr val="F7901E"/>
                  </a:solidFill>
                </a:rPr>
              </a:br>
              <a:r>
                <a:rPr lang="en-US" sz="900" dirty="0">
                  <a:solidFill>
                    <a:srgbClr val="F7901E"/>
                  </a:solidFill>
                </a:rPr>
                <a:t>Capacity</a:t>
              </a:r>
            </a:p>
          </p:txBody>
        </p:sp>
        <p:sp>
          <p:nvSpPr>
            <p:cNvPr id="86" name="TextBox 85">
              <a:extLst>
                <a:ext uri="{FF2B5EF4-FFF2-40B4-BE49-F238E27FC236}">
                  <a16:creationId xmlns:a16="http://schemas.microsoft.com/office/drawing/2014/main" id="{123E170F-A6AA-6246-B456-D125B1D87C6B}"/>
                </a:ext>
              </a:extLst>
            </p:cNvPr>
            <p:cNvSpPr txBox="1"/>
            <p:nvPr/>
          </p:nvSpPr>
          <p:spPr>
            <a:xfrm>
              <a:off x="4217329" y="2421462"/>
              <a:ext cx="3613490" cy="392095"/>
            </a:xfrm>
            <a:prstGeom prst="rect">
              <a:avLst/>
            </a:prstGeom>
            <a:noFill/>
          </p:spPr>
          <p:txBody>
            <a:bodyPr wrap="none" rtlCol="0">
              <a:spAutoFit/>
            </a:bodyPr>
            <a:lstStyle/>
            <a:p>
              <a:pPr algn="ctr">
                <a:lnSpc>
                  <a:spcPts val="1200"/>
                </a:lnSpc>
              </a:pPr>
              <a:r>
                <a:rPr lang="en-US" sz="1050" dirty="0"/>
                <a:t>U.S. Utility-Scale Battery Storage Power Capacity (March 2019)</a:t>
              </a:r>
            </a:p>
            <a:p>
              <a:pPr algn="ctr">
                <a:lnSpc>
                  <a:spcPts val="1200"/>
                </a:lnSpc>
              </a:pPr>
              <a:r>
                <a:rPr lang="en-US" sz="900" dirty="0"/>
                <a:t>Megawatts (MW)</a:t>
              </a:r>
            </a:p>
          </p:txBody>
        </p:sp>
        <p:sp>
          <p:nvSpPr>
            <p:cNvPr id="11" name="Freeform 10">
              <a:extLst>
                <a:ext uri="{FF2B5EF4-FFF2-40B4-BE49-F238E27FC236}">
                  <a16:creationId xmlns:a16="http://schemas.microsoft.com/office/drawing/2014/main" id="{1F4EC2A4-53D1-7244-9952-12785CCA0D06}"/>
                </a:ext>
              </a:extLst>
            </p:cNvPr>
            <p:cNvSpPr/>
            <p:nvPr/>
          </p:nvSpPr>
          <p:spPr>
            <a:xfrm flipV="1">
              <a:off x="3999120" y="2885093"/>
              <a:ext cx="4059743" cy="1246536"/>
            </a:xfrm>
            <a:custGeom>
              <a:avLst/>
              <a:gdLst>
                <a:gd name="connsiteX0" fmla="*/ 15 w 4059743"/>
                <a:gd name="connsiteY0" fmla="*/ -512 h 1246536"/>
                <a:gd name="connsiteX1" fmla="*/ 4059759 w 4059743"/>
                <a:gd name="connsiteY1" fmla="*/ -512 h 1246536"/>
                <a:gd name="connsiteX2" fmla="*/ 15 w 4059743"/>
                <a:gd name="connsiteY2" fmla="*/ 248835 h 1246536"/>
                <a:gd name="connsiteX3" fmla="*/ 4059759 w 4059743"/>
                <a:gd name="connsiteY3" fmla="*/ 248835 h 1246536"/>
                <a:gd name="connsiteX4" fmla="*/ 15 w 4059743"/>
                <a:gd name="connsiteY4" fmla="*/ 498180 h 1246536"/>
                <a:gd name="connsiteX5" fmla="*/ 4059759 w 4059743"/>
                <a:gd name="connsiteY5" fmla="*/ 498180 h 1246536"/>
                <a:gd name="connsiteX6" fmla="*/ 15 w 4059743"/>
                <a:gd name="connsiteY6" fmla="*/ 747526 h 1246536"/>
                <a:gd name="connsiteX7" fmla="*/ 4059759 w 4059743"/>
                <a:gd name="connsiteY7" fmla="*/ 747526 h 1246536"/>
                <a:gd name="connsiteX8" fmla="*/ 15 w 4059743"/>
                <a:gd name="connsiteY8" fmla="*/ 996872 h 1246536"/>
                <a:gd name="connsiteX9" fmla="*/ 4059759 w 4059743"/>
                <a:gd name="connsiteY9" fmla="*/ 996872 h 1246536"/>
                <a:gd name="connsiteX10" fmla="*/ 15 w 4059743"/>
                <a:gd name="connsiteY10" fmla="*/ 1246025 h 1246536"/>
                <a:gd name="connsiteX11" fmla="*/ 4059759 w 4059743"/>
                <a:gd name="connsiteY11" fmla="*/ 1246025 h 124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9743" h="1246536">
                  <a:moveTo>
                    <a:pt x="15" y="-512"/>
                  </a:moveTo>
                  <a:lnTo>
                    <a:pt x="4059759" y="-512"/>
                  </a:lnTo>
                  <a:moveTo>
                    <a:pt x="15" y="248835"/>
                  </a:moveTo>
                  <a:lnTo>
                    <a:pt x="4059759" y="248835"/>
                  </a:lnTo>
                  <a:moveTo>
                    <a:pt x="15" y="498180"/>
                  </a:moveTo>
                  <a:lnTo>
                    <a:pt x="4059759" y="498180"/>
                  </a:lnTo>
                  <a:moveTo>
                    <a:pt x="15" y="747526"/>
                  </a:moveTo>
                  <a:lnTo>
                    <a:pt x="4059759" y="747526"/>
                  </a:lnTo>
                  <a:moveTo>
                    <a:pt x="15" y="996872"/>
                  </a:moveTo>
                  <a:lnTo>
                    <a:pt x="4059759" y="996872"/>
                  </a:lnTo>
                  <a:moveTo>
                    <a:pt x="15" y="1246025"/>
                  </a:moveTo>
                  <a:lnTo>
                    <a:pt x="4059759" y="1246025"/>
                  </a:lnTo>
                </a:path>
              </a:pathLst>
            </a:custGeom>
            <a:noFill/>
            <a:ln w="9460" cap="flat">
              <a:solidFill>
                <a:srgbClr val="D9D9D9"/>
              </a:solidFill>
              <a:prstDash val="solid"/>
              <a:round/>
            </a:ln>
          </p:spPr>
          <p:txBody>
            <a:bodyPr rtlCol="0" anchor="ctr"/>
            <a:lstStyle/>
            <a:p>
              <a:endParaRPr lang="en-US"/>
            </a:p>
          </p:txBody>
        </p:sp>
        <p:sp>
          <p:nvSpPr>
            <p:cNvPr id="12" name="Freeform 11">
              <a:extLst>
                <a:ext uri="{FF2B5EF4-FFF2-40B4-BE49-F238E27FC236}">
                  <a16:creationId xmlns:a16="http://schemas.microsoft.com/office/drawing/2014/main" id="{BE8FC111-66DC-4541-B639-3E767AC3BD88}"/>
                </a:ext>
              </a:extLst>
            </p:cNvPr>
            <p:cNvSpPr/>
            <p:nvPr/>
          </p:nvSpPr>
          <p:spPr>
            <a:xfrm flipV="1">
              <a:off x="4031361" y="3148163"/>
              <a:ext cx="3996071" cy="1233199"/>
            </a:xfrm>
            <a:custGeom>
              <a:avLst/>
              <a:gdLst>
                <a:gd name="connsiteX0" fmla="*/ 15 w 3996071"/>
                <a:gd name="connsiteY0" fmla="*/ 19653 h 1233199"/>
                <a:gd name="connsiteX1" fmla="*/ 128774 w 3996071"/>
                <a:gd name="connsiteY1" fmla="*/ 19653 h 1233199"/>
                <a:gd name="connsiteX2" fmla="*/ 128774 w 3996071"/>
                <a:gd name="connsiteY2" fmla="*/ -450 h 1233199"/>
                <a:gd name="connsiteX3" fmla="*/ 15 w 3996071"/>
                <a:gd name="connsiteY3" fmla="*/ -450 h 1233199"/>
                <a:gd name="connsiteX4" fmla="*/ 193911 w 3996071"/>
                <a:gd name="connsiteY4" fmla="*/ 19653 h 1233199"/>
                <a:gd name="connsiteX5" fmla="*/ 322670 w 3996071"/>
                <a:gd name="connsiteY5" fmla="*/ 19653 h 1233199"/>
                <a:gd name="connsiteX6" fmla="*/ 322670 w 3996071"/>
                <a:gd name="connsiteY6" fmla="*/ -450 h 1233199"/>
                <a:gd name="connsiteX7" fmla="*/ 193911 w 3996071"/>
                <a:gd name="connsiteY7" fmla="*/ -450 h 1233199"/>
                <a:gd name="connsiteX8" fmla="*/ 386292 w 3996071"/>
                <a:gd name="connsiteY8" fmla="*/ 19653 h 1233199"/>
                <a:gd name="connsiteX9" fmla="*/ 515051 w 3996071"/>
                <a:gd name="connsiteY9" fmla="*/ 19653 h 1233199"/>
                <a:gd name="connsiteX10" fmla="*/ 515051 w 3996071"/>
                <a:gd name="connsiteY10" fmla="*/ -450 h 1233199"/>
                <a:gd name="connsiteX11" fmla="*/ 386292 w 3996071"/>
                <a:gd name="connsiteY11" fmla="*/ -450 h 1233199"/>
                <a:gd name="connsiteX12" fmla="*/ 580187 w 3996071"/>
                <a:gd name="connsiteY12" fmla="*/ 19653 h 1233199"/>
                <a:gd name="connsiteX13" fmla="*/ 708947 w 3996071"/>
                <a:gd name="connsiteY13" fmla="*/ 19653 h 1233199"/>
                <a:gd name="connsiteX14" fmla="*/ 708947 w 3996071"/>
                <a:gd name="connsiteY14" fmla="*/ -450 h 1233199"/>
                <a:gd name="connsiteX15" fmla="*/ 580187 w 3996071"/>
                <a:gd name="connsiteY15" fmla="*/ -450 h 1233199"/>
                <a:gd name="connsiteX16" fmla="*/ 772568 w 3996071"/>
                <a:gd name="connsiteY16" fmla="*/ 19653 h 1233199"/>
                <a:gd name="connsiteX17" fmla="*/ 902842 w 3996071"/>
                <a:gd name="connsiteY17" fmla="*/ 19653 h 1233199"/>
                <a:gd name="connsiteX18" fmla="*/ 902842 w 3996071"/>
                <a:gd name="connsiteY18" fmla="*/ -450 h 1233199"/>
                <a:gd name="connsiteX19" fmla="*/ 772568 w 3996071"/>
                <a:gd name="connsiteY19" fmla="*/ -450 h 1233199"/>
                <a:gd name="connsiteX20" fmla="*/ 966464 w 3996071"/>
                <a:gd name="connsiteY20" fmla="*/ 19653 h 1233199"/>
                <a:gd name="connsiteX21" fmla="*/ 1095223 w 3996071"/>
                <a:gd name="connsiteY21" fmla="*/ 19653 h 1233199"/>
                <a:gd name="connsiteX22" fmla="*/ 1095223 w 3996071"/>
                <a:gd name="connsiteY22" fmla="*/ -450 h 1233199"/>
                <a:gd name="connsiteX23" fmla="*/ 966464 w 3996071"/>
                <a:gd name="connsiteY23" fmla="*/ -450 h 1233199"/>
                <a:gd name="connsiteX24" fmla="*/ 1160360 w 3996071"/>
                <a:gd name="connsiteY24" fmla="*/ 20812 h 1233199"/>
                <a:gd name="connsiteX25" fmla="*/ 1289119 w 3996071"/>
                <a:gd name="connsiteY25" fmla="*/ 20812 h 1233199"/>
                <a:gd name="connsiteX26" fmla="*/ 1289119 w 3996071"/>
                <a:gd name="connsiteY26" fmla="*/ -450 h 1233199"/>
                <a:gd name="connsiteX27" fmla="*/ 1160360 w 3996071"/>
                <a:gd name="connsiteY27" fmla="*/ -450 h 1233199"/>
                <a:gd name="connsiteX28" fmla="*/ 1352741 w 3996071"/>
                <a:gd name="connsiteY28" fmla="*/ 26611 h 1233199"/>
                <a:gd name="connsiteX29" fmla="*/ 1481500 w 3996071"/>
                <a:gd name="connsiteY29" fmla="*/ 26611 h 1233199"/>
                <a:gd name="connsiteX30" fmla="*/ 1481500 w 3996071"/>
                <a:gd name="connsiteY30" fmla="*/ -450 h 1233199"/>
                <a:gd name="connsiteX31" fmla="*/ 1352741 w 3996071"/>
                <a:gd name="connsiteY31" fmla="*/ -450 h 1233199"/>
                <a:gd name="connsiteX32" fmla="*/ 1546637 w 3996071"/>
                <a:gd name="connsiteY32" fmla="*/ 35889 h 1233199"/>
                <a:gd name="connsiteX33" fmla="*/ 1675396 w 3996071"/>
                <a:gd name="connsiteY33" fmla="*/ 35889 h 1233199"/>
                <a:gd name="connsiteX34" fmla="*/ 1675396 w 3996071"/>
                <a:gd name="connsiteY34" fmla="*/ -450 h 1233199"/>
                <a:gd name="connsiteX35" fmla="*/ 1546637 w 3996071"/>
                <a:gd name="connsiteY35" fmla="*/ -450 h 1233199"/>
                <a:gd name="connsiteX36" fmla="*/ 1740533 w 3996071"/>
                <a:gd name="connsiteY36" fmla="*/ 53285 h 1233199"/>
                <a:gd name="connsiteX37" fmla="*/ 1869292 w 3996071"/>
                <a:gd name="connsiteY37" fmla="*/ 53285 h 1233199"/>
                <a:gd name="connsiteX38" fmla="*/ 1869292 w 3996071"/>
                <a:gd name="connsiteY38" fmla="*/ -450 h 1233199"/>
                <a:gd name="connsiteX39" fmla="*/ 1740533 w 3996071"/>
                <a:gd name="connsiteY39" fmla="*/ -450 h 1233199"/>
                <a:gd name="connsiteX40" fmla="*/ 1932914 w 3996071"/>
                <a:gd name="connsiteY40" fmla="*/ 96196 h 1233199"/>
                <a:gd name="connsiteX41" fmla="*/ 2061673 w 3996071"/>
                <a:gd name="connsiteY41" fmla="*/ 96196 h 1233199"/>
                <a:gd name="connsiteX42" fmla="*/ 2061673 w 3996071"/>
                <a:gd name="connsiteY42" fmla="*/ -450 h 1233199"/>
                <a:gd name="connsiteX43" fmla="*/ 1932914 w 3996071"/>
                <a:gd name="connsiteY43" fmla="*/ -450 h 1233199"/>
                <a:gd name="connsiteX44" fmla="*/ 2126810 w 3996071"/>
                <a:gd name="connsiteY44" fmla="*/ 92717 h 1233199"/>
                <a:gd name="connsiteX45" fmla="*/ 2255569 w 3996071"/>
                <a:gd name="connsiteY45" fmla="*/ 92717 h 1233199"/>
                <a:gd name="connsiteX46" fmla="*/ 2255569 w 3996071"/>
                <a:gd name="connsiteY46" fmla="*/ -450 h 1233199"/>
                <a:gd name="connsiteX47" fmla="*/ 2126810 w 3996071"/>
                <a:gd name="connsiteY47" fmla="*/ -450 h 1233199"/>
                <a:gd name="connsiteX48" fmla="*/ 2319190 w 3996071"/>
                <a:gd name="connsiteY48" fmla="*/ 106634 h 1233199"/>
                <a:gd name="connsiteX49" fmla="*/ 2449464 w 3996071"/>
                <a:gd name="connsiteY49" fmla="*/ 106634 h 1233199"/>
                <a:gd name="connsiteX50" fmla="*/ 2449464 w 3996071"/>
                <a:gd name="connsiteY50" fmla="*/ -450 h 1233199"/>
                <a:gd name="connsiteX51" fmla="*/ 2319190 w 3996071"/>
                <a:gd name="connsiteY51" fmla="*/ -450 h 1233199"/>
                <a:gd name="connsiteX52" fmla="*/ 2513086 w 3996071"/>
                <a:gd name="connsiteY52" fmla="*/ 182017 h 1233199"/>
                <a:gd name="connsiteX53" fmla="*/ 2641845 w 3996071"/>
                <a:gd name="connsiteY53" fmla="*/ 182017 h 1233199"/>
                <a:gd name="connsiteX54" fmla="*/ 2641845 w 3996071"/>
                <a:gd name="connsiteY54" fmla="*/ -450 h 1233199"/>
                <a:gd name="connsiteX55" fmla="*/ 2513086 w 3996071"/>
                <a:gd name="connsiteY55" fmla="*/ -450 h 1233199"/>
                <a:gd name="connsiteX56" fmla="*/ 2706982 w 3996071"/>
                <a:gd name="connsiteY56" fmla="*/ 280596 h 1233199"/>
                <a:gd name="connsiteX57" fmla="*/ 2835741 w 3996071"/>
                <a:gd name="connsiteY57" fmla="*/ 280596 h 1233199"/>
                <a:gd name="connsiteX58" fmla="*/ 2835741 w 3996071"/>
                <a:gd name="connsiteY58" fmla="*/ -450 h 1233199"/>
                <a:gd name="connsiteX59" fmla="*/ 2706982 w 3996071"/>
                <a:gd name="connsiteY59" fmla="*/ -450 h 1233199"/>
                <a:gd name="connsiteX60" fmla="*/ 2899363 w 3996071"/>
                <a:gd name="connsiteY60" fmla="*/ 332784 h 1233199"/>
                <a:gd name="connsiteX61" fmla="*/ 3028122 w 3996071"/>
                <a:gd name="connsiteY61" fmla="*/ 332784 h 1233199"/>
                <a:gd name="connsiteX62" fmla="*/ 3028122 w 3996071"/>
                <a:gd name="connsiteY62" fmla="*/ -450 h 1233199"/>
                <a:gd name="connsiteX63" fmla="*/ 2899363 w 3996071"/>
                <a:gd name="connsiteY63" fmla="*/ -450 h 1233199"/>
                <a:gd name="connsiteX64" fmla="*/ 3093259 w 3996071"/>
                <a:gd name="connsiteY64" fmla="*/ 417446 h 1233199"/>
                <a:gd name="connsiteX65" fmla="*/ 3222018 w 3996071"/>
                <a:gd name="connsiteY65" fmla="*/ 417446 h 1233199"/>
                <a:gd name="connsiteX66" fmla="*/ 3222018 w 3996071"/>
                <a:gd name="connsiteY66" fmla="*/ -450 h 1233199"/>
                <a:gd name="connsiteX67" fmla="*/ 3093259 w 3996071"/>
                <a:gd name="connsiteY67" fmla="*/ -450 h 1233199"/>
                <a:gd name="connsiteX68" fmla="*/ 3287155 w 3996071"/>
                <a:gd name="connsiteY68" fmla="*/ 500948 h 1233199"/>
                <a:gd name="connsiteX69" fmla="*/ 3415914 w 3996071"/>
                <a:gd name="connsiteY69" fmla="*/ 500948 h 1233199"/>
                <a:gd name="connsiteX70" fmla="*/ 3415914 w 3996071"/>
                <a:gd name="connsiteY70" fmla="*/ -450 h 1233199"/>
                <a:gd name="connsiteX71" fmla="*/ 3287155 w 3996071"/>
                <a:gd name="connsiteY71" fmla="*/ -450 h 1233199"/>
                <a:gd name="connsiteX72" fmla="*/ 3479536 w 3996071"/>
                <a:gd name="connsiteY72" fmla="*/ 619242 h 1233199"/>
                <a:gd name="connsiteX73" fmla="*/ 3608295 w 3996071"/>
                <a:gd name="connsiteY73" fmla="*/ 619242 h 1233199"/>
                <a:gd name="connsiteX74" fmla="*/ 3608295 w 3996071"/>
                <a:gd name="connsiteY74" fmla="*/ -450 h 1233199"/>
                <a:gd name="connsiteX75" fmla="*/ 3479536 w 3996071"/>
                <a:gd name="connsiteY75" fmla="*/ -450 h 1233199"/>
                <a:gd name="connsiteX76" fmla="*/ 3673431 w 3996071"/>
                <a:gd name="connsiteY76" fmla="*/ 1192158 h 1233199"/>
                <a:gd name="connsiteX77" fmla="*/ 3802191 w 3996071"/>
                <a:gd name="connsiteY77" fmla="*/ 1192158 h 1233199"/>
                <a:gd name="connsiteX78" fmla="*/ 3802191 w 3996071"/>
                <a:gd name="connsiteY78" fmla="*/ -450 h 1233199"/>
                <a:gd name="connsiteX79" fmla="*/ 3673431 w 3996071"/>
                <a:gd name="connsiteY79" fmla="*/ -450 h 1233199"/>
                <a:gd name="connsiteX80" fmla="*/ 3865813 w 3996071"/>
                <a:gd name="connsiteY80" fmla="*/ 1232749 h 1233199"/>
                <a:gd name="connsiteX81" fmla="*/ 3996087 w 3996071"/>
                <a:gd name="connsiteY81" fmla="*/ 1232749 h 1233199"/>
                <a:gd name="connsiteX82" fmla="*/ 3996087 w 3996071"/>
                <a:gd name="connsiteY82" fmla="*/ -450 h 1233199"/>
                <a:gd name="connsiteX83" fmla="*/ 3865813 w 3996071"/>
                <a:gd name="connsiteY83" fmla="*/ -450 h 1233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996071" h="1233199">
                  <a:moveTo>
                    <a:pt x="15" y="19653"/>
                  </a:moveTo>
                  <a:lnTo>
                    <a:pt x="128774" y="19653"/>
                  </a:lnTo>
                  <a:lnTo>
                    <a:pt x="128774" y="-450"/>
                  </a:lnTo>
                  <a:lnTo>
                    <a:pt x="15" y="-450"/>
                  </a:lnTo>
                  <a:close/>
                  <a:moveTo>
                    <a:pt x="193911" y="19653"/>
                  </a:moveTo>
                  <a:lnTo>
                    <a:pt x="322670" y="19653"/>
                  </a:lnTo>
                  <a:lnTo>
                    <a:pt x="322670" y="-450"/>
                  </a:lnTo>
                  <a:lnTo>
                    <a:pt x="193911" y="-450"/>
                  </a:lnTo>
                  <a:close/>
                  <a:moveTo>
                    <a:pt x="386292" y="19653"/>
                  </a:moveTo>
                  <a:lnTo>
                    <a:pt x="515051" y="19653"/>
                  </a:lnTo>
                  <a:lnTo>
                    <a:pt x="515051" y="-450"/>
                  </a:lnTo>
                  <a:lnTo>
                    <a:pt x="386292" y="-450"/>
                  </a:lnTo>
                  <a:close/>
                  <a:moveTo>
                    <a:pt x="580187" y="19653"/>
                  </a:moveTo>
                  <a:lnTo>
                    <a:pt x="708947" y="19653"/>
                  </a:lnTo>
                  <a:lnTo>
                    <a:pt x="708947" y="-450"/>
                  </a:lnTo>
                  <a:lnTo>
                    <a:pt x="580187" y="-450"/>
                  </a:lnTo>
                  <a:close/>
                  <a:moveTo>
                    <a:pt x="772568" y="19653"/>
                  </a:moveTo>
                  <a:lnTo>
                    <a:pt x="902842" y="19653"/>
                  </a:lnTo>
                  <a:lnTo>
                    <a:pt x="902842" y="-450"/>
                  </a:lnTo>
                  <a:lnTo>
                    <a:pt x="772568" y="-450"/>
                  </a:lnTo>
                  <a:close/>
                  <a:moveTo>
                    <a:pt x="966464" y="19653"/>
                  </a:moveTo>
                  <a:lnTo>
                    <a:pt x="1095223" y="19653"/>
                  </a:lnTo>
                  <a:lnTo>
                    <a:pt x="1095223" y="-450"/>
                  </a:lnTo>
                  <a:lnTo>
                    <a:pt x="966464" y="-450"/>
                  </a:lnTo>
                  <a:close/>
                  <a:moveTo>
                    <a:pt x="1160360" y="20812"/>
                  </a:moveTo>
                  <a:lnTo>
                    <a:pt x="1289119" y="20812"/>
                  </a:lnTo>
                  <a:lnTo>
                    <a:pt x="1289119" y="-450"/>
                  </a:lnTo>
                  <a:lnTo>
                    <a:pt x="1160360" y="-450"/>
                  </a:lnTo>
                  <a:close/>
                  <a:moveTo>
                    <a:pt x="1352741" y="26611"/>
                  </a:moveTo>
                  <a:lnTo>
                    <a:pt x="1481500" y="26611"/>
                  </a:lnTo>
                  <a:lnTo>
                    <a:pt x="1481500" y="-450"/>
                  </a:lnTo>
                  <a:lnTo>
                    <a:pt x="1352741" y="-450"/>
                  </a:lnTo>
                  <a:close/>
                  <a:moveTo>
                    <a:pt x="1546637" y="35889"/>
                  </a:moveTo>
                  <a:lnTo>
                    <a:pt x="1675396" y="35889"/>
                  </a:lnTo>
                  <a:lnTo>
                    <a:pt x="1675396" y="-450"/>
                  </a:lnTo>
                  <a:lnTo>
                    <a:pt x="1546637" y="-450"/>
                  </a:lnTo>
                  <a:close/>
                  <a:moveTo>
                    <a:pt x="1740533" y="53285"/>
                  </a:moveTo>
                  <a:lnTo>
                    <a:pt x="1869292" y="53285"/>
                  </a:lnTo>
                  <a:lnTo>
                    <a:pt x="1869292" y="-450"/>
                  </a:lnTo>
                  <a:lnTo>
                    <a:pt x="1740533" y="-450"/>
                  </a:lnTo>
                  <a:close/>
                  <a:moveTo>
                    <a:pt x="1932914" y="96196"/>
                  </a:moveTo>
                  <a:lnTo>
                    <a:pt x="2061673" y="96196"/>
                  </a:lnTo>
                  <a:lnTo>
                    <a:pt x="2061673" y="-450"/>
                  </a:lnTo>
                  <a:lnTo>
                    <a:pt x="1932914" y="-450"/>
                  </a:lnTo>
                  <a:close/>
                  <a:moveTo>
                    <a:pt x="2126810" y="92717"/>
                  </a:moveTo>
                  <a:lnTo>
                    <a:pt x="2255569" y="92717"/>
                  </a:lnTo>
                  <a:lnTo>
                    <a:pt x="2255569" y="-450"/>
                  </a:lnTo>
                  <a:lnTo>
                    <a:pt x="2126810" y="-450"/>
                  </a:lnTo>
                  <a:close/>
                  <a:moveTo>
                    <a:pt x="2319190" y="106634"/>
                  </a:moveTo>
                  <a:lnTo>
                    <a:pt x="2449464" y="106634"/>
                  </a:lnTo>
                  <a:lnTo>
                    <a:pt x="2449464" y="-450"/>
                  </a:lnTo>
                  <a:lnTo>
                    <a:pt x="2319190" y="-450"/>
                  </a:lnTo>
                  <a:close/>
                  <a:moveTo>
                    <a:pt x="2513086" y="182017"/>
                  </a:moveTo>
                  <a:lnTo>
                    <a:pt x="2641845" y="182017"/>
                  </a:lnTo>
                  <a:lnTo>
                    <a:pt x="2641845" y="-450"/>
                  </a:lnTo>
                  <a:lnTo>
                    <a:pt x="2513086" y="-450"/>
                  </a:lnTo>
                  <a:close/>
                  <a:moveTo>
                    <a:pt x="2706982" y="280596"/>
                  </a:moveTo>
                  <a:lnTo>
                    <a:pt x="2835741" y="280596"/>
                  </a:lnTo>
                  <a:lnTo>
                    <a:pt x="2835741" y="-450"/>
                  </a:lnTo>
                  <a:lnTo>
                    <a:pt x="2706982" y="-450"/>
                  </a:lnTo>
                  <a:close/>
                  <a:moveTo>
                    <a:pt x="2899363" y="332784"/>
                  </a:moveTo>
                  <a:lnTo>
                    <a:pt x="3028122" y="332784"/>
                  </a:lnTo>
                  <a:lnTo>
                    <a:pt x="3028122" y="-450"/>
                  </a:lnTo>
                  <a:lnTo>
                    <a:pt x="2899363" y="-450"/>
                  </a:lnTo>
                  <a:close/>
                  <a:moveTo>
                    <a:pt x="3093259" y="417446"/>
                  </a:moveTo>
                  <a:lnTo>
                    <a:pt x="3222018" y="417446"/>
                  </a:lnTo>
                  <a:lnTo>
                    <a:pt x="3222018" y="-450"/>
                  </a:lnTo>
                  <a:lnTo>
                    <a:pt x="3093259" y="-450"/>
                  </a:lnTo>
                  <a:close/>
                  <a:moveTo>
                    <a:pt x="3287155" y="500948"/>
                  </a:moveTo>
                  <a:lnTo>
                    <a:pt x="3415914" y="500948"/>
                  </a:lnTo>
                  <a:lnTo>
                    <a:pt x="3415914" y="-450"/>
                  </a:lnTo>
                  <a:lnTo>
                    <a:pt x="3287155" y="-450"/>
                  </a:lnTo>
                  <a:close/>
                  <a:moveTo>
                    <a:pt x="3479536" y="619242"/>
                  </a:moveTo>
                  <a:lnTo>
                    <a:pt x="3608295" y="619242"/>
                  </a:lnTo>
                  <a:lnTo>
                    <a:pt x="3608295" y="-450"/>
                  </a:lnTo>
                  <a:lnTo>
                    <a:pt x="3479536" y="-450"/>
                  </a:lnTo>
                  <a:close/>
                  <a:moveTo>
                    <a:pt x="3673431" y="1192158"/>
                  </a:moveTo>
                  <a:lnTo>
                    <a:pt x="3802191" y="1192158"/>
                  </a:lnTo>
                  <a:lnTo>
                    <a:pt x="3802191" y="-450"/>
                  </a:lnTo>
                  <a:lnTo>
                    <a:pt x="3673431" y="-450"/>
                  </a:lnTo>
                  <a:close/>
                  <a:moveTo>
                    <a:pt x="3865813" y="1232749"/>
                  </a:moveTo>
                  <a:lnTo>
                    <a:pt x="3996087" y="1232749"/>
                  </a:lnTo>
                  <a:lnTo>
                    <a:pt x="3996087" y="-450"/>
                  </a:lnTo>
                  <a:lnTo>
                    <a:pt x="3865813" y="-450"/>
                  </a:lnTo>
                  <a:close/>
                </a:path>
              </a:pathLst>
            </a:custGeom>
            <a:solidFill>
              <a:srgbClr val="F7901E"/>
            </a:solidFill>
            <a:ln w="12613"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05CA0CB5-D00F-9547-B9D6-B2DBA3BC942E}"/>
                </a:ext>
              </a:extLst>
            </p:cNvPr>
            <p:cNvSpPr/>
            <p:nvPr/>
          </p:nvSpPr>
          <p:spPr>
            <a:xfrm flipV="1">
              <a:off x="4997810" y="3123808"/>
              <a:ext cx="3029622" cy="1237451"/>
            </a:xfrm>
            <a:custGeom>
              <a:avLst/>
              <a:gdLst>
                <a:gd name="connsiteX0" fmla="*/ 28 w 3029622"/>
                <a:gd name="connsiteY0" fmla="*/ 704 h 1237451"/>
                <a:gd name="connsiteX1" fmla="*/ 128787 w 3029622"/>
                <a:gd name="connsiteY1" fmla="*/ 704 h 1237451"/>
                <a:gd name="connsiteX2" fmla="*/ 128787 w 3029622"/>
                <a:gd name="connsiteY2" fmla="*/ -455 h 1237451"/>
                <a:gd name="connsiteX3" fmla="*/ 28 w 3029622"/>
                <a:gd name="connsiteY3" fmla="*/ -455 h 1237451"/>
                <a:gd name="connsiteX4" fmla="*/ 193923 w 3029622"/>
                <a:gd name="connsiteY4" fmla="*/ 1864 h 1237451"/>
                <a:gd name="connsiteX5" fmla="*/ 322682 w 3029622"/>
                <a:gd name="connsiteY5" fmla="*/ 1864 h 1237451"/>
                <a:gd name="connsiteX6" fmla="*/ 322682 w 3029622"/>
                <a:gd name="connsiteY6" fmla="*/ 704 h 1237451"/>
                <a:gd name="connsiteX7" fmla="*/ 193923 w 3029622"/>
                <a:gd name="connsiteY7" fmla="*/ 704 h 1237451"/>
                <a:gd name="connsiteX8" fmla="*/ 386305 w 3029622"/>
                <a:gd name="connsiteY8" fmla="*/ 8822 h 1237451"/>
                <a:gd name="connsiteX9" fmla="*/ 515063 w 3029622"/>
                <a:gd name="connsiteY9" fmla="*/ 8822 h 1237451"/>
                <a:gd name="connsiteX10" fmla="*/ 515063 w 3029622"/>
                <a:gd name="connsiteY10" fmla="*/ 6503 h 1237451"/>
                <a:gd name="connsiteX11" fmla="*/ 386305 w 3029622"/>
                <a:gd name="connsiteY11" fmla="*/ 6503 h 1237451"/>
                <a:gd name="connsiteX12" fmla="*/ 580200 w 3029622"/>
                <a:gd name="connsiteY12" fmla="*/ 33177 h 1237451"/>
                <a:gd name="connsiteX13" fmla="*/ 708959 w 3029622"/>
                <a:gd name="connsiteY13" fmla="*/ 33177 h 1237451"/>
                <a:gd name="connsiteX14" fmla="*/ 708959 w 3029622"/>
                <a:gd name="connsiteY14" fmla="*/ 15781 h 1237451"/>
                <a:gd name="connsiteX15" fmla="*/ 580200 w 3029622"/>
                <a:gd name="connsiteY15" fmla="*/ 15781 h 1237451"/>
                <a:gd name="connsiteX16" fmla="*/ 774096 w 3029622"/>
                <a:gd name="connsiteY16" fmla="*/ 64490 h 1237451"/>
                <a:gd name="connsiteX17" fmla="*/ 902855 w 3029622"/>
                <a:gd name="connsiteY17" fmla="*/ 64490 h 1237451"/>
                <a:gd name="connsiteX18" fmla="*/ 902855 w 3029622"/>
                <a:gd name="connsiteY18" fmla="*/ 33177 h 1237451"/>
                <a:gd name="connsiteX19" fmla="*/ 774096 w 3029622"/>
                <a:gd name="connsiteY19" fmla="*/ 33177 h 1237451"/>
                <a:gd name="connsiteX20" fmla="*/ 966477 w 3029622"/>
                <a:gd name="connsiteY20" fmla="*/ 83046 h 1237451"/>
                <a:gd name="connsiteX21" fmla="*/ 1095236 w 3029622"/>
                <a:gd name="connsiteY21" fmla="*/ 83046 h 1237451"/>
                <a:gd name="connsiteX22" fmla="*/ 1095236 w 3029622"/>
                <a:gd name="connsiteY22" fmla="*/ 76088 h 1237451"/>
                <a:gd name="connsiteX23" fmla="*/ 966477 w 3029622"/>
                <a:gd name="connsiteY23" fmla="*/ 76088 h 1237451"/>
                <a:gd name="connsiteX24" fmla="*/ 1160373 w 3029622"/>
                <a:gd name="connsiteY24" fmla="*/ 86526 h 1237451"/>
                <a:gd name="connsiteX25" fmla="*/ 1289132 w 3029622"/>
                <a:gd name="connsiteY25" fmla="*/ 86526 h 1237451"/>
                <a:gd name="connsiteX26" fmla="*/ 1289132 w 3029622"/>
                <a:gd name="connsiteY26" fmla="*/ 72609 h 1237451"/>
                <a:gd name="connsiteX27" fmla="*/ 1160373 w 3029622"/>
                <a:gd name="connsiteY27" fmla="*/ 72609 h 1237451"/>
                <a:gd name="connsiteX28" fmla="*/ 1352754 w 3029622"/>
                <a:gd name="connsiteY28" fmla="*/ 163069 h 1237451"/>
                <a:gd name="connsiteX29" fmla="*/ 1483028 w 3029622"/>
                <a:gd name="connsiteY29" fmla="*/ 163069 h 1237451"/>
                <a:gd name="connsiteX30" fmla="*/ 1483028 w 3029622"/>
                <a:gd name="connsiteY30" fmla="*/ 86526 h 1237451"/>
                <a:gd name="connsiteX31" fmla="*/ 1352754 w 3029622"/>
                <a:gd name="connsiteY31" fmla="*/ 86526 h 1237451"/>
                <a:gd name="connsiteX32" fmla="*/ 1546650 w 3029622"/>
                <a:gd name="connsiteY32" fmla="*/ 260488 h 1237451"/>
                <a:gd name="connsiteX33" fmla="*/ 1675408 w 3029622"/>
                <a:gd name="connsiteY33" fmla="*/ 260488 h 1237451"/>
                <a:gd name="connsiteX34" fmla="*/ 1675408 w 3029622"/>
                <a:gd name="connsiteY34" fmla="*/ 161909 h 1237451"/>
                <a:gd name="connsiteX35" fmla="*/ 1546650 w 3029622"/>
                <a:gd name="connsiteY35" fmla="*/ 161909 h 1237451"/>
                <a:gd name="connsiteX36" fmla="*/ 1740545 w 3029622"/>
                <a:gd name="connsiteY36" fmla="*/ 321955 h 1237451"/>
                <a:gd name="connsiteX37" fmla="*/ 1869304 w 3029622"/>
                <a:gd name="connsiteY37" fmla="*/ 321955 h 1237451"/>
                <a:gd name="connsiteX38" fmla="*/ 1869304 w 3029622"/>
                <a:gd name="connsiteY38" fmla="*/ 260488 h 1237451"/>
                <a:gd name="connsiteX39" fmla="*/ 1740545 w 3029622"/>
                <a:gd name="connsiteY39" fmla="*/ 260488 h 1237451"/>
                <a:gd name="connsiteX40" fmla="*/ 1932927 w 3029622"/>
                <a:gd name="connsiteY40" fmla="*/ 399658 h 1237451"/>
                <a:gd name="connsiteX41" fmla="*/ 2061685 w 3029622"/>
                <a:gd name="connsiteY41" fmla="*/ 399658 h 1237451"/>
                <a:gd name="connsiteX42" fmla="*/ 2061685 w 3029622"/>
                <a:gd name="connsiteY42" fmla="*/ 312676 h 1237451"/>
                <a:gd name="connsiteX43" fmla="*/ 1932927 w 3029622"/>
                <a:gd name="connsiteY43" fmla="*/ 312676 h 1237451"/>
                <a:gd name="connsiteX44" fmla="*/ 2126822 w 3029622"/>
                <a:gd name="connsiteY44" fmla="*/ 480840 h 1237451"/>
                <a:gd name="connsiteX45" fmla="*/ 2255581 w 3029622"/>
                <a:gd name="connsiteY45" fmla="*/ 480840 h 1237451"/>
                <a:gd name="connsiteX46" fmla="*/ 2255581 w 3029622"/>
                <a:gd name="connsiteY46" fmla="*/ 397338 h 1237451"/>
                <a:gd name="connsiteX47" fmla="*/ 2126822 w 3029622"/>
                <a:gd name="connsiteY47" fmla="*/ 397338 h 1237451"/>
                <a:gd name="connsiteX48" fmla="*/ 2320718 w 3029622"/>
                <a:gd name="connsiteY48" fmla="*/ 599135 h 1237451"/>
                <a:gd name="connsiteX49" fmla="*/ 2449477 w 3029622"/>
                <a:gd name="connsiteY49" fmla="*/ 599135 h 1237451"/>
                <a:gd name="connsiteX50" fmla="*/ 2449477 w 3029622"/>
                <a:gd name="connsiteY50" fmla="*/ 480840 h 1237451"/>
                <a:gd name="connsiteX51" fmla="*/ 2320718 w 3029622"/>
                <a:gd name="connsiteY51" fmla="*/ 480840 h 1237451"/>
                <a:gd name="connsiteX52" fmla="*/ 2513099 w 3029622"/>
                <a:gd name="connsiteY52" fmla="*/ 1172050 h 1237451"/>
                <a:gd name="connsiteX53" fmla="*/ 2641858 w 3029622"/>
                <a:gd name="connsiteY53" fmla="*/ 1172050 h 1237451"/>
                <a:gd name="connsiteX54" fmla="*/ 2641858 w 3029622"/>
                <a:gd name="connsiteY54" fmla="*/ 599135 h 1237451"/>
                <a:gd name="connsiteX55" fmla="*/ 2513099 w 3029622"/>
                <a:gd name="connsiteY55" fmla="*/ 599135 h 1237451"/>
                <a:gd name="connsiteX56" fmla="*/ 2706995 w 3029622"/>
                <a:gd name="connsiteY56" fmla="*/ 1212641 h 1237451"/>
                <a:gd name="connsiteX57" fmla="*/ 2835754 w 3029622"/>
                <a:gd name="connsiteY57" fmla="*/ 1212641 h 1237451"/>
                <a:gd name="connsiteX58" fmla="*/ 2835754 w 3029622"/>
                <a:gd name="connsiteY58" fmla="*/ 1172050 h 1237451"/>
                <a:gd name="connsiteX59" fmla="*/ 2706995 w 3029622"/>
                <a:gd name="connsiteY59" fmla="*/ 1172050 h 1237451"/>
                <a:gd name="connsiteX60" fmla="*/ 2899376 w 3029622"/>
                <a:gd name="connsiteY60" fmla="*/ 1236996 h 1237451"/>
                <a:gd name="connsiteX61" fmla="*/ 3029650 w 3029622"/>
                <a:gd name="connsiteY61" fmla="*/ 1236996 h 1237451"/>
                <a:gd name="connsiteX62" fmla="*/ 3029650 w 3029622"/>
                <a:gd name="connsiteY62" fmla="*/ 1212641 h 1237451"/>
                <a:gd name="connsiteX63" fmla="*/ 2899376 w 3029622"/>
                <a:gd name="connsiteY63" fmla="*/ 1212641 h 123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29622" h="1237451">
                  <a:moveTo>
                    <a:pt x="28" y="704"/>
                  </a:moveTo>
                  <a:lnTo>
                    <a:pt x="128787" y="704"/>
                  </a:lnTo>
                  <a:lnTo>
                    <a:pt x="128787" y="-455"/>
                  </a:lnTo>
                  <a:lnTo>
                    <a:pt x="28" y="-455"/>
                  </a:lnTo>
                  <a:close/>
                  <a:moveTo>
                    <a:pt x="193923" y="1864"/>
                  </a:moveTo>
                  <a:lnTo>
                    <a:pt x="322682" y="1864"/>
                  </a:lnTo>
                  <a:lnTo>
                    <a:pt x="322682" y="704"/>
                  </a:lnTo>
                  <a:lnTo>
                    <a:pt x="193923" y="704"/>
                  </a:lnTo>
                  <a:close/>
                  <a:moveTo>
                    <a:pt x="386305" y="8822"/>
                  </a:moveTo>
                  <a:lnTo>
                    <a:pt x="515063" y="8822"/>
                  </a:lnTo>
                  <a:lnTo>
                    <a:pt x="515063" y="6503"/>
                  </a:lnTo>
                  <a:lnTo>
                    <a:pt x="386305" y="6503"/>
                  </a:lnTo>
                  <a:close/>
                  <a:moveTo>
                    <a:pt x="580200" y="33177"/>
                  </a:moveTo>
                  <a:lnTo>
                    <a:pt x="708959" y="33177"/>
                  </a:lnTo>
                  <a:lnTo>
                    <a:pt x="708959" y="15781"/>
                  </a:lnTo>
                  <a:lnTo>
                    <a:pt x="580200" y="15781"/>
                  </a:lnTo>
                  <a:close/>
                  <a:moveTo>
                    <a:pt x="774096" y="64490"/>
                  </a:moveTo>
                  <a:lnTo>
                    <a:pt x="902855" y="64490"/>
                  </a:lnTo>
                  <a:lnTo>
                    <a:pt x="902855" y="33177"/>
                  </a:lnTo>
                  <a:lnTo>
                    <a:pt x="774096" y="33177"/>
                  </a:lnTo>
                  <a:close/>
                  <a:moveTo>
                    <a:pt x="966477" y="83046"/>
                  </a:moveTo>
                  <a:lnTo>
                    <a:pt x="1095236" y="83046"/>
                  </a:lnTo>
                  <a:lnTo>
                    <a:pt x="1095236" y="76088"/>
                  </a:lnTo>
                  <a:lnTo>
                    <a:pt x="966477" y="76088"/>
                  </a:lnTo>
                  <a:close/>
                  <a:moveTo>
                    <a:pt x="1160373" y="86526"/>
                  </a:moveTo>
                  <a:lnTo>
                    <a:pt x="1289132" y="86526"/>
                  </a:lnTo>
                  <a:lnTo>
                    <a:pt x="1289132" y="72609"/>
                  </a:lnTo>
                  <a:lnTo>
                    <a:pt x="1160373" y="72609"/>
                  </a:lnTo>
                  <a:close/>
                  <a:moveTo>
                    <a:pt x="1352754" y="163069"/>
                  </a:moveTo>
                  <a:lnTo>
                    <a:pt x="1483028" y="163069"/>
                  </a:lnTo>
                  <a:lnTo>
                    <a:pt x="1483028" y="86526"/>
                  </a:lnTo>
                  <a:lnTo>
                    <a:pt x="1352754" y="86526"/>
                  </a:lnTo>
                  <a:close/>
                  <a:moveTo>
                    <a:pt x="1546650" y="260488"/>
                  </a:moveTo>
                  <a:lnTo>
                    <a:pt x="1675408" y="260488"/>
                  </a:lnTo>
                  <a:lnTo>
                    <a:pt x="1675408" y="161909"/>
                  </a:lnTo>
                  <a:lnTo>
                    <a:pt x="1546650" y="161909"/>
                  </a:lnTo>
                  <a:close/>
                  <a:moveTo>
                    <a:pt x="1740545" y="321955"/>
                  </a:moveTo>
                  <a:lnTo>
                    <a:pt x="1869304" y="321955"/>
                  </a:lnTo>
                  <a:lnTo>
                    <a:pt x="1869304" y="260488"/>
                  </a:lnTo>
                  <a:lnTo>
                    <a:pt x="1740545" y="260488"/>
                  </a:lnTo>
                  <a:close/>
                  <a:moveTo>
                    <a:pt x="1932927" y="399658"/>
                  </a:moveTo>
                  <a:lnTo>
                    <a:pt x="2061685" y="399658"/>
                  </a:lnTo>
                  <a:lnTo>
                    <a:pt x="2061685" y="312676"/>
                  </a:lnTo>
                  <a:lnTo>
                    <a:pt x="1932927" y="312676"/>
                  </a:lnTo>
                  <a:close/>
                  <a:moveTo>
                    <a:pt x="2126822" y="480840"/>
                  </a:moveTo>
                  <a:lnTo>
                    <a:pt x="2255581" y="480840"/>
                  </a:lnTo>
                  <a:lnTo>
                    <a:pt x="2255581" y="397338"/>
                  </a:lnTo>
                  <a:lnTo>
                    <a:pt x="2126822" y="397338"/>
                  </a:lnTo>
                  <a:close/>
                  <a:moveTo>
                    <a:pt x="2320718" y="599135"/>
                  </a:moveTo>
                  <a:lnTo>
                    <a:pt x="2449477" y="599135"/>
                  </a:lnTo>
                  <a:lnTo>
                    <a:pt x="2449477" y="480840"/>
                  </a:lnTo>
                  <a:lnTo>
                    <a:pt x="2320718" y="480840"/>
                  </a:lnTo>
                  <a:close/>
                  <a:moveTo>
                    <a:pt x="2513099" y="1172050"/>
                  </a:moveTo>
                  <a:lnTo>
                    <a:pt x="2641858" y="1172050"/>
                  </a:lnTo>
                  <a:lnTo>
                    <a:pt x="2641858" y="599135"/>
                  </a:lnTo>
                  <a:lnTo>
                    <a:pt x="2513099" y="599135"/>
                  </a:lnTo>
                  <a:close/>
                  <a:moveTo>
                    <a:pt x="2706995" y="1212641"/>
                  </a:moveTo>
                  <a:lnTo>
                    <a:pt x="2835754" y="1212641"/>
                  </a:lnTo>
                  <a:lnTo>
                    <a:pt x="2835754" y="1172050"/>
                  </a:lnTo>
                  <a:lnTo>
                    <a:pt x="2706995" y="1172050"/>
                  </a:lnTo>
                  <a:close/>
                  <a:moveTo>
                    <a:pt x="2899376" y="1236996"/>
                  </a:moveTo>
                  <a:lnTo>
                    <a:pt x="3029650" y="1236996"/>
                  </a:lnTo>
                  <a:lnTo>
                    <a:pt x="3029650" y="1212641"/>
                  </a:lnTo>
                  <a:lnTo>
                    <a:pt x="2899376" y="1212641"/>
                  </a:lnTo>
                  <a:close/>
                </a:path>
              </a:pathLst>
            </a:custGeom>
            <a:solidFill>
              <a:srgbClr val="00B5EF"/>
            </a:solidFill>
            <a:ln w="12613"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45EF70DC-7B40-C046-A916-B57B0704B4B1}"/>
                </a:ext>
              </a:extLst>
            </p:cNvPr>
            <p:cNvSpPr/>
            <p:nvPr/>
          </p:nvSpPr>
          <p:spPr>
            <a:xfrm flipV="1">
              <a:off x="3999120" y="4375500"/>
              <a:ext cx="4059743" cy="7248"/>
            </a:xfrm>
            <a:custGeom>
              <a:avLst/>
              <a:gdLst>
                <a:gd name="connsiteX0" fmla="*/ 15 w 4059743"/>
                <a:gd name="connsiteY0" fmla="*/ -301 h 7248"/>
                <a:gd name="connsiteX1" fmla="*/ 4059759 w 4059743"/>
                <a:gd name="connsiteY1" fmla="*/ -301 h 7248"/>
              </a:gdLst>
              <a:ahLst/>
              <a:cxnLst>
                <a:cxn ang="0">
                  <a:pos x="connsiteX0" y="connsiteY0"/>
                </a:cxn>
                <a:cxn ang="0">
                  <a:pos x="connsiteX1" y="connsiteY1"/>
                </a:cxn>
              </a:cxnLst>
              <a:rect l="l" t="t" r="r" b="b"/>
              <a:pathLst>
                <a:path w="4059743" h="7248">
                  <a:moveTo>
                    <a:pt x="15" y="-301"/>
                  </a:moveTo>
                  <a:lnTo>
                    <a:pt x="4059759" y="-301"/>
                  </a:lnTo>
                </a:path>
              </a:pathLst>
            </a:custGeom>
            <a:noFill/>
            <a:ln w="9460" cap="flat">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403242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368104F-4DC2-9A4E-A9F3-EFECC40CA80F}"/>
              </a:ext>
            </a:extLst>
          </p:cNvPr>
          <p:cNvSpPr>
            <a:spLocks noGrp="1"/>
          </p:cNvSpPr>
          <p:nvPr>
            <p:ph type="body" sz="quarter" idx="51"/>
          </p:nvPr>
        </p:nvSpPr>
        <p:spPr/>
        <p:txBody>
          <a:bodyPr/>
          <a:lstStyle/>
          <a:p>
            <a:r>
              <a:rPr lang="en-US" dirty="0"/>
              <a:t>Energy Storage in the United States</a:t>
            </a:r>
          </a:p>
        </p:txBody>
      </p:sp>
      <p:sp>
        <p:nvSpPr>
          <p:cNvPr id="4" name="Text Placeholder 3">
            <a:extLst>
              <a:ext uri="{FF2B5EF4-FFF2-40B4-BE49-F238E27FC236}">
                <a16:creationId xmlns:a16="http://schemas.microsoft.com/office/drawing/2014/main" id="{60FBCBC4-4E81-E241-8DBD-0DDD602C37A9}"/>
              </a:ext>
            </a:extLst>
          </p:cNvPr>
          <p:cNvSpPr>
            <a:spLocks noGrp="1"/>
          </p:cNvSpPr>
          <p:nvPr>
            <p:ph type="body" sz="quarter" idx="52"/>
          </p:nvPr>
        </p:nvSpPr>
        <p:spPr/>
        <p:txBody>
          <a:bodyPr/>
          <a:lstStyle/>
          <a:p>
            <a:r>
              <a:rPr lang="en-US" dirty="0"/>
              <a:t>Currently 12,678 MW of energy storage projects have been commissioned.</a:t>
            </a:r>
          </a:p>
        </p:txBody>
      </p:sp>
      <p:grpSp>
        <p:nvGrpSpPr>
          <p:cNvPr id="234" name="Group 233">
            <a:extLst>
              <a:ext uri="{FF2B5EF4-FFF2-40B4-BE49-F238E27FC236}">
                <a16:creationId xmlns:a16="http://schemas.microsoft.com/office/drawing/2014/main" id="{317DD385-6461-324C-A0CD-4CFA36EADDD9}"/>
              </a:ext>
            </a:extLst>
          </p:cNvPr>
          <p:cNvGrpSpPr/>
          <p:nvPr/>
        </p:nvGrpSpPr>
        <p:grpSpPr>
          <a:xfrm>
            <a:off x="3353037" y="287382"/>
            <a:ext cx="5548078" cy="3757464"/>
            <a:chOff x="2231861" y="930294"/>
            <a:chExt cx="5548078" cy="3757464"/>
          </a:xfrm>
        </p:grpSpPr>
        <p:sp>
          <p:nvSpPr>
            <p:cNvPr id="157" name="Freeform 156">
              <a:extLst>
                <a:ext uri="{FF2B5EF4-FFF2-40B4-BE49-F238E27FC236}">
                  <a16:creationId xmlns:a16="http://schemas.microsoft.com/office/drawing/2014/main" id="{779A89E0-4242-8248-83A1-2F2452F15D28}"/>
                </a:ext>
              </a:extLst>
            </p:cNvPr>
            <p:cNvSpPr/>
            <p:nvPr/>
          </p:nvSpPr>
          <p:spPr>
            <a:xfrm>
              <a:off x="2525600" y="1704556"/>
              <a:ext cx="763213" cy="1326270"/>
            </a:xfrm>
            <a:custGeom>
              <a:avLst/>
              <a:gdLst>
                <a:gd name="connsiteX0" fmla="*/ 561592 w 655449"/>
                <a:gd name="connsiteY0" fmla="*/ 1139004 h 1139004"/>
                <a:gd name="connsiteX1" fmla="*/ 545344 w 655449"/>
                <a:gd name="connsiteY1" fmla="*/ 1139004 h 1139004"/>
                <a:gd name="connsiteX2" fmla="*/ 536269 w 655449"/>
                <a:gd name="connsiteY2" fmla="*/ 1139004 h 1139004"/>
                <a:gd name="connsiteX3" fmla="*/ 527281 w 655449"/>
                <a:gd name="connsiteY3" fmla="*/ 1133904 h 1139004"/>
                <a:gd name="connsiteX4" fmla="*/ 514577 w 655449"/>
                <a:gd name="connsiteY4" fmla="*/ 1133904 h 1139004"/>
                <a:gd name="connsiteX5" fmla="*/ 500144 w 655449"/>
                <a:gd name="connsiteY5" fmla="*/ 1133904 h 1139004"/>
                <a:gd name="connsiteX6" fmla="*/ 483896 w 655449"/>
                <a:gd name="connsiteY6" fmla="*/ 1128804 h 1139004"/>
                <a:gd name="connsiteX7" fmla="*/ 471277 w 655449"/>
                <a:gd name="connsiteY7" fmla="*/ 1125432 h 1139004"/>
                <a:gd name="connsiteX8" fmla="*/ 456844 w 655449"/>
                <a:gd name="connsiteY8" fmla="*/ 1125432 h 1139004"/>
                <a:gd name="connsiteX9" fmla="*/ 440596 w 655449"/>
                <a:gd name="connsiteY9" fmla="*/ 1125432 h 1139004"/>
                <a:gd name="connsiteX10" fmla="*/ 427892 w 655449"/>
                <a:gd name="connsiteY10" fmla="*/ 1121975 h 1139004"/>
                <a:gd name="connsiteX11" fmla="*/ 418904 w 655449"/>
                <a:gd name="connsiteY11" fmla="*/ 1118603 h 1139004"/>
                <a:gd name="connsiteX12" fmla="*/ 406286 w 655449"/>
                <a:gd name="connsiteY12" fmla="*/ 1118603 h 1139004"/>
                <a:gd name="connsiteX13" fmla="*/ 397211 w 655449"/>
                <a:gd name="connsiteY13" fmla="*/ 1116874 h 1139004"/>
                <a:gd name="connsiteX14" fmla="*/ 390038 w 655449"/>
                <a:gd name="connsiteY14" fmla="*/ 1113503 h 1139004"/>
                <a:gd name="connsiteX15" fmla="*/ 375605 w 655449"/>
                <a:gd name="connsiteY15" fmla="*/ 1113503 h 1139004"/>
                <a:gd name="connsiteX16" fmla="*/ 368345 w 655449"/>
                <a:gd name="connsiteY16" fmla="*/ 1116874 h 1139004"/>
                <a:gd name="connsiteX17" fmla="*/ 362900 w 655449"/>
                <a:gd name="connsiteY17" fmla="*/ 1110132 h 1139004"/>
                <a:gd name="connsiteX18" fmla="*/ 362900 w 655449"/>
                <a:gd name="connsiteY18" fmla="*/ 1105031 h 1139004"/>
                <a:gd name="connsiteX19" fmla="*/ 362900 w 655449"/>
                <a:gd name="connsiteY19" fmla="*/ 1093102 h 1139004"/>
                <a:gd name="connsiteX20" fmla="*/ 366530 w 655449"/>
                <a:gd name="connsiteY20" fmla="*/ 1086273 h 1139004"/>
                <a:gd name="connsiteX21" fmla="*/ 366530 w 655449"/>
                <a:gd name="connsiteY21" fmla="*/ 1076072 h 1139004"/>
                <a:gd name="connsiteX22" fmla="*/ 366530 w 655449"/>
                <a:gd name="connsiteY22" fmla="*/ 1064229 h 1139004"/>
                <a:gd name="connsiteX23" fmla="*/ 362900 w 655449"/>
                <a:gd name="connsiteY23" fmla="*/ 1052300 h 1139004"/>
                <a:gd name="connsiteX24" fmla="*/ 362900 w 655449"/>
                <a:gd name="connsiteY24" fmla="*/ 1045470 h 1139004"/>
                <a:gd name="connsiteX25" fmla="*/ 357542 w 655449"/>
                <a:gd name="connsiteY25" fmla="*/ 1036999 h 1139004"/>
                <a:gd name="connsiteX26" fmla="*/ 353912 w 655449"/>
                <a:gd name="connsiteY26" fmla="*/ 1028527 h 1139004"/>
                <a:gd name="connsiteX27" fmla="*/ 344837 w 655449"/>
                <a:gd name="connsiteY27" fmla="*/ 1019969 h 1139004"/>
                <a:gd name="connsiteX28" fmla="*/ 335849 w 655449"/>
                <a:gd name="connsiteY28" fmla="*/ 1008126 h 1139004"/>
                <a:gd name="connsiteX29" fmla="*/ 325046 w 655449"/>
                <a:gd name="connsiteY29" fmla="*/ 999568 h 1139004"/>
                <a:gd name="connsiteX30" fmla="*/ 319601 w 655449"/>
                <a:gd name="connsiteY30" fmla="*/ 984267 h 1139004"/>
                <a:gd name="connsiteX31" fmla="*/ 310526 w 655449"/>
                <a:gd name="connsiteY31" fmla="*/ 972424 h 1139004"/>
                <a:gd name="connsiteX32" fmla="*/ 303353 w 655449"/>
                <a:gd name="connsiteY32" fmla="*/ 967324 h 1139004"/>
                <a:gd name="connsiteX33" fmla="*/ 288920 w 655449"/>
                <a:gd name="connsiteY33" fmla="*/ 963866 h 1139004"/>
                <a:gd name="connsiteX34" fmla="*/ 285290 w 655449"/>
                <a:gd name="connsiteY34" fmla="*/ 958766 h 1139004"/>
                <a:gd name="connsiteX35" fmla="*/ 285290 w 655449"/>
                <a:gd name="connsiteY35" fmla="*/ 950294 h 1139004"/>
                <a:gd name="connsiteX36" fmla="*/ 285290 w 655449"/>
                <a:gd name="connsiteY36" fmla="*/ 943465 h 1139004"/>
                <a:gd name="connsiteX37" fmla="*/ 285290 w 655449"/>
                <a:gd name="connsiteY37" fmla="*/ 938451 h 1139004"/>
                <a:gd name="connsiteX38" fmla="*/ 281660 w 655449"/>
                <a:gd name="connsiteY38" fmla="*/ 931622 h 1139004"/>
                <a:gd name="connsiteX39" fmla="*/ 281660 w 655449"/>
                <a:gd name="connsiteY39" fmla="*/ 929893 h 1139004"/>
                <a:gd name="connsiteX40" fmla="*/ 276302 w 655449"/>
                <a:gd name="connsiteY40" fmla="*/ 926522 h 1139004"/>
                <a:gd name="connsiteX41" fmla="*/ 269042 w 655449"/>
                <a:gd name="connsiteY41" fmla="*/ 923150 h 1139004"/>
                <a:gd name="connsiteX42" fmla="*/ 263597 w 655449"/>
                <a:gd name="connsiteY42" fmla="*/ 926522 h 1139004"/>
                <a:gd name="connsiteX43" fmla="*/ 258239 w 655449"/>
                <a:gd name="connsiteY43" fmla="*/ 929893 h 1139004"/>
                <a:gd name="connsiteX44" fmla="*/ 254609 w 655449"/>
                <a:gd name="connsiteY44" fmla="*/ 923150 h 1139004"/>
                <a:gd name="connsiteX45" fmla="*/ 236546 w 655449"/>
                <a:gd name="connsiteY45" fmla="*/ 909492 h 1139004"/>
                <a:gd name="connsiteX46" fmla="*/ 223928 w 655449"/>
                <a:gd name="connsiteY46" fmla="*/ 899291 h 1139004"/>
                <a:gd name="connsiteX47" fmla="*/ 223928 w 655449"/>
                <a:gd name="connsiteY47" fmla="*/ 894191 h 1139004"/>
                <a:gd name="connsiteX48" fmla="*/ 216668 w 655449"/>
                <a:gd name="connsiteY48" fmla="*/ 889091 h 1139004"/>
                <a:gd name="connsiteX49" fmla="*/ 207680 w 655449"/>
                <a:gd name="connsiteY49" fmla="*/ 878890 h 1139004"/>
                <a:gd name="connsiteX50" fmla="*/ 198605 w 655449"/>
                <a:gd name="connsiteY50" fmla="*/ 868690 h 1139004"/>
                <a:gd name="connsiteX51" fmla="*/ 189617 w 655449"/>
                <a:gd name="connsiteY51" fmla="*/ 865318 h 1139004"/>
                <a:gd name="connsiteX52" fmla="*/ 182357 w 655449"/>
                <a:gd name="connsiteY52" fmla="*/ 865318 h 1139004"/>
                <a:gd name="connsiteX53" fmla="*/ 176913 w 655449"/>
                <a:gd name="connsiteY53" fmla="*/ 865318 h 1139004"/>
                <a:gd name="connsiteX54" fmla="*/ 167924 w 655449"/>
                <a:gd name="connsiteY54" fmla="*/ 858489 h 1139004"/>
                <a:gd name="connsiteX55" fmla="*/ 155306 w 655449"/>
                <a:gd name="connsiteY55" fmla="*/ 846646 h 1139004"/>
                <a:gd name="connsiteX56" fmla="*/ 146232 w 655449"/>
                <a:gd name="connsiteY56" fmla="*/ 841546 h 1139004"/>
                <a:gd name="connsiteX57" fmla="*/ 133614 w 655449"/>
                <a:gd name="connsiteY57" fmla="*/ 838088 h 1139004"/>
                <a:gd name="connsiteX58" fmla="*/ 124625 w 655449"/>
                <a:gd name="connsiteY58" fmla="*/ 832988 h 1139004"/>
                <a:gd name="connsiteX59" fmla="*/ 120996 w 655449"/>
                <a:gd name="connsiteY59" fmla="*/ 826245 h 1139004"/>
                <a:gd name="connsiteX60" fmla="*/ 120996 w 655449"/>
                <a:gd name="connsiteY60" fmla="*/ 817687 h 1139004"/>
                <a:gd name="connsiteX61" fmla="*/ 124625 w 655449"/>
                <a:gd name="connsiteY61" fmla="*/ 816044 h 1139004"/>
                <a:gd name="connsiteX62" fmla="*/ 124625 w 655449"/>
                <a:gd name="connsiteY62" fmla="*/ 805844 h 1139004"/>
                <a:gd name="connsiteX63" fmla="*/ 124625 w 655449"/>
                <a:gd name="connsiteY63" fmla="*/ 797286 h 1139004"/>
                <a:gd name="connsiteX64" fmla="*/ 124625 w 655449"/>
                <a:gd name="connsiteY64" fmla="*/ 792185 h 1139004"/>
                <a:gd name="connsiteX65" fmla="*/ 129984 w 655449"/>
                <a:gd name="connsiteY65" fmla="*/ 783714 h 1139004"/>
                <a:gd name="connsiteX66" fmla="*/ 133614 w 655449"/>
                <a:gd name="connsiteY66" fmla="*/ 776885 h 1139004"/>
                <a:gd name="connsiteX67" fmla="*/ 133614 w 655449"/>
                <a:gd name="connsiteY67" fmla="*/ 771784 h 1139004"/>
                <a:gd name="connsiteX68" fmla="*/ 129984 w 655449"/>
                <a:gd name="connsiteY68" fmla="*/ 765041 h 1139004"/>
                <a:gd name="connsiteX69" fmla="*/ 124625 w 655449"/>
                <a:gd name="connsiteY69" fmla="*/ 756483 h 1139004"/>
                <a:gd name="connsiteX70" fmla="*/ 117366 w 655449"/>
                <a:gd name="connsiteY70" fmla="*/ 753112 h 1139004"/>
                <a:gd name="connsiteX71" fmla="*/ 117366 w 655449"/>
                <a:gd name="connsiteY71" fmla="*/ 748012 h 1139004"/>
                <a:gd name="connsiteX72" fmla="*/ 120996 w 655449"/>
                <a:gd name="connsiteY72" fmla="*/ 739540 h 1139004"/>
                <a:gd name="connsiteX73" fmla="*/ 113736 w 655449"/>
                <a:gd name="connsiteY73" fmla="*/ 727611 h 1139004"/>
                <a:gd name="connsiteX74" fmla="*/ 108377 w 655449"/>
                <a:gd name="connsiteY74" fmla="*/ 719139 h 1139004"/>
                <a:gd name="connsiteX75" fmla="*/ 108377 w 655449"/>
                <a:gd name="connsiteY75" fmla="*/ 710581 h 1139004"/>
                <a:gd name="connsiteX76" fmla="*/ 104747 w 655449"/>
                <a:gd name="connsiteY76" fmla="*/ 702109 h 1139004"/>
                <a:gd name="connsiteX77" fmla="*/ 99303 w 655449"/>
                <a:gd name="connsiteY77" fmla="*/ 695280 h 1139004"/>
                <a:gd name="connsiteX78" fmla="*/ 95673 w 655449"/>
                <a:gd name="connsiteY78" fmla="*/ 683437 h 1139004"/>
                <a:gd name="connsiteX79" fmla="*/ 86685 w 655449"/>
                <a:gd name="connsiteY79" fmla="*/ 669779 h 1139004"/>
                <a:gd name="connsiteX80" fmla="*/ 83055 w 655449"/>
                <a:gd name="connsiteY80" fmla="*/ 663036 h 1139004"/>
                <a:gd name="connsiteX81" fmla="*/ 77610 w 655449"/>
                <a:gd name="connsiteY81" fmla="*/ 651107 h 1139004"/>
                <a:gd name="connsiteX82" fmla="*/ 77610 w 655449"/>
                <a:gd name="connsiteY82" fmla="*/ 646006 h 1139004"/>
                <a:gd name="connsiteX83" fmla="*/ 74066 w 655449"/>
                <a:gd name="connsiteY83" fmla="*/ 639177 h 1139004"/>
                <a:gd name="connsiteX84" fmla="*/ 70437 w 655449"/>
                <a:gd name="connsiteY84" fmla="*/ 630706 h 1139004"/>
                <a:gd name="connsiteX85" fmla="*/ 68622 w 655449"/>
                <a:gd name="connsiteY85" fmla="*/ 625605 h 1139004"/>
                <a:gd name="connsiteX86" fmla="*/ 61362 w 655449"/>
                <a:gd name="connsiteY86" fmla="*/ 617134 h 1139004"/>
                <a:gd name="connsiteX87" fmla="*/ 61362 w 655449"/>
                <a:gd name="connsiteY87" fmla="*/ 610304 h 1139004"/>
                <a:gd name="connsiteX88" fmla="*/ 64992 w 655449"/>
                <a:gd name="connsiteY88" fmla="*/ 601833 h 1139004"/>
                <a:gd name="connsiteX89" fmla="*/ 68622 w 655449"/>
                <a:gd name="connsiteY89" fmla="*/ 596732 h 1139004"/>
                <a:gd name="connsiteX90" fmla="*/ 70437 w 655449"/>
                <a:gd name="connsiteY90" fmla="*/ 596732 h 1139004"/>
                <a:gd name="connsiteX91" fmla="*/ 74066 w 655449"/>
                <a:gd name="connsiteY91" fmla="*/ 589903 h 1139004"/>
                <a:gd name="connsiteX92" fmla="*/ 81240 w 655449"/>
                <a:gd name="connsiteY92" fmla="*/ 589903 h 1139004"/>
                <a:gd name="connsiteX93" fmla="*/ 83055 w 655449"/>
                <a:gd name="connsiteY93" fmla="*/ 581432 h 1139004"/>
                <a:gd name="connsiteX94" fmla="*/ 83055 w 655449"/>
                <a:gd name="connsiteY94" fmla="*/ 576331 h 1139004"/>
                <a:gd name="connsiteX95" fmla="*/ 86685 w 655449"/>
                <a:gd name="connsiteY95" fmla="*/ 572874 h 1139004"/>
                <a:gd name="connsiteX96" fmla="*/ 83055 w 655449"/>
                <a:gd name="connsiteY96" fmla="*/ 566131 h 1139004"/>
                <a:gd name="connsiteX97" fmla="*/ 83055 w 655449"/>
                <a:gd name="connsiteY97" fmla="*/ 564402 h 1139004"/>
                <a:gd name="connsiteX98" fmla="*/ 81240 w 655449"/>
                <a:gd name="connsiteY98" fmla="*/ 561031 h 1139004"/>
                <a:gd name="connsiteX99" fmla="*/ 81240 w 655449"/>
                <a:gd name="connsiteY99" fmla="*/ 555930 h 1139004"/>
                <a:gd name="connsiteX100" fmla="*/ 70437 w 655449"/>
                <a:gd name="connsiteY100" fmla="*/ 549101 h 1139004"/>
                <a:gd name="connsiteX101" fmla="*/ 61362 w 655449"/>
                <a:gd name="connsiteY101" fmla="*/ 545730 h 1139004"/>
                <a:gd name="connsiteX102" fmla="*/ 59547 w 655449"/>
                <a:gd name="connsiteY102" fmla="*/ 540629 h 1139004"/>
                <a:gd name="connsiteX103" fmla="*/ 56004 w 655449"/>
                <a:gd name="connsiteY103" fmla="*/ 535529 h 1139004"/>
                <a:gd name="connsiteX104" fmla="*/ 52374 w 655449"/>
                <a:gd name="connsiteY104" fmla="*/ 528700 h 1139004"/>
                <a:gd name="connsiteX105" fmla="*/ 52374 w 655449"/>
                <a:gd name="connsiteY105" fmla="*/ 508299 h 1139004"/>
                <a:gd name="connsiteX106" fmla="*/ 52374 w 655449"/>
                <a:gd name="connsiteY106" fmla="*/ 499827 h 1139004"/>
                <a:gd name="connsiteX107" fmla="*/ 56004 w 655449"/>
                <a:gd name="connsiteY107" fmla="*/ 491269 h 1139004"/>
                <a:gd name="connsiteX108" fmla="*/ 56004 w 655449"/>
                <a:gd name="connsiteY108" fmla="*/ 482797 h 1139004"/>
                <a:gd name="connsiteX109" fmla="*/ 56004 w 655449"/>
                <a:gd name="connsiteY109" fmla="*/ 472597 h 1139004"/>
                <a:gd name="connsiteX110" fmla="*/ 56004 w 655449"/>
                <a:gd name="connsiteY110" fmla="*/ 467497 h 1139004"/>
                <a:gd name="connsiteX111" fmla="*/ 59547 w 655449"/>
                <a:gd name="connsiteY111" fmla="*/ 462396 h 1139004"/>
                <a:gd name="connsiteX112" fmla="*/ 64992 w 655449"/>
                <a:gd name="connsiteY112" fmla="*/ 467497 h 1139004"/>
                <a:gd name="connsiteX113" fmla="*/ 68622 w 655449"/>
                <a:gd name="connsiteY113" fmla="*/ 472597 h 1139004"/>
                <a:gd name="connsiteX114" fmla="*/ 68622 w 655449"/>
                <a:gd name="connsiteY114" fmla="*/ 479426 h 1139004"/>
                <a:gd name="connsiteX115" fmla="*/ 70437 w 655449"/>
                <a:gd name="connsiteY115" fmla="*/ 482797 h 1139004"/>
                <a:gd name="connsiteX116" fmla="*/ 77610 w 655449"/>
                <a:gd name="connsiteY116" fmla="*/ 487898 h 1139004"/>
                <a:gd name="connsiteX117" fmla="*/ 77610 w 655449"/>
                <a:gd name="connsiteY117" fmla="*/ 492998 h 1139004"/>
                <a:gd name="connsiteX118" fmla="*/ 81240 w 655449"/>
                <a:gd name="connsiteY118" fmla="*/ 496369 h 1139004"/>
                <a:gd name="connsiteX119" fmla="*/ 83055 w 655449"/>
                <a:gd name="connsiteY119" fmla="*/ 491269 h 1139004"/>
                <a:gd name="connsiteX120" fmla="*/ 81240 w 655449"/>
                <a:gd name="connsiteY120" fmla="*/ 484526 h 1139004"/>
                <a:gd name="connsiteX121" fmla="*/ 81240 w 655449"/>
                <a:gd name="connsiteY121" fmla="*/ 475968 h 1139004"/>
                <a:gd name="connsiteX122" fmla="*/ 81240 w 655449"/>
                <a:gd name="connsiteY122" fmla="*/ 470868 h 1139004"/>
                <a:gd name="connsiteX123" fmla="*/ 81240 w 655449"/>
                <a:gd name="connsiteY123" fmla="*/ 464125 h 1139004"/>
                <a:gd name="connsiteX124" fmla="*/ 83055 w 655449"/>
                <a:gd name="connsiteY124" fmla="*/ 459025 h 1139004"/>
                <a:gd name="connsiteX125" fmla="*/ 90314 w 655449"/>
                <a:gd name="connsiteY125" fmla="*/ 452196 h 1139004"/>
                <a:gd name="connsiteX126" fmla="*/ 99303 w 655449"/>
                <a:gd name="connsiteY126" fmla="*/ 447095 h 1139004"/>
                <a:gd name="connsiteX127" fmla="*/ 102933 w 655449"/>
                <a:gd name="connsiteY127" fmla="*/ 441995 h 1139004"/>
                <a:gd name="connsiteX128" fmla="*/ 99303 w 655449"/>
                <a:gd name="connsiteY128" fmla="*/ 431795 h 1139004"/>
                <a:gd name="connsiteX129" fmla="*/ 90314 w 655449"/>
                <a:gd name="connsiteY129" fmla="*/ 426694 h 1139004"/>
                <a:gd name="connsiteX130" fmla="*/ 81240 w 655449"/>
                <a:gd name="connsiteY130" fmla="*/ 426694 h 1139004"/>
                <a:gd name="connsiteX131" fmla="*/ 77610 w 655449"/>
                <a:gd name="connsiteY131" fmla="*/ 423323 h 1139004"/>
                <a:gd name="connsiteX132" fmla="*/ 74066 w 655449"/>
                <a:gd name="connsiteY132" fmla="*/ 423323 h 1139004"/>
                <a:gd name="connsiteX133" fmla="*/ 68622 w 655449"/>
                <a:gd name="connsiteY133" fmla="*/ 430066 h 1139004"/>
                <a:gd name="connsiteX134" fmla="*/ 68622 w 655449"/>
                <a:gd name="connsiteY134" fmla="*/ 435166 h 1139004"/>
                <a:gd name="connsiteX135" fmla="*/ 64992 w 655449"/>
                <a:gd name="connsiteY135" fmla="*/ 438624 h 1139004"/>
                <a:gd name="connsiteX136" fmla="*/ 64992 w 655449"/>
                <a:gd name="connsiteY136" fmla="*/ 443724 h 1139004"/>
                <a:gd name="connsiteX137" fmla="*/ 64992 w 655449"/>
                <a:gd name="connsiteY137" fmla="*/ 447095 h 1139004"/>
                <a:gd name="connsiteX138" fmla="*/ 61362 w 655449"/>
                <a:gd name="connsiteY138" fmla="*/ 450467 h 1139004"/>
                <a:gd name="connsiteX139" fmla="*/ 59547 w 655449"/>
                <a:gd name="connsiteY139" fmla="*/ 447095 h 1139004"/>
                <a:gd name="connsiteX140" fmla="*/ 56004 w 655449"/>
                <a:gd name="connsiteY140" fmla="*/ 447095 h 1139004"/>
                <a:gd name="connsiteX141" fmla="*/ 48744 w 655449"/>
                <a:gd name="connsiteY141" fmla="*/ 438624 h 1139004"/>
                <a:gd name="connsiteX142" fmla="*/ 39756 w 655449"/>
                <a:gd name="connsiteY142" fmla="*/ 435166 h 1139004"/>
                <a:gd name="connsiteX143" fmla="*/ 37941 w 655449"/>
                <a:gd name="connsiteY143" fmla="*/ 430066 h 1139004"/>
                <a:gd name="connsiteX144" fmla="*/ 34311 w 655449"/>
                <a:gd name="connsiteY144" fmla="*/ 423323 h 1139004"/>
                <a:gd name="connsiteX145" fmla="*/ 30681 w 655449"/>
                <a:gd name="connsiteY145" fmla="*/ 418223 h 1139004"/>
                <a:gd name="connsiteX146" fmla="*/ 30681 w 655449"/>
                <a:gd name="connsiteY146" fmla="*/ 409665 h 1139004"/>
                <a:gd name="connsiteX147" fmla="*/ 37941 w 655449"/>
                <a:gd name="connsiteY147" fmla="*/ 402922 h 1139004"/>
                <a:gd name="connsiteX148" fmla="*/ 37941 w 655449"/>
                <a:gd name="connsiteY148" fmla="*/ 394364 h 1139004"/>
                <a:gd name="connsiteX149" fmla="*/ 34311 w 655449"/>
                <a:gd name="connsiteY149" fmla="*/ 385892 h 1139004"/>
                <a:gd name="connsiteX150" fmla="*/ 30681 w 655449"/>
                <a:gd name="connsiteY150" fmla="*/ 382521 h 1139004"/>
                <a:gd name="connsiteX151" fmla="*/ 27051 w 655449"/>
                <a:gd name="connsiteY151" fmla="*/ 373963 h 1139004"/>
                <a:gd name="connsiteX152" fmla="*/ 25236 w 655449"/>
                <a:gd name="connsiteY152" fmla="*/ 368949 h 1139004"/>
                <a:gd name="connsiteX153" fmla="*/ 21693 w 655449"/>
                <a:gd name="connsiteY153" fmla="*/ 365491 h 1139004"/>
                <a:gd name="connsiteX154" fmla="*/ 21693 w 655449"/>
                <a:gd name="connsiteY154" fmla="*/ 357019 h 1139004"/>
                <a:gd name="connsiteX155" fmla="*/ 18063 w 655449"/>
                <a:gd name="connsiteY155" fmla="*/ 353648 h 1139004"/>
                <a:gd name="connsiteX156" fmla="*/ 14433 w 655449"/>
                <a:gd name="connsiteY156" fmla="*/ 348548 h 1139004"/>
                <a:gd name="connsiteX157" fmla="*/ 12618 w 655449"/>
                <a:gd name="connsiteY157" fmla="*/ 341718 h 1139004"/>
                <a:gd name="connsiteX158" fmla="*/ 12618 w 655449"/>
                <a:gd name="connsiteY158" fmla="*/ 338347 h 1139004"/>
                <a:gd name="connsiteX159" fmla="*/ 8988 w 655449"/>
                <a:gd name="connsiteY159" fmla="*/ 333247 h 1139004"/>
                <a:gd name="connsiteX160" fmla="*/ 5445 w 655449"/>
                <a:gd name="connsiteY160" fmla="*/ 326418 h 1139004"/>
                <a:gd name="connsiteX161" fmla="*/ 5445 w 655449"/>
                <a:gd name="connsiteY161" fmla="*/ 321317 h 1139004"/>
                <a:gd name="connsiteX162" fmla="*/ 5445 w 655449"/>
                <a:gd name="connsiteY162" fmla="*/ 316217 h 1139004"/>
                <a:gd name="connsiteX163" fmla="*/ 8988 w 655449"/>
                <a:gd name="connsiteY163" fmla="*/ 309388 h 1139004"/>
                <a:gd name="connsiteX164" fmla="*/ 8988 w 655449"/>
                <a:gd name="connsiteY164" fmla="*/ 300916 h 1139004"/>
                <a:gd name="connsiteX165" fmla="*/ 12618 w 655449"/>
                <a:gd name="connsiteY165" fmla="*/ 295816 h 1139004"/>
                <a:gd name="connsiteX166" fmla="*/ 14433 w 655449"/>
                <a:gd name="connsiteY166" fmla="*/ 285615 h 1139004"/>
                <a:gd name="connsiteX167" fmla="*/ 14433 w 655449"/>
                <a:gd name="connsiteY167" fmla="*/ 275415 h 1139004"/>
                <a:gd name="connsiteX168" fmla="*/ 14433 w 655449"/>
                <a:gd name="connsiteY168" fmla="*/ 268586 h 1139004"/>
                <a:gd name="connsiteX169" fmla="*/ 14433 w 655449"/>
                <a:gd name="connsiteY169" fmla="*/ 263485 h 1139004"/>
                <a:gd name="connsiteX170" fmla="*/ 14433 w 655449"/>
                <a:gd name="connsiteY170" fmla="*/ 253285 h 1139004"/>
                <a:gd name="connsiteX171" fmla="*/ 18063 w 655449"/>
                <a:gd name="connsiteY171" fmla="*/ 248185 h 1139004"/>
                <a:gd name="connsiteX172" fmla="*/ 21693 w 655449"/>
                <a:gd name="connsiteY172" fmla="*/ 244813 h 1139004"/>
                <a:gd name="connsiteX173" fmla="*/ 25236 w 655449"/>
                <a:gd name="connsiteY173" fmla="*/ 243085 h 1139004"/>
                <a:gd name="connsiteX174" fmla="*/ 25236 w 655449"/>
                <a:gd name="connsiteY174" fmla="*/ 236342 h 1139004"/>
                <a:gd name="connsiteX175" fmla="*/ 21693 w 655449"/>
                <a:gd name="connsiteY175" fmla="*/ 231241 h 1139004"/>
                <a:gd name="connsiteX176" fmla="*/ 18063 w 655449"/>
                <a:gd name="connsiteY176" fmla="*/ 224412 h 1139004"/>
                <a:gd name="connsiteX177" fmla="*/ 18063 w 655449"/>
                <a:gd name="connsiteY177" fmla="*/ 219312 h 1139004"/>
                <a:gd name="connsiteX178" fmla="*/ 18063 w 655449"/>
                <a:gd name="connsiteY178" fmla="*/ 207383 h 1139004"/>
                <a:gd name="connsiteX179" fmla="*/ 12618 w 655449"/>
                <a:gd name="connsiteY179" fmla="*/ 202282 h 1139004"/>
                <a:gd name="connsiteX180" fmla="*/ 8988 w 655449"/>
                <a:gd name="connsiteY180" fmla="*/ 192082 h 1139004"/>
                <a:gd name="connsiteX181" fmla="*/ 12618 w 655449"/>
                <a:gd name="connsiteY181" fmla="*/ 190439 h 1139004"/>
                <a:gd name="connsiteX182" fmla="*/ 8988 w 655449"/>
                <a:gd name="connsiteY182" fmla="*/ 186981 h 1139004"/>
                <a:gd name="connsiteX183" fmla="*/ 8988 w 655449"/>
                <a:gd name="connsiteY183" fmla="*/ 171681 h 1139004"/>
                <a:gd name="connsiteX184" fmla="*/ 5445 w 655449"/>
                <a:gd name="connsiteY184" fmla="*/ 170038 h 1139004"/>
                <a:gd name="connsiteX185" fmla="*/ 3630 w 655449"/>
                <a:gd name="connsiteY185" fmla="*/ 163209 h 1139004"/>
                <a:gd name="connsiteX186" fmla="*/ 0 w 655449"/>
                <a:gd name="connsiteY186" fmla="*/ 158109 h 1139004"/>
                <a:gd name="connsiteX187" fmla="*/ 3630 w 655449"/>
                <a:gd name="connsiteY187" fmla="*/ 154737 h 1139004"/>
                <a:gd name="connsiteX188" fmla="*/ 3630 w 655449"/>
                <a:gd name="connsiteY188" fmla="*/ 146179 h 1139004"/>
                <a:gd name="connsiteX189" fmla="*/ 5445 w 655449"/>
                <a:gd name="connsiteY189" fmla="*/ 137708 h 1139004"/>
                <a:gd name="connsiteX190" fmla="*/ 14433 w 655449"/>
                <a:gd name="connsiteY190" fmla="*/ 134336 h 1139004"/>
                <a:gd name="connsiteX191" fmla="*/ 21693 w 655449"/>
                <a:gd name="connsiteY191" fmla="*/ 129236 h 1139004"/>
                <a:gd name="connsiteX192" fmla="*/ 27051 w 655449"/>
                <a:gd name="connsiteY192" fmla="*/ 119035 h 1139004"/>
                <a:gd name="connsiteX193" fmla="*/ 39756 w 655449"/>
                <a:gd name="connsiteY193" fmla="*/ 110477 h 1139004"/>
                <a:gd name="connsiteX194" fmla="*/ 43299 w 655449"/>
                <a:gd name="connsiteY194" fmla="*/ 98634 h 1139004"/>
                <a:gd name="connsiteX195" fmla="*/ 48744 w 655449"/>
                <a:gd name="connsiteY195" fmla="*/ 84976 h 1139004"/>
                <a:gd name="connsiteX196" fmla="*/ 56004 w 655449"/>
                <a:gd name="connsiteY196" fmla="*/ 73133 h 1139004"/>
                <a:gd name="connsiteX197" fmla="*/ 64992 w 655449"/>
                <a:gd name="connsiteY197" fmla="*/ 52732 h 1139004"/>
                <a:gd name="connsiteX198" fmla="*/ 64992 w 655449"/>
                <a:gd name="connsiteY198" fmla="*/ 35702 h 1139004"/>
                <a:gd name="connsiteX199" fmla="*/ 64992 w 655449"/>
                <a:gd name="connsiteY199" fmla="*/ 17030 h 1139004"/>
                <a:gd name="connsiteX200" fmla="*/ 68622 w 655449"/>
                <a:gd name="connsiteY200" fmla="*/ 3371 h 1139004"/>
                <a:gd name="connsiteX201" fmla="*/ 70437 w 655449"/>
                <a:gd name="connsiteY201" fmla="*/ 0 h 1139004"/>
                <a:gd name="connsiteX202" fmla="*/ 379148 w 655449"/>
                <a:gd name="connsiteY202" fmla="*/ 96905 h 1139004"/>
                <a:gd name="connsiteX203" fmla="*/ 288920 w 655449"/>
                <a:gd name="connsiteY203" fmla="*/ 390992 h 1139004"/>
                <a:gd name="connsiteX204" fmla="*/ 297908 w 655449"/>
                <a:gd name="connsiteY204" fmla="*/ 409665 h 1139004"/>
                <a:gd name="connsiteX205" fmla="*/ 303353 w 655449"/>
                <a:gd name="connsiteY205" fmla="*/ 418223 h 1139004"/>
                <a:gd name="connsiteX206" fmla="*/ 310526 w 655449"/>
                <a:gd name="connsiteY206" fmla="*/ 426694 h 1139004"/>
                <a:gd name="connsiteX207" fmla="*/ 315971 w 655449"/>
                <a:gd name="connsiteY207" fmla="*/ 438624 h 1139004"/>
                <a:gd name="connsiteX208" fmla="*/ 328589 w 655449"/>
                <a:gd name="connsiteY208" fmla="*/ 459025 h 1139004"/>
                <a:gd name="connsiteX209" fmla="*/ 337664 w 655449"/>
                <a:gd name="connsiteY209" fmla="*/ 470868 h 1139004"/>
                <a:gd name="connsiteX210" fmla="*/ 357542 w 655449"/>
                <a:gd name="connsiteY210" fmla="*/ 499827 h 1139004"/>
                <a:gd name="connsiteX211" fmla="*/ 371975 w 655449"/>
                <a:gd name="connsiteY211" fmla="*/ 525329 h 1139004"/>
                <a:gd name="connsiteX212" fmla="*/ 397211 w 655449"/>
                <a:gd name="connsiteY212" fmla="*/ 561031 h 1139004"/>
                <a:gd name="connsiteX213" fmla="*/ 422534 w 655449"/>
                <a:gd name="connsiteY213" fmla="*/ 601833 h 1139004"/>
                <a:gd name="connsiteX214" fmla="*/ 445955 w 655449"/>
                <a:gd name="connsiteY214" fmla="*/ 630706 h 1139004"/>
                <a:gd name="connsiteX215" fmla="*/ 471277 w 655449"/>
                <a:gd name="connsiteY215" fmla="*/ 674879 h 1139004"/>
                <a:gd name="connsiteX216" fmla="*/ 492970 w 655449"/>
                <a:gd name="connsiteY216" fmla="*/ 707210 h 1139004"/>
                <a:gd name="connsiteX217" fmla="*/ 514577 w 655449"/>
                <a:gd name="connsiteY217" fmla="*/ 739540 h 1139004"/>
                <a:gd name="connsiteX218" fmla="*/ 570580 w 655449"/>
                <a:gd name="connsiteY218" fmla="*/ 821145 h 1139004"/>
                <a:gd name="connsiteX219" fmla="*/ 586828 w 655449"/>
                <a:gd name="connsiteY219" fmla="*/ 846646 h 1139004"/>
                <a:gd name="connsiteX220" fmla="*/ 601261 w 655449"/>
                <a:gd name="connsiteY220" fmla="*/ 868690 h 1139004"/>
                <a:gd name="connsiteX221" fmla="*/ 612151 w 655449"/>
                <a:gd name="connsiteY221" fmla="*/ 882348 h 1139004"/>
                <a:gd name="connsiteX222" fmla="*/ 621139 w 655449"/>
                <a:gd name="connsiteY222" fmla="*/ 894191 h 1139004"/>
                <a:gd name="connsiteX223" fmla="*/ 622954 w 655449"/>
                <a:gd name="connsiteY223" fmla="*/ 902749 h 1139004"/>
                <a:gd name="connsiteX224" fmla="*/ 626584 w 655449"/>
                <a:gd name="connsiteY224" fmla="*/ 909492 h 1139004"/>
                <a:gd name="connsiteX225" fmla="*/ 626584 w 655449"/>
                <a:gd name="connsiteY225" fmla="*/ 919692 h 1139004"/>
                <a:gd name="connsiteX226" fmla="*/ 633757 w 655449"/>
                <a:gd name="connsiteY226" fmla="*/ 938451 h 1139004"/>
                <a:gd name="connsiteX227" fmla="*/ 635572 w 655449"/>
                <a:gd name="connsiteY227" fmla="*/ 946923 h 1139004"/>
                <a:gd name="connsiteX228" fmla="*/ 639202 w 655449"/>
                <a:gd name="connsiteY228" fmla="*/ 952023 h 1139004"/>
                <a:gd name="connsiteX229" fmla="*/ 644647 w 655449"/>
                <a:gd name="connsiteY229" fmla="*/ 962223 h 1139004"/>
                <a:gd name="connsiteX230" fmla="*/ 651820 w 655449"/>
                <a:gd name="connsiteY230" fmla="*/ 967324 h 1139004"/>
                <a:gd name="connsiteX231" fmla="*/ 655450 w 655449"/>
                <a:gd name="connsiteY231" fmla="*/ 975795 h 1139004"/>
                <a:gd name="connsiteX232" fmla="*/ 655450 w 655449"/>
                <a:gd name="connsiteY232" fmla="*/ 982625 h 1139004"/>
                <a:gd name="connsiteX233" fmla="*/ 655450 w 655449"/>
                <a:gd name="connsiteY233" fmla="*/ 987725 h 1139004"/>
                <a:gd name="connsiteX234" fmla="*/ 651820 w 655449"/>
                <a:gd name="connsiteY234" fmla="*/ 991096 h 1139004"/>
                <a:gd name="connsiteX235" fmla="*/ 644647 w 655449"/>
                <a:gd name="connsiteY235" fmla="*/ 992825 h 1139004"/>
                <a:gd name="connsiteX236" fmla="*/ 639202 w 655449"/>
                <a:gd name="connsiteY236" fmla="*/ 996197 h 1139004"/>
                <a:gd name="connsiteX237" fmla="*/ 633757 w 655449"/>
                <a:gd name="connsiteY237" fmla="*/ 999568 h 1139004"/>
                <a:gd name="connsiteX238" fmla="*/ 626584 w 655449"/>
                <a:gd name="connsiteY238" fmla="*/ 1004668 h 1139004"/>
                <a:gd name="connsiteX239" fmla="*/ 622954 w 655449"/>
                <a:gd name="connsiteY239" fmla="*/ 1011497 h 1139004"/>
                <a:gd name="connsiteX240" fmla="*/ 617509 w 655449"/>
                <a:gd name="connsiteY240" fmla="*/ 1011497 h 1139004"/>
                <a:gd name="connsiteX241" fmla="*/ 613879 w 655449"/>
                <a:gd name="connsiteY241" fmla="*/ 1016598 h 1139004"/>
                <a:gd name="connsiteX242" fmla="*/ 613879 w 655449"/>
                <a:gd name="connsiteY242" fmla="*/ 1023427 h 1139004"/>
                <a:gd name="connsiteX243" fmla="*/ 613879 w 655449"/>
                <a:gd name="connsiteY243" fmla="*/ 1031899 h 1139004"/>
                <a:gd name="connsiteX244" fmla="*/ 613879 w 655449"/>
                <a:gd name="connsiteY244" fmla="*/ 1036999 h 1139004"/>
                <a:gd name="connsiteX245" fmla="*/ 608521 w 655449"/>
                <a:gd name="connsiteY245" fmla="*/ 1043828 h 1139004"/>
                <a:gd name="connsiteX246" fmla="*/ 608521 w 655449"/>
                <a:gd name="connsiteY246" fmla="*/ 1048928 h 1139004"/>
                <a:gd name="connsiteX247" fmla="*/ 608521 w 655449"/>
                <a:gd name="connsiteY247" fmla="*/ 1052300 h 1139004"/>
                <a:gd name="connsiteX248" fmla="*/ 604891 w 655449"/>
                <a:gd name="connsiteY248" fmla="*/ 1055671 h 1139004"/>
                <a:gd name="connsiteX249" fmla="*/ 601261 w 655449"/>
                <a:gd name="connsiteY249" fmla="*/ 1057400 h 1139004"/>
                <a:gd name="connsiteX250" fmla="*/ 599446 w 655449"/>
                <a:gd name="connsiteY250" fmla="*/ 1060771 h 1139004"/>
                <a:gd name="connsiteX251" fmla="*/ 595903 w 655449"/>
                <a:gd name="connsiteY251" fmla="*/ 1064229 h 1139004"/>
                <a:gd name="connsiteX252" fmla="*/ 592273 w 655449"/>
                <a:gd name="connsiteY252" fmla="*/ 1065872 h 1139004"/>
                <a:gd name="connsiteX253" fmla="*/ 586828 w 655449"/>
                <a:gd name="connsiteY253" fmla="*/ 1069329 h 1139004"/>
                <a:gd name="connsiteX254" fmla="*/ 583198 w 655449"/>
                <a:gd name="connsiteY254" fmla="*/ 1072701 h 1139004"/>
                <a:gd name="connsiteX255" fmla="*/ 583198 w 655449"/>
                <a:gd name="connsiteY255" fmla="*/ 1076072 h 1139004"/>
                <a:gd name="connsiteX256" fmla="*/ 583198 w 655449"/>
                <a:gd name="connsiteY256" fmla="*/ 1077801 h 1139004"/>
                <a:gd name="connsiteX257" fmla="*/ 583198 w 655449"/>
                <a:gd name="connsiteY257" fmla="*/ 1081172 h 1139004"/>
                <a:gd name="connsiteX258" fmla="*/ 586828 w 655449"/>
                <a:gd name="connsiteY258" fmla="*/ 1084630 h 1139004"/>
                <a:gd name="connsiteX259" fmla="*/ 583198 w 655449"/>
                <a:gd name="connsiteY259" fmla="*/ 1089730 h 1139004"/>
                <a:gd name="connsiteX260" fmla="*/ 579568 w 655449"/>
                <a:gd name="connsiteY260" fmla="*/ 1096473 h 1139004"/>
                <a:gd name="connsiteX261" fmla="*/ 579568 w 655449"/>
                <a:gd name="connsiteY261" fmla="*/ 1098202 h 1139004"/>
                <a:gd name="connsiteX262" fmla="*/ 586828 w 655449"/>
                <a:gd name="connsiteY262" fmla="*/ 1101574 h 1139004"/>
                <a:gd name="connsiteX263" fmla="*/ 588643 w 655449"/>
                <a:gd name="connsiteY263" fmla="*/ 1108403 h 1139004"/>
                <a:gd name="connsiteX264" fmla="*/ 592273 w 655449"/>
                <a:gd name="connsiteY264" fmla="*/ 1110132 h 1139004"/>
                <a:gd name="connsiteX265" fmla="*/ 599446 w 655449"/>
                <a:gd name="connsiteY265" fmla="*/ 1113503 h 1139004"/>
                <a:gd name="connsiteX266" fmla="*/ 599446 w 655449"/>
                <a:gd name="connsiteY266" fmla="*/ 1116874 h 1139004"/>
                <a:gd name="connsiteX267" fmla="*/ 599446 w 655449"/>
                <a:gd name="connsiteY267" fmla="*/ 1118603 h 1139004"/>
                <a:gd name="connsiteX268" fmla="*/ 599446 w 655449"/>
                <a:gd name="connsiteY268" fmla="*/ 1121975 h 1139004"/>
                <a:gd name="connsiteX269" fmla="*/ 595903 w 655449"/>
                <a:gd name="connsiteY269" fmla="*/ 1128804 h 1139004"/>
                <a:gd name="connsiteX270" fmla="*/ 592273 w 655449"/>
                <a:gd name="connsiteY270" fmla="*/ 1130533 h 1139004"/>
                <a:gd name="connsiteX271" fmla="*/ 588643 w 655449"/>
                <a:gd name="connsiteY271" fmla="*/ 1133904 h 1139004"/>
                <a:gd name="connsiteX272" fmla="*/ 586828 w 655449"/>
                <a:gd name="connsiteY272" fmla="*/ 1137275 h 1139004"/>
                <a:gd name="connsiteX273" fmla="*/ 583198 w 655449"/>
                <a:gd name="connsiteY273" fmla="*/ 1137275 h 1139004"/>
                <a:gd name="connsiteX274" fmla="*/ 579568 w 655449"/>
                <a:gd name="connsiteY274" fmla="*/ 1133904 h 1139004"/>
                <a:gd name="connsiteX275" fmla="*/ 577840 w 655449"/>
                <a:gd name="connsiteY275" fmla="*/ 1133904 h 1139004"/>
                <a:gd name="connsiteX276" fmla="*/ 570580 w 655449"/>
                <a:gd name="connsiteY276" fmla="*/ 1133904 h 1139004"/>
                <a:gd name="connsiteX277" fmla="*/ 570580 w 655449"/>
                <a:gd name="connsiteY277" fmla="*/ 1137275 h 1139004"/>
                <a:gd name="connsiteX278" fmla="*/ 566950 w 655449"/>
                <a:gd name="connsiteY278" fmla="*/ 1137275 h 1139004"/>
                <a:gd name="connsiteX279" fmla="*/ 565135 w 655449"/>
                <a:gd name="connsiteY279" fmla="*/ 1139004 h 113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655449" h="1139004">
                  <a:moveTo>
                    <a:pt x="561592" y="1139004"/>
                  </a:moveTo>
                  <a:lnTo>
                    <a:pt x="545344" y="1139004"/>
                  </a:lnTo>
                  <a:lnTo>
                    <a:pt x="536269" y="1139004"/>
                  </a:lnTo>
                  <a:lnTo>
                    <a:pt x="527281" y="1133904"/>
                  </a:lnTo>
                  <a:lnTo>
                    <a:pt x="514577" y="1133904"/>
                  </a:lnTo>
                  <a:lnTo>
                    <a:pt x="500144" y="1133904"/>
                  </a:lnTo>
                  <a:lnTo>
                    <a:pt x="483896" y="1128804"/>
                  </a:lnTo>
                  <a:lnTo>
                    <a:pt x="471277" y="1125432"/>
                  </a:lnTo>
                  <a:lnTo>
                    <a:pt x="456844" y="1125432"/>
                  </a:lnTo>
                  <a:lnTo>
                    <a:pt x="440596" y="1125432"/>
                  </a:lnTo>
                  <a:lnTo>
                    <a:pt x="427892" y="1121975"/>
                  </a:lnTo>
                  <a:lnTo>
                    <a:pt x="418904" y="1118603"/>
                  </a:lnTo>
                  <a:lnTo>
                    <a:pt x="406286" y="1118603"/>
                  </a:lnTo>
                  <a:lnTo>
                    <a:pt x="397211" y="1116874"/>
                  </a:lnTo>
                  <a:lnTo>
                    <a:pt x="390038" y="1113503"/>
                  </a:lnTo>
                  <a:lnTo>
                    <a:pt x="375605" y="1113503"/>
                  </a:lnTo>
                  <a:lnTo>
                    <a:pt x="368345" y="1116874"/>
                  </a:lnTo>
                  <a:lnTo>
                    <a:pt x="362900" y="1110132"/>
                  </a:lnTo>
                  <a:lnTo>
                    <a:pt x="362900" y="1105031"/>
                  </a:lnTo>
                  <a:lnTo>
                    <a:pt x="362900" y="1093102"/>
                  </a:lnTo>
                  <a:lnTo>
                    <a:pt x="366530" y="1086273"/>
                  </a:lnTo>
                  <a:lnTo>
                    <a:pt x="366530" y="1076072"/>
                  </a:lnTo>
                  <a:lnTo>
                    <a:pt x="366530" y="1064229"/>
                  </a:lnTo>
                  <a:lnTo>
                    <a:pt x="362900" y="1052300"/>
                  </a:lnTo>
                  <a:lnTo>
                    <a:pt x="362900" y="1045470"/>
                  </a:lnTo>
                  <a:lnTo>
                    <a:pt x="357542" y="1036999"/>
                  </a:lnTo>
                  <a:lnTo>
                    <a:pt x="353912" y="1028527"/>
                  </a:lnTo>
                  <a:lnTo>
                    <a:pt x="344837" y="1019969"/>
                  </a:lnTo>
                  <a:lnTo>
                    <a:pt x="335849" y="1008126"/>
                  </a:lnTo>
                  <a:lnTo>
                    <a:pt x="325046" y="999568"/>
                  </a:lnTo>
                  <a:lnTo>
                    <a:pt x="319601" y="984267"/>
                  </a:lnTo>
                  <a:lnTo>
                    <a:pt x="310526" y="972424"/>
                  </a:lnTo>
                  <a:lnTo>
                    <a:pt x="303353" y="967324"/>
                  </a:lnTo>
                  <a:lnTo>
                    <a:pt x="288920" y="963866"/>
                  </a:lnTo>
                  <a:lnTo>
                    <a:pt x="285290" y="958766"/>
                  </a:lnTo>
                  <a:lnTo>
                    <a:pt x="285290" y="950294"/>
                  </a:lnTo>
                  <a:lnTo>
                    <a:pt x="285290" y="943465"/>
                  </a:lnTo>
                  <a:lnTo>
                    <a:pt x="285290" y="938451"/>
                  </a:lnTo>
                  <a:lnTo>
                    <a:pt x="281660" y="931622"/>
                  </a:lnTo>
                  <a:lnTo>
                    <a:pt x="281660" y="929893"/>
                  </a:lnTo>
                  <a:lnTo>
                    <a:pt x="276302" y="926522"/>
                  </a:lnTo>
                  <a:lnTo>
                    <a:pt x="269042" y="923150"/>
                  </a:lnTo>
                  <a:lnTo>
                    <a:pt x="263597" y="926522"/>
                  </a:lnTo>
                  <a:lnTo>
                    <a:pt x="258239" y="929893"/>
                  </a:lnTo>
                  <a:lnTo>
                    <a:pt x="254609" y="923150"/>
                  </a:lnTo>
                  <a:lnTo>
                    <a:pt x="236546" y="909492"/>
                  </a:lnTo>
                  <a:lnTo>
                    <a:pt x="223928" y="899291"/>
                  </a:lnTo>
                  <a:lnTo>
                    <a:pt x="223928" y="894191"/>
                  </a:lnTo>
                  <a:lnTo>
                    <a:pt x="216668" y="889091"/>
                  </a:lnTo>
                  <a:lnTo>
                    <a:pt x="207680" y="878890"/>
                  </a:lnTo>
                  <a:lnTo>
                    <a:pt x="198605" y="868690"/>
                  </a:lnTo>
                  <a:lnTo>
                    <a:pt x="189617" y="865318"/>
                  </a:lnTo>
                  <a:lnTo>
                    <a:pt x="182357" y="865318"/>
                  </a:lnTo>
                  <a:lnTo>
                    <a:pt x="176913" y="865318"/>
                  </a:lnTo>
                  <a:lnTo>
                    <a:pt x="167924" y="858489"/>
                  </a:lnTo>
                  <a:lnTo>
                    <a:pt x="155306" y="846646"/>
                  </a:lnTo>
                  <a:lnTo>
                    <a:pt x="146232" y="841546"/>
                  </a:lnTo>
                  <a:lnTo>
                    <a:pt x="133614" y="838088"/>
                  </a:lnTo>
                  <a:lnTo>
                    <a:pt x="124625" y="832988"/>
                  </a:lnTo>
                  <a:lnTo>
                    <a:pt x="120996" y="826245"/>
                  </a:lnTo>
                  <a:lnTo>
                    <a:pt x="120996" y="817687"/>
                  </a:lnTo>
                  <a:lnTo>
                    <a:pt x="124625" y="816044"/>
                  </a:lnTo>
                  <a:lnTo>
                    <a:pt x="124625" y="805844"/>
                  </a:lnTo>
                  <a:lnTo>
                    <a:pt x="124625" y="797286"/>
                  </a:lnTo>
                  <a:lnTo>
                    <a:pt x="124625" y="792185"/>
                  </a:lnTo>
                  <a:lnTo>
                    <a:pt x="129984" y="783714"/>
                  </a:lnTo>
                  <a:lnTo>
                    <a:pt x="133614" y="776885"/>
                  </a:lnTo>
                  <a:lnTo>
                    <a:pt x="133614" y="771784"/>
                  </a:lnTo>
                  <a:lnTo>
                    <a:pt x="129984" y="765041"/>
                  </a:lnTo>
                  <a:lnTo>
                    <a:pt x="124625" y="756483"/>
                  </a:lnTo>
                  <a:lnTo>
                    <a:pt x="117366" y="753112"/>
                  </a:lnTo>
                  <a:lnTo>
                    <a:pt x="117366" y="748012"/>
                  </a:lnTo>
                  <a:lnTo>
                    <a:pt x="120996" y="739540"/>
                  </a:lnTo>
                  <a:lnTo>
                    <a:pt x="113736" y="727611"/>
                  </a:lnTo>
                  <a:lnTo>
                    <a:pt x="108377" y="719139"/>
                  </a:lnTo>
                  <a:lnTo>
                    <a:pt x="108377" y="710581"/>
                  </a:lnTo>
                  <a:lnTo>
                    <a:pt x="104747" y="702109"/>
                  </a:lnTo>
                  <a:lnTo>
                    <a:pt x="99303" y="695280"/>
                  </a:lnTo>
                  <a:lnTo>
                    <a:pt x="95673" y="683437"/>
                  </a:lnTo>
                  <a:lnTo>
                    <a:pt x="86685" y="669779"/>
                  </a:lnTo>
                  <a:lnTo>
                    <a:pt x="83055" y="663036"/>
                  </a:lnTo>
                  <a:lnTo>
                    <a:pt x="77610" y="651107"/>
                  </a:lnTo>
                  <a:lnTo>
                    <a:pt x="77610" y="646006"/>
                  </a:lnTo>
                  <a:lnTo>
                    <a:pt x="74066" y="639177"/>
                  </a:lnTo>
                  <a:lnTo>
                    <a:pt x="70437" y="630706"/>
                  </a:lnTo>
                  <a:lnTo>
                    <a:pt x="68622" y="625605"/>
                  </a:lnTo>
                  <a:lnTo>
                    <a:pt x="61362" y="617134"/>
                  </a:lnTo>
                  <a:lnTo>
                    <a:pt x="61362" y="610304"/>
                  </a:lnTo>
                  <a:lnTo>
                    <a:pt x="64992" y="601833"/>
                  </a:lnTo>
                  <a:lnTo>
                    <a:pt x="68622" y="596732"/>
                  </a:lnTo>
                  <a:lnTo>
                    <a:pt x="70437" y="596732"/>
                  </a:lnTo>
                  <a:lnTo>
                    <a:pt x="74066" y="589903"/>
                  </a:lnTo>
                  <a:lnTo>
                    <a:pt x="81240" y="589903"/>
                  </a:lnTo>
                  <a:lnTo>
                    <a:pt x="83055" y="581432"/>
                  </a:lnTo>
                  <a:lnTo>
                    <a:pt x="83055" y="576331"/>
                  </a:lnTo>
                  <a:lnTo>
                    <a:pt x="86685" y="572874"/>
                  </a:lnTo>
                  <a:lnTo>
                    <a:pt x="83055" y="566131"/>
                  </a:lnTo>
                  <a:lnTo>
                    <a:pt x="83055" y="564402"/>
                  </a:lnTo>
                  <a:lnTo>
                    <a:pt x="81240" y="561031"/>
                  </a:lnTo>
                  <a:lnTo>
                    <a:pt x="81240" y="555930"/>
                  </a:lnTo>
                  <a:lnTo>
                    <a:pt x="70437" y="549101"/>
                  </a:lnTo>
                  <a:lnTo>
                    <a:pt x="61362" y="545730"/>
                  </a:lnTo>
                  <a:lnTo>
                    <a:pt x="59547" y="540629"/>
                  </a:lnTo>
                  <a:lnTo>
                    <a:pt x="56004" y="535529"/>
                  </a:lnTo>
                  <a:lnTo>
                    <a:pt x="52374" y="528700"/>
                  </a:lnTo>
                  <a:lnTo>
                    <a:pt x="52374" y="508299"/>
                  </a:lnTo>
                  <a:lnTo>
                    <a:pt x="52374" y="499827"/>
                  </a:lnTo>
                  <a:lnTo>
                    <a:pt x="56004" y="491269"/>
                  </a:lnTo>
                  <a:lnTo>
                    <a:pt x="56004" y="482797"/>
                  </a:lnTo>
                  <a:lnTo>
                    <a:pt x="56004" y="472597"/>
                  </a:lnTo>
                  <a:lnTo>
                    <a:pt x="56004" y="467497"/>
                  </a:lnTo>
                  <a:lnTo>
                    <a:pt x="59547" y="462396"/>
                  </a:lnTo>
                  <a:lnTo>
                    <a:pt x="64992" y="467497"/>
                  </a:lnTo>
                  <a:lnTo>
                    <a:pt x="68622" y="472597"/>
                  </a:lnTo>
                  <a:lnTo>
                    <a:pt x="68622" y="479426"/>
                  </a:lnTo>
                  <a:lnTo>
                    <a:pt x="70437" y="482797"/>
                  </a:lnTo>
                  <a:lnTo>
                    <a:pt x="77610" y="487898"/>
                  </a:lnTo>
                  <a:lnTo>
                    <a:pt x="77610" y="492998"/>
                  </a:lnTo>
                  <a:lnTo>
                    <a:pt x="81240" y="496369"/>
                  </a:lnTo>
                  <a:lnTo>
                    <a:pt x="83055" y="491269"/>
                  </a:lnTo>
                  <a:lnTo>
                    <a:pt x="81240" y="484526"/>
                  </a:lnTo>
                  <a:lnTo>
                    <a:pt x="81240" y="475968"/>
                  </a:lnTo>
                  <a:lnTo>
                    <a:pt x="81240" y="470868"/>
                  </a:lnTo>
                  <a:lnTo>
                    <a:pt x="81240" y="464125"/>
                  </a:lnTo>
                  <a:lnTo>
                    <a:pt x="83055" y="459025"/>
                  </a:lnTo>
                  <a:lnTo>
                    <a:pt x="90314" y="452196"/>
                  </a:lnTo>
                  <a:lnTo>
                    <a:pt x="99303" y="447095"/>
                  </a:lnTo>
                  <a:lnTo>
                    <a:pt x="102933" y="441995"/>
                  </a:lnTo>
                  <a:lnTo>
                    <a:pt x="99303" y="431795"/>
                  </a:lnTo>
                  <a:lnTo>
                    <a:pt x="90314" y="426694"/>
                  </a:lnTo>
                  <a:lnTo>
                    <a:pt x="81240" y="426694"/>
                  </a:lnTo>
                  <a:lnTo>
                    <a:pt x="77610" y="423323"/>
                  </a:lnTo>
                  <a:lnTo>
                    <a:pt x="74066" y="423323"/>
                  </a:lnTo>
                  <a:lnTo>
                    <a:pt x="68622" y="430066"/>
                  </a:lnTo>
                  <a:lnTo>
                    <a:pt x="68622" y="435166"/>
                  </a:lnTo>
                  <a:lnTo>
                    <a:pt x="64992" y="438624"/>
                  </a:lnTo>
                  <a:lnTo>
                    <a:pt x="64992" y="443724"/>
                  </a:lnTo>
                  <a:lnTo>
                    <a:pt x="64992" y="447095"/>
                  </a:lnTo>
                  <a:lnTo>
                    <a:pt x="61362" y="450467"/>
                  </a:lnTo>
                  <a:lnTo>
                    <a:pt x="59547" y="447095"/>
                  </a:lnTo>
                  <a:lnTo>
                    <a:pt x="56004" y="447095"/>
                  </a:lnTo>
                  <a:lnTo>
                    <a:pt x="48744" y="438624"/>
                  </a:lnTo>
                  <a:lnTo>
                    <a:pt x="39756" y="435166"/>
                  </a:lnTo>
                  <a:lnTo>
                    <a:pt x="37941" y="430066"/>
                  </a:lnTo>
                  <a:lnTo>
                    <a:pt x="34311" y="423323"/>
                  </a:lnTo>
                  <a:lnTo>
                    <a:pt x="30681" y="418223"/>
                  </a:lnTo>
                  <a:lnTo>
                    <a:pt x="30681" y="409665"/>
                  </a:lnTo>
                  <a:lnTo>
                    <a:pt x="37941" y="402922"/>
                  </a:lnTo>
                  <a:lnTo>
                    <a:pt x="37941" y="394364"/>
                  </a:lnTo>
                  <a:lnTo>
                    <a:pt x="34311" y="385892"/>
                  </a:lnTo>
                  <a:lnTo>
                    <a:pt x="30681" y="382521"/>
                  </a:lnTo>
                  <a:lnTo>
                    <a:pt x="27051" y="373963"/>
                  </a:lnTo>
                  <a:lnTo>
                    <a:pt x="25236" y="368949"/>
                  </a:lnTo>
                  <a:lnTo>
                    <a:pt x="21693" y="365491"/>
                  </a:lnTo>
                  <a:lnTo>
                    <a:pt x="21693" y="357019"/>
                  </a:lnTo>
                  <a:lnTo>
                    <a:pt x="18063" y="353648"/>
                  </a:lnTo>
                  <a:lnTo>
                    <a:pt x="14433" y="348548"/>
                  </a:lnTo>
                  <a:lnTo>
                    <a:pt x="12618" y="341718"/>
                  </a:lnTo>
                  <a:lnTo>
                    <a:pt x="12618" y="338347"/>
                  </a:lnTo>
                  <a:lnTo>
                    <a:pt x="8988" y="333247"/>
                  </a:lnTo>
                  <a:lnTo>
                    <a:pt x="5445" y="326418"/>
                  </a:lnTo>
                  <a:lnTo>
                    <a:pt x="5445" y="321317"/>
                  </a:lnTo>
                  <a:lnTo>
                    <a:pt x="5445" y="316217"/>
                  </a:lnTo>
                  <a:lnTo>
                    <a:pt x="8988" y="309388"/>
                  </a:lnTo>
                  <a:lnTo>
                    <a:pt x="8988" y="300916"/>
                  </a:lnTo>
                  <a:lnTo>
                    <a:pt x="12618" y="295816"/>
                  </a:lnTo>
                  <a:lnTo>
                    <a:pt x="14433" y="285615"/>
                  </a:lnTo>
                  <a:lnTo>
                    <a:pt x="14433" y="275415"/>
                  </a:lnTo>
                  <a:lnTo>
                    <a:pt x="14433" y="268586"/>
                  </a:lnTo>
                  <a:lnTo>
                    <a:pt x="14433" y="263485"/>
                  </a:lnTo>
                  <a:lnTo>
                    <a:pt x="14433" y="253285"/>
                  </a:lnTo>
                  <a:lnTo>
                    <a:pt x="18063" y="248185"/>
                  </a:lnTo>
                  <a:lnTo>
                    <a:pt x="21693" y="244813"/>
                  </a:lnTo>
                  <a:lnTo>
                    <a:pt x="25236" y="243085"/>
                  </a:lnTo>
                  <a:lnTo>
                    <a:pt x="25236" y="236342"/>
                  </a:lnTo>
                  <a:lnTo>
                    <a:pt x="21693" y="231241"/>
                  </a:lnTo>
                  <a:lnTo>
                    <a:pt x="18063" y="224412"/>
                  </a:lnTo>
                  <a:lnTo>
                    <a:pt x="18063" y="219312"/>
                  </a:lnTo>
                  <a:lnTo>
                    <a:pt x="18063" y="207383"/>
                  </a:lnTo>
                  <a:lnTo>
                    <a:pt x="12618" y="202282"/>
                  </a:lnTo>
                  <a:lnTo>
                    <a:pt x="8988" y="192082"/>
                  </a:lnTo>
                  <a:lnTo>
                    <a:pt x="12618" y="190439"/>
                  </a:lnTo>
                  <a:lnTo>
                    <a:pt x="8988" y="186981"/>
                  </a:lnTo>
                  <a:lnTo>
                    <a:pt x="8988" y="171681"/>
                  </a:lnTo>
                  <a:lnTo>
                    <a:pt x="5445" y="170038"/>
                  </a:lnTo>
                  <a:lnTo>
                    <a:pt x="3630" y="163209"/>
                  </a:lnTo>
                  <a:lnTo>
                    <a:pt x="0" y="158109"/>
                  </a:lnTo>
                  <a:lnTo>
                    <a:pt x="3630" y="154737"/>
                  </a:lnTo>
                  <a:lnTo>
                    <a:pt x="3630" y="146179"/>
                  </a:lnTo>
                  <a:lnTo>
                    <a:pt x="5445" y="137708"/>
                  </a:lnTo>
                  <a:lnTo>
                    <a:pt x="14433" y="134336"/>
                  </a:lnTo>
                  <a:lnTo>
                    <a:pt x="21693" y="129236"/>
                  </a:lnTo>
                  <a:lnTo>
                    <a:pt x="27051" y="119035"/>
                  </a:lnTo>
                  <a:lnTo>
                    <a:pt x="39756" y="110477"/>
                  </a:lnTo>
                  <a:lnTo>
                    <a:pt x="43299" y="98634"/>
                  </a:lnTo>
                  <a:lnTo>
                    <a:pt x="48744" y="84976"/>
                  </a:lnTo>
                  <a:lnTo>
                    <a:pt x="56004" y="73133"/>
                  </a:lnTo>
                  <a:lnTo>
                    <a:pt x="64992" y="52732"/>
                  </a:lnTo>
                  <a:lnTo>
                    <a:pt x="64992" y="35702"/>
                  </a:lnTo>
                  <a:lnTo>
                    <a:pt x="64992" y="17030"/>
                  </a:lnTo>
                  <a:lnTo>
                    <a:pt x="68622" y="3371"/>
                  </a:lnTo>
                  <a:lnTo>
                    <a:pt x="70437" y="0"/>
                  </a:lnTo>
                  <a:lnTo>
                    <a:pt x="379148" y="96905"/>
                  </a:lnTo>
                  <a:lnTo>
                    <a:pt x="288920" y="390992"/>
                  </a:lnTo>
                  <a:lnTo>
                    <a:pt x="297908" y="409665"/>
                  </a:lnTo>
                  <a:lnTo>
                    <a:pt x="303353" y="418223"/>
                  </a:lnTo>
                  <a:lnTo>
                    <a:pt x="310526" y="426694"/>
                  </a:lnTo>
                  <a:lnTo>
                    <a:pt x="315971" y="438624"/>
                  </a:lnTo>
                  <a:lnTo>
                    <a:pt x="328589" y="459025"/>
                  </a:lnTo>
                  <a:lnTo>
                    <a:pt x="337664" y="470868"/>
                  </a:lnTo>
                  <a:lnTo>
                    <a:pt x="357542" y="499827"/>
                  </a:lnTo>
                  <a:lnTo>
                    <a:pt x="371975" y="525329"/>
                  </a:lnTo>
                  <a:lnTo>
                    <a:pt x="397211" y="561031"/>
                  </a:lnTo>
                  <a:lnTo>
                    <a:pt x="422534" y="601833"/>
                  </a:lnTo>
                  <a:lnTo>
                    <a:pt x="445955" y="630706"/>
                  </a:lnTo>
                  <a:lnTo>
                    <a:pt x="471277" y="674879"/>
                  </a:lnTo>
                  <a:lnTo>
                    <a:pt x="492970" y="707210"/>
                  </a:lnTo>
                  <a:lnTo>
                    <a:pt x="514577" y="739540"/>
                  </a:lnTo>
                  <a:lnTo>
                    <a:pt x="570580" y="821145"/>
                  </a:lnTo>
                  <a:lnTo>
                    <a:pt x="586828" y="846646"/>
                  </a:lnTo>
                  <a:lnTo>
                    <a:pt x="601261" y="868690"/>
                  </a:lnTo>
                  <a:lnTo>
                    <a:pt x="612151" y="882348"/>
                  </a:lnTo>
                  <a:lnTo>
                    <a:pt x="621139" y="894191"/>
                  </a:lnTo>
                  <a:lnTo>
                    <a:pt x="622954" y="902749"/>
                  </a:lnTo>
                  <a:lnTo>
                    <a:pt x="626584" y="909492"/>
                  </a:lnTo>
                  <a:lnTo>
                    <a:pt x="626584" y="919692"/>
                  </a:lnTo>
                  <a:lnTo>
                    <a:pt x="633757" y="938451"/>
                  </a:lnTo>
                  <a:lnTo>
                    <a:pt x="635572" y="946923"/>
                  </a:lnTo>
                  <a:lnTo>
                    <a:pt x="639202" y="952023"/>
                  </a:lnTo>
                  <a:lnTo>
                    <a:pt x="644647" y="962223"/>
                  </a:lnTo>
                  <a:lnTo>
                    <a:pt x="651820" y="967324"/>
                  </a:lnTo>
                  <a:lnTo>
                    <a:pt x="655450" y="975795"/>
                  </a:lnTo>
                  <a:lnTo>
                    <a:pt x="655450" y="982625"/>
                  </a:lnTo>
                  <a:lnTo>
                    <a:pt x="655450" y="987725"/>
                  </a:lnTo>
                  <a:lnTo>
                    <a:pt x="651820" y="991096"/>
                  </a:lnTo>
                  <a:lnTo>
                    <a:pt x="644647" y="992825"/>
                  </a:lnTo>
                  <a:lnTo>
                    <a:pt x="639202" y="996197"/>
                  </a:lnTo>
                  <a:lnTo>
                    <a:pt x="633757" y="999568"/>
                  </a:lnTo>
                  <a:lnTo>
                    <a:pt x="626584" y="1004668"/>
                  </a:lnTo>
                  <a:lnTo>
                    <a:pt x="622954" y="1011497"/>
                  </a:lnTo>
                  <a:lnTo>
                    <a:pt x="617509" y="1011497"/>
                  </a:lnTo>
                  <a:lnTo>
                    <a:pt x="613879" y="1016598"/>
                  </a:lnTo>
                  <a:lnTo>
                    <a:pt x="613879" y="1023427"/>
                  </a:lnTo>
                  <a:lnTo>
                    <a:pt x="613879" y="1031899"/>
                  </a:lnTo>
                  <a:lnTo>
                    <a:pt x="613879" y="1036999"/>
                  </a:lnTo>
                  <a:lnTo>
                    <a:pt x="608521" y="1043828"/>
                  </a:lnTo>
                  <a:lnTo>
                    <a:pt x="608521" y="1048928"/>
                  </a:lnTo>
                  <a:lnTo>
                    <a:pt x="608521" y="1052300"/>
                  </a:lnTo>
                  <a:lnTo>
                    <a:pt x="604891" y="1055671"/>
                  </a:lnTo>
                  <a:lnTo>
                    <a:pt x="601261" y="1057400"/>
                  </a:lnTo>
                  <a:lnTo>
                    <a:pt x="599446" y="1060771"/>
                  </a:lnTo>
                  <a:lnTo>
                    <a:pt x="595903" y="1064229"/>
                  </a:lnTo>
                  <a:lnTo>
                    <a:pt x="592273" y="1065872"/>
                  </a:lnTo>
                  <a:lnTo>
                    <a:pt x="586828" y="1069329"/>
                  </a:lnTo>
                  <a:lnTo>
                    <a:pt x="583198" y="1072701"/>
                  </a:lnTo>
                  <a:lnTo>
                    <a:pt x="583198" y="1076072"/>
                  </a:lnTo>
                  <a:lnTo>
                    <a:pt x="583198" y="1077801"/>
                  </a:lnTo>
                  <a:lnTo>
                    <a:pt x="583198" y="1081172"/>
                  </a:lnTo>
                  <a:lnTo>
                    <a:pt x="586828" y="1084630"/>
                  </a:lnTo>
                  <a:lnTo>
                    <a:pt x="583198" y="1089730"/>
                  </a:lnTo>
                  <a:lnTo>
                    <a:pt x="579568" y="1096473"/>
                  </a:lnTo>
                  <a:lnTo>
                    <a:pt x="579568" y="1098202"/>
                  </a:lnTo>
                  <a:lnTo>
                    <a:pt x="586828" y="1101574"/>
                  </a:lnTo>
                  <a:lnTo>
                    <a:pt x="588643" y="1108403"/>
                  </a:lnTo>
                  <a:lnTo>
                    <a:pt x="592273" y="1110132"/>
                  </a:lnTo>
                  <a:lnTo>
                    <a:pt x="599446" y="1113503"/>
                  </a:lnTo>
                  <a:lnTo>
                    <a:pt x="599446" y="1116874"/>
                  </a:lnTo>
                  <a:lnTo>
                    <a:pt x="599446" y="1118603"/>
                  </a:lnTo>
                  <a:lnTo>
                    <a:pt x="599446" y="1121975"/>
                  </a:lnTo>
                  <a:lnTo>
                    <a:pt x="595903" y="1128804"/>
                  </a:lnTo>
                  <a:lnTo>
                    <a:pt x="592273" y="1130533"/>
                  </a:lnTo>
                  <a:lnTo>
                    <a:pt x="588643" y="1133904"/>
                  </a:lnTo>
                  <a:lnTo>
                    <a:pt x="586828" y="1137275"/>
                  </a:lnTo>
                  <a:lnTo>
                    <a:pt x="583198" y="1137275"/>
                  </a:lnTo>
                  <a:lnTo>
                    <a:pt x="579568" y="1133904"/>
                  </a:lnTo>
                  <a:lnTo>
                    <a:pt x="577840" y="1133904"/>
                  </a:lnTo>
                  <a:lnTo>
                    <a:pt x="570580" y="1133904"/>
                  </a:lnTo>
                  <a:lnTo>
                    <a:pt x="570580" y="1137275"/>
                  </a:lnTo>
                  <a:lnTo>
                    <a:pt x="566950" y="1137275"/>
                  </a:lnTo>
                  <a:lnTo>
                    <a:pt x="565135" y="1139004"/>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58" name="Freeform 157">
              <a:extLst>
                <a:ext uri="{FF2B5EF4-FFF2-40B4-BE49-F238E27FC236}">
                  <a16:creationId xmlns:a16="http://schemas.microsoft.com/office/drawing/2014/main" id="{8E551495-38AC-9A40-B9AC-80F2190D0EF5}"/>
                </a:ext>
              </a:extLst>
            </p:cNvPr>
            <p:cNvSpPr/>
            <p:nvPr/>
          </p:nvSpPr>
          <p:spPr>
            <a:xfrm>
              <a:off x="3180128" y="2525925"/>
              <a:ext cx="672642" cy="759766"/>
            </a:xfrm>
            <a:custGeom>
              <a:avLst/>
              <a:gdLst>
                <a:gd name="connsiteX0" fmla="*/ 492797 w 577667"/>
                <a:gd name="connsiteY0" fmla="*/ 652490 h 652489"/>
                <a:gd name="connsiteX1" fmla="*/ 350195 w 577667"/>
                <a:gd name="connsiteY1" fmla="*/ 628804 h 652489"/>
                <a:gd name="connsiteX2" fmla="*/ 326774 w 577667"/>
                <a:gd name="connsiteY2" fmla="*/ 625346 h 652489"/>
                <a:gd name="connsiteX3" fmla="*/ 303267 w 577667"/>
                <a:gd name="connsiteY3" fmla="*/ 616874 h 652489"/>
                <a:gd name="connsiteX4" fmla="*/ 254523 w 577667"/>
                <a:gd name="connsiteY4" fmla="*/ 584717 h 652489"/>
                <a:gd name="connsiteX5" fmla="*/ 211223 w 577667"/>
                <a:gd name="connsiteY5" fmla="*/ 559302 h 652489"/>
                <a:gd name="connsiteX6" fmla="*/ 176912 w 577667"/>
                <a:gd name="connsiteY6" fmla="*/ 540630 h 652489"/>
                <a:gd name="connsiteX7" fmla="*/ 142602 w 577667"/>
                <a:gd name="connsiteY7" fmla="*/ 520315 h 652489"/>
                <a:gd name="connsiteX8" fmla="*/ 115551 w 577667"/>
                <a:gd name="connsiteY8" fmla="*/ 503372 h 652489"/>
                <a:gd name="connsiteX9" fmla="*/ 68621 w 577667"/>
                <a:gd name="connsiteY9" fmla="*/ 474585 h 652489"/>
                <a:gd name="connsiteX10" fmla="*/ 5445 w 577667"/>
                <a:gd name="connsiteY10" fmla="*/ 437241 h 652489"/>
                <a:gd name="connsiteX11" fmla="*/ 0 w 577667"/>
                <a:gd name="connsiteY11" fmla="*/ 427040 h 652489"/>
                <a:gd name="connsiteX12" fmla="*/ 3630 w 577667"/>
                <a:gd name="connsiteY12" fmla="*/ 425398 h 652489"/>
                <a:gd name="connsiteX13" fmla="*/ 8988 w 577667"/>
                <a:gd name="connsiteY13" fmla="*/ 422026 h 652489"/>
                <a:gd name="connsiteX14" fmla="*/ 16248 w 577667"/>
                <a:gd name="connsiteY14" fmla="*/ 422026 h 652489"/>
                <a:gd name="connsiteX15" fmla="*/ 18063 w 577667"/>
                <a:gd name="connsiteY15" fmla="*/ 422026 h 652489"/>
                <a:gd name="connsiteX16" fmla="*/ 21693 w 577667"/>
                <a:gd name="connsiteY16" fmla="*/ 425398 h 652489"/>
                <a:gd name="connsiteX17" fmla="*/ 25236 w 577667"/>
                <a:gd name="connsiteY17" fmla="*/ 425398 h 652489"/>
                <a:gd name="connsiteX18" fmla="*/ 27051 w 577667"/>
                <a:gd name="connsiteY18" fmla="*/ 422026 h 652489"/>
                <a:gd name="connsiteX19" fmla="*/ 34311 w 577667"/>
                <a:gd name="connsiteY19" fmla="*/ 418655 h 652489"/>
                <a:gd name="connsiteX20" fmla="*/ 34311 w 577667"/>
                <a:gd name="connsiteY20" fmla="*/ 416926 h 652489"/>
                <a:gd name="connsiteX21" fmla="*/ 37941 w 577667"/>
                <a:gd name="connsiteY21" fmla="*/ 410183 h 652489"/>
                <a:gd name="connsiteX22" fmla="*/ 37941 w 577667"/>
                <a:gd name="connsiteY22" fmla="*/ 405083 h 652489"/>
                <a:gd name="connsiteX23" fmla="*/ 37941 w 577667"/>
                <a:gd name="connsiteY23" fmla="*/ 401625 h 652489"/>
                <a:gd name="connsiteX24" fmla="*/ 25236 w 577667"/>
                <a:gd name="connsiteY24" fmla="*/ 396611 h 652489"/>
                <a:gd name="connsiteX25" fmla="*/ 21693 w 577667"/>
                <a:gd name="connsiteY25" fmla="*/ 389782 h 652489"/>
                <a:gd name="connsiteX26" fmla="*/ 18063 w 577667"/>
                <a:gd name="connsiteY26" fmla="*/ 386411 h 652489"/>
                <a:gd name="connsiteX27" fmla="*/ 18063 w 577667"/>
                <a:gd name="connsiteY27" fmla="*/ 384682 h 652489"/>
                <a:gd name="connsiteX28" fmla="*/ 21693 w 577667"/>
                <a:gd name="connsiteY28" fmla="*/ 381311 h 652489"/>
                <a:gd name="connsiteX29" fmla="*/ 21693 w 577667"/>
                <a:gd name="connsiteY29" fmla="*/ 377939 h 652489"/>
                <a:gd name="connsiteX30" fmla="*/ 25236 w 577667"/>
                <a:gd name="connsiteY30" fmla="*/ 372839 h 652489"/>
                <a:gd name="connsiteX31" fmla="*/ 21693 w 577667"/>
                <a:gd name="connsiteY31" fmla="*/ 369468 h 652489"/>
                <a:gd name="connsiteX32" fmla="*/ 21693 w 577667"/>
                <a:gd name="connsiteY32" fmla="*/ 364367 h 652489"/>
                <a:gd name="connsiteX33" fmla="*/ 21693 w 577667"/>
                <a:gd name="connsiteY33" fmla="*/ 360996 h 652489"/>
                <a:gd name="connsiteX34" fmla="*/ 25236 w 577667"/>
                <a:gd name="connsiteY34" fmla="*/ 357625 h 652489"/>
                <a:gd name="connsiteX35" fmla="*/ 30681 w 577667"/>
                <a:gd name="connsiteY35" fmla="*/ 354253 h 652489"/>
                <a:gd name="connsiteX36" fmla="*/ 34311 w 577667"/>
                <a:gd name="connsiteY36" fmla="*/ 349153 h 652489"/>
                <a:gd name="connsiteX37" fmla="*/ 43299 w 577667"/>
                <a:gd name="connsiteY37" fmla="*/ 344053 h 652489"/>
                <a:gd name="connsiteX38" fmla="*/ 46929 w 577667"/>
                <a:gd name="connsiteY38" fmla="*/ 340681 h 652489"/>
                <a:gd name="connsiteX39" fmla="*/ 46929 w 577667"/>
                <a:gd name="connsiteY39" fmla="*/ 337224 h 652489"/>
                <a:gd name="connsiteX40" fmla="*/ 46929 w 577667"/>
                <a:gd name="connsiteY40" fmla="*/ 332210 h 652489"/>
                <a:gd name="connsiteX41" fmla="*/ 52374 w 577667"/>
                <a:gd name="connsiteY41" fmla="*/ 328752 h 652489"/>
                <a:gd name="connsiteX42" fmla="*/ 52374 w 577667"/>
                <a:gd name="connsiteY42" fmla="*/ 320280 h 652489"/>
                <a:gd name="connsiteX43" fmla="*/ 52374 w 577667"/>
                <a:gd name="connsiteY43" fmla="*/ 311809 h 652489"/>
                <a:gd name="connsiteX44" fmla="*/ 52374 w 577667"/>
                <a:gd name="connsiteY44" fmla="*/ 305066 h 652489"/>
                <a:gd name="connsiteX45" fmla="*/ 61362 w 577667"/>
                <a:gd name="connsiteY45" fmla="*/ 299966 h 652489"/>
                <a:gd name="connsiteX46" fmla="*/ 64992 w 577667"/>
                <a:gd name="connsiteY46" fmla="*/ 293223 h 652489"/>
                <a:gd name="connsiteX47" fmla="*/ 72165 w 577667"/>
                <a:gd name="connsiteY47" fmla="*/ 288123 h 652489"/>
                <a:gd name="connsiteX48" fmla="*/ 77610 w 577667"/>
                <a:gd name="connsiteY48" fmla="*/ 281380 h 652489"/>
                <a:gd name="connsiteX49" fmla="*/ 83055 w 577667"/>
                <a:gd name="connsiteY49" fmla="*/ 281380 h 652489"/>
                <a:gd name="connsiteX50" fmla="*/ 93858 w 577667"/>
                <a:gd name="connsiteY50" fmla="*/ 276279 h 652489"/>
                <a:gd name="connsiteX51" fmla="*/ 93858 w 577667"/>
                <a:gd name="connsiteY51" fmla="*/ 271179 h 652489"/>
                <a:gd name="connsiteX52" fmla="*/ 93858 w 577667"/>
                <a:gd name="connsiteY52" fmla="*/ 260979 h 652489"/>
                <a:gd name="connsiteX53" fmla="*/ 86685 w 577667"/>
                <a:gd name="connsiteY53" fmla="*/ 252507 h 652489"/>
                <a:gd name="connsiteX54" fmla="*/ 81240 w 577667"/>
                <a:gd name="connsiteY54" fmla="*/ 244035 h 652489"/>
                <a:gd name="connsiteX55" fmla="*/ 73980 w 577667"/>
                <a:gd name="connsiteY55" fmla="*/ 240664 h 652489"/>
                <a:gd name="connsiteX56" fmla="*/ 73980 w 577667"/>
                <a:gd name="connsiteY56" fmla="*/ 235564 h 652489"/>
                <a:gd name="connsiteX57" fmla="*/ 72165 w 577667"/>
                <a:gd name="connsiteY57" fmla="*/ 227092 h 652489"/>
                <a:gd name="connsiteX58" fmla="*/ 68621 w 577667"/>
                <a:gd name="connsiteY58" fmla="*/ 215249 h 652489"/>
                <a:gd name="connsiteX59" fmla="*/ 64992 w 577667"/>
                <a:gd name="connsiteY59" fmla="*/ 208420 h 652489"/>
                <a:gd name="connsiteX60" fmla="*/ 64992 w 577667"/>
                <a:gd name="connsiteY60" fmla="*/ 203406 h 652489"/>
                <a:gd name="connsiteX61" fmla="*/ 64992 w 577667"/>
                <a:gd name="connsiteY61" fmla="*/ 198306 h 652489"/>
                <a:gd name="connsiteX62" fmla="*/ 68621 w 577667"/>
                <a:gd name="connsiteY62" fmla="*/ 191476 h 652489"/>
                <a:gd name="connsiteX63" fmla="*/ 68621 w 577667"/>
                <a:gd name="connsiteY63" fmla="*/ 186463 h 652489"/>
                <a:gd name="connsiteX64" fmla="*/ 72165 w 577667"/>
                <a:gd name="connsiteY64" fmla="*/ 179633 h 652489"/>
                <a:gd name="connsiteX65" fmla="*/ 73980 w 577667"/>
                <a:gd name="connsiteY65" fmla="*/ 179633 h 652489"/>
                <a:gd name="connsiteX66" fmla="*/ 73980 w 577667"/>
                <a:gd name="connsiteY66" fmla="*/ 171162 h 652489"/>
                <a:gd name="connsiteX67" fmla="*/ 77610 w 577667"/>
                <a:gd name="connsiteY67" fmla="*/ 166062 h 652489"/>
                <a:gd name="connsiteX68" fmla="*/ 77610 w 577667"/>
                <a:gd name="connsiteY68" fmla="*/ 157590 h 652489"/>
                <a:gd name="connsiteX69" fmla="*/ 77610 w 577667"/>
                <a:gd name="connsiteY69" fmla="*/ 125432 h 652489"/>
                <a:gd name="connsiteX70" fmla="*/ 77610 w 577667"/>
                <a:gd name="connsiteY70" fmla="*/ 118603 h 652489"/>
                <a:gd name="connsiteX71" fmla="*/ 81240 w 577667"/>
                <a:gd name="connsiteY71" fmla="*/ 113589 h 652489"/>
                <a:gd name="connsiteX72" fmla="*/ 83055 w 577667"/>
                <a:gd name="connsiteY72" fmla="*/ 110132 h 652489"/>
                <a:gd name="connsiteX73" fmla="*/ 83055 w 577667"/>
                <a:gd name="connsiteY73" fmla="*/ 101660 h 652489"/>
                <a:gd name="connsiteX74" fmla="*/ 81240 w 577667"/>
                <a:gd name="connsiteY74" fmla="*/ 98288 h 652489"/>
                <a:gd name="connsiteX75" fmla="*/ 81240 w 577667"/>
                <a:gd name="connsiteY75" fmla="*/ 94917 h 652489"/>
                <a:gd name="connsiteX76" fmla="*/ 86685 w 577667"/>
                <a:gd name="connsiteY76" fmla="*/ 89817 h 652489"/>
                <a:gd name="connsiteX77" fmla="*/ 90228 w 577667"/>
                <a:gd name="connsiteY77" fmla="*/ 84717 h 652489"/>
                <a:gd name="connsiteX78" fmla="*/ 95673 w 577667"/>
                <a:gd name="connsiteY78" fmla="*/ 84717 h 652489"/>
                <a:gd name="connsiteX79" fmla="*/ 102932 w 577667"/>
                <a:gd name="connsiteY79" fmla="*/ 89817 h 652489"/>
                <a:gd name="connsiteX80" fmla="*/ 104661 w 577667"/>
                <a:gd name="connsiteY80" fmla="*/ 89817 h 652489"/>
                <a:gd name="connsiteX81" fmla="*/ 115551 w 577667"/>
                <a:gd name="connsiteY81" fmla="*/ 89817 h 652489"/>
                <a:gd name="connsiteX82" fmla="*/ 117366 w 577667"/>
                <a:gd name="connsiteY82" fmla="*/ 94917 h 652489"/>
                <a:gd name="connsiteX83" fmla="*/ 124539 w 577667"/>
                <a:gd name="connsiteY83" fmla="*/ 101660 h 652489"/>
                <a:gd name="connsiteX84" fmla="*/ 133614 w 577667"/>
                <a:gd name="connsiteY84" fmla="*/ 105031 h 652489"/>
                <a:gd name="connsiteX85" fmla="*/ 138972 w 577667"/>
                <a:gd name="connsiteY85" fmla="*/ 98288 h 652489"/>
                <a:gd name="connsiteX86" fmla="*/ 142602 w 577667"/>
                <a:gd name="connsiteY86" fmla="*/ 94917 h 652489"/>
                <a:gd name="connsiteX87" fmla="*/ 146232 w 577667"/>
                <a:gd name="connsiteY87" fmla="*/ 89817 h 652489"/>
                <a:gd name="connsiteX88" fmla="*/ 149862 w 577667"/>
                <a:gd name="connsiteY88" fmla="*/ 84717 h 652489"/>
                <a:gd name="connsiteX89" fmla="*/ 146232 w 577667"/>
                <a:gd name="connsiteY89" fmla="*/ 77974 h 652489"/>
                <a:gd name="connsiteX90" fmla="*/ 146232 w 577667"/>
                <a:gd name="connsiteY90" fmla="*/ 72873 h 652489"/>
                <a:gd name="connsiteX91" fmla="*/ 146232 w 577667"/>
                <a:gd name="connsiteY91" fmla="*/ 64402 h 652489"/>
                <a:gd name="connsiteX92" fmla="*/ 149862 w 577667"/>
                <a:gd name="connsiteY92" fmla="*/ 54201 h 652489"/>
                <a:gd name="connsiteX93" fmla="*/ 151676 w 577667"/>
                <a:gd name="connsiteY93" fmla="*/ 45730 h 652489"/>
                <a:gd name="connsiteX94" fmla="*/ 151676 w 577667"/>
                <a:gd name="connsiteY94" fmla="*/ 37258 h 652489"/>
                <a:gd name="connsiteX95" fmla="*/ 158850 w 577667"/>
                <a:gd name="connsiteY95" fmla="*/ 28786 h 652489"/>
                <a:gd name="connsiteX96" fmla="*/ 158850 w 577667"/>
                <a:gd name="connsiteY96" fmla="*/ 13572 h 652489"/>
                <a:gd name="connsiteX97" fmla="*/ 164294 w 577667"/>
                <a:gd name="connsiteY97" fmla="*/ 5100 h 652489"/>
                <a:gd name="connsiteX98" fmla="*/ 164294 w 577667"/>
                <a:gd name="connsiteY98" fmla="*/ 0 h 652489"/>
                <a:gd name="connsiteX99" fmla="*/ 194976 w 577667"/>
                <a:gd name="connsiteY99" fmla="*/ 8472 h 652489"/>
                <a:gd name="connsiteX100" fmla="*/ 211223 w 577667"/>
                <a:gd name="connsiteY100" fmla="*/ 11843 h 652489"/>
                <a:gd name="connsiteX101" fmla="*/ 236460 w 577667"/>
                <a:gd name="connsiteY101" fmla="*/ 13572 h 652489"/>
                <a:gd name="connsiteX102" fmla="*/ 254523 w 577667"/>
                <a:gd name="connsiteY102" fmla="*/ 20315 h 652489"/>
                <a:gd name="connsiteX103" fmla="*/ 276215 w 577667"/>
                <a:gd name="connsiteY103" fmla="*/ 22044 h 652489"/>
                <a:gd name="connsiteX104" fmla="*/ 297822 w 577667"/>
                <a:gd name="connsiteY104" fmla="*/ 25415 h 652489"/>
                <a:gd name="connsiteX105" fmla="*/ 315885 w 577667"/>
                <a:gd name="connsiteY105" fmla="*/ 32244 h 652489"/>
                <a:gd name="connsiteX106" fmla="*/ 332133 w 577667"/>
                <a:gd name="connsiteY106" fmla="*/ 33887 h 652489"/>
                <a:gd name="connsiteX107" fmla="*/ 350195 w 577667"/>
                <a:gd name="connsiteY107" fmla="*/ 33887 h 652489"/>
                <a:gd name="connsiteX108" fmla="*/ 359270 w 577667"/>
                <a:gd name="connsiteY108" fmla="*/ 37258 h 652489"/>
                <a:gd name="connsiteX109" fmla="*/ 370073 w 577667"/>
                <a:gd name="connsiteY109" fmla="*/ 37258 h 652489"/>
                <a:gd name="connsiteX110" fmla="*/ 371888 w 577667"/>
                <a:gd name="connsiteY110" fmla="*/ 42358 h 652489"/>
                <a:gd name="connsiteX111" fmla="*/ 380876 w 577667"/>
                <a:gd name="connsiteY111" fmla="*/ 49187 h 652489"/>
                <a:gd name="connsiteX112" fmla="*/ 393495 w 577667"/>
                <a:gd name="connsiteY112" fmla="*/ 52559 h 652489"/>
                <a:gd name="connsiteX113" fmla="*/ 402569 w 577667"/>
                <a:gd name="connsiteY113" fmla="*/ 45730 h 652489"/>
                <a:gd name="connsiteX114" fmla="*/ 425990 w 577667"/>
                <a:gd name="connsiteY114" fmla="*/ 52559 h 652489"/>
                <a:gd name="connsiteX115" fmla="*/ 449498 w 577667"/>
                <a:gd name="connsiteY115" fmla="*/ 54201 h 652489"/>
                <a:gd name="connsiteX116" fmla="*/ 471191 w 577667"/>
                <a:gd name="connsiteY116" fmla="*/ 57659 h 652489"/>
                <a:gd name="connsiteX117" fmla="*/ 490982 w 577667"/>
                <a:gd name="connsiteY117" fmla="*/ 64402 h 652489"/>
                <a:gd name="connsiteX118" fmla="*/ 518120 w 577667"/>
                <a:gd name="connsiteY118" fmla="*/ 69502 h 652489"/>
                <a:gd name="connsiteX119" fmla="*/ 536183 w 577667"/>
                <a:gd name="connsiteY119" fmla="*/ 69502 h 652489"/>
                <a:gd name="connsiteX120" fmla="*/ 557789 w 577667"/>
                <a:gd name="connsiteY120" fmla="*/ 74602 h 652489"/>
                <a:gd name="connsiteX121" fmla="*/ 577667 w 577667"/>
                <a:gd name="connsiteY121" fmla="*/ 77974 h 652489"/>
                <a:gd name="connsiteX122" fmla="*/ 557789 w 577667"/>
                <a:gd name="connsiteY122" fmla="*/ 211878 h 652489"/>
                <a:gd name="connsiteX123" fmla="*/ 543356 w 577667"/>
                <a:gd name="connsiteY123" fmla="*/ 305066 h 652489"/>
                <a:gd name="connsiteX124" fmla="*/ 534368 w 577667"/>
                <a:gd name="connsiteY124" fmla="*/ 384682 h 652489"/>
                <a:gd name="connsiteX125" fmla="*/ 527108 w 577667"/>
                <a:gd name="connsiteY125" fmla="*/ 416926 h 652489"/>
                <a:gd name="connsiteX126" fmla="*/ 525293 w 577667"/>
                <a:gd name="connsiteY126" fmla="*/ 438970 h 652489"/>
                <a:gd name="connsiteX127" fmla="*/ 521663 w 577667"/>
                <a:gd name="connsiteY127" fmla="*/ 466027 h 652489"/>
                <a:gd name="connsiteX128" fmla="*/ 518120 w 577667"/>
                <a:gd name="connsiteY128" fmla="*/ 486428 h 652489"/>
                <a:gd name="connsiteX129" fmla="*/ 514490 w 577667"/>
                <a:gd name="connsiteY129" fmla="*/ 506743 h 652489"/>
                <a:gd name="connsiteX130" fmla="*/ 509045 w 577667"/>
                <a:gd name="connsiteY130" fmla="*/ 535529 h 652489"/>
                <a:gd name="connsiteX131" fmla="*/ 505415 w 577667"/>
                <a:gd name="connsiteY131" fmla="*/ 562673 h 652489"/>
                <a:gd name="connsiteX132" fmla="*/ 501872 w 577667"/>
                <a:gd name="connsiteY132" fmla="*/ 582988 h 652489"/>
                <a:gd name="connsiteX133" fmla="*/ 496427 w 577667"/>
                <a:gd name="connsiteY133" fmla="*/ 616874 h 652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577667" h="652489">
                  <a:moveTo>
                    <a:pt x="492797" y="652490"/>
                  </a:moveTo>
                  <a:lnTo>
                    <a:pt x="350195" y="628804"/>
                  </a:lnTo>
                  <a:lnTo>
                    <a:pt x="326774" y="625346"/>
                  </a:lnTo>
                  <a:lnTo>
                    <a:pt x="303267" y="616874"/>
                  </a:lnTo>
                  <a:lnTo>
                    <a:pt x="254523" y="584717"/>
                  </a:lnTo>
                  <a:lnTo>
                    <a:pt x="211223" y="559302"/>
                  </a:lnTo>
                  <a:lnTo>
                    <a:pt x="176912" y="540630"/>
                  </a:lnTo>
                  <a:lnTo>
                    <a:pt x="142602" y="520315"/>
                  </a:lnTo>
                  <a:lnTo>
                    <a:pt x="115551" y="503372"/>
                  </a:lnTo>
                  <a:lnTo>
                    <a:pt x="68621" y="474585"/>
                  </a:lnTo>
                  <a:lnTo>
                    <a:pt x="5445" y="437241"/>
                  </a:lnTo>
                  <a:lnTo>
                    <a:pt x="0" y="427040"/>
                  </a:lnTo>
                  <a:lnTo>
                    <a:pt x="3630" y="425398"/>
                  </a:lnTo>
                  <a:lnTo>
                    <a:pt x="8988" y="422026"/>
                  </a:lnTo>
                  <a:lnTo>
                    <a:pt x="16248" y="422026"/>
                  </a:lnTo>
                  <a:lnTo>
                    <a:pt x="18063" y="422026"/>
                  </a:lnTo>
                  <a:lnTo>
                    <a:pt x="21693" y="425398"/>
                  </a:lnTo>
                  <a:lnTo>
                    <a:pt x="25236" y="425398"/>
                  </a:lnTo>
                  <a:lnTo>
                    <a:pt x="27051" y="422026"/>
                  </a:lnTo>
                  <a:lnTo>
                    <a:pt x="34311" y="418655"/>
                  </a:lnTo>
                  <a:lnTo>
                    <a:pt x="34311" y="416926"/>
                  </a:lnTo>
                  <a:lnTo>
                    <a:pt x="37941" y="410183"/>
                  </a:lnTo>
                  <a:lnTo>
                    <a:pt x="37941" y="405083"/>
                  </a:lnTo>
                  <a:lnTo>
                    <a:pt x="37941" y="401625"/>
                  </a:lnTo>
                  <a:lnTo>
                    <a:pt x="25236" y="396611"/>
                  </a:lnTo>
                  <a:lnTo>
                    <a:pt x="21693" y="389782"/>
                  </a:lnTo>
                  <a:lnTo>
                    <a:pt x="18063" y="386411"/>
                  </a:lnTo>
                  <a:lnTo>
                    <a:pt x="18063" y="384682"/>
                  </a:lnTo>
                  <a:lnTo>
                    <a:pt x="21693" y="381311"/>
                  </a:lnTo>
                  <a:lnTo>
                    <a:pt x="21693" y="377939"/>
                  </a:lnTo>
                  <a:lnTo>
                    <a:pt x="25236" y="372839"/>
                  </a:lnTo>
                  <a:lnTo>
                    <a:pt x="21693" y="369468"/>
                  </a:lnTo>
                  <a:lnTo>
                    <a:pt x="21693" y="364367"/>
                  </a:lnTo>
                  <a:lnTo>
                    <a:pt x="21693" y="360996"/>
                  </a:lnTo>
                  <a:lnTo>
                    <a:pt x="25236" y="357625"/>
                  </a:lnTo>
                  <a:lnTo>
                    <a:pt x="30681" y="354253"/>
                  </a:lnTo>
                  <a:lnTo>
                    <a:pt x="34311" y="349153"/>
                  </a:lnTo>
                  <a:lnTo>
                    <a:pt x="43299" y="344053"/>
                  </a:lnTo>
                  <a:lnTo>
                    <a:pt x="46929" y="340681"/>
                  </a:lnTo>
                  <a:lnTo>
                    <a:pt x="46929" y="337224"/>
                  </a:lnTo>
                  <a:lnTo>
                    <a:pt x="46929" y="332210"/>
                  </a:lnTo>
                  <a:lnTo>
                    <a:pt x="52374" y="328752"/>
                  </a:lnTo>
                  <a:lnTo>
                    <a:pt x="52374" y="320280"/>
                  </a:lnTo>
                  <a:lnTo>
                    <a:pt x="52374" y="311809"/>
                  </a:lnTo>
                  <a:lnTo>
                    <a:pt x="52374" y="305066"/>
                  </a:lnTo>
                  <a:lnTo>
                    <a:pt x="61362" y="299966"/>
                  </a:lnTo>
                  <a:lnTo>
                    <a:pt x="64992" y="293223"/>
                  </a:lnTo>
                  <a:lnTo>
                    <a:pt x="72165" y="288123"/>
                  </a:lnTo>
                  <a:lnTo>
                    <a:pt x="77610" y="281380"/>
                  </a:lnTo>
                  <a:lnTo>
                    <a:pt x="83055" y="281380"/>
                  </a:lnTo>
                  <a:lnTo>
                    <a:pt x="93858" y="276279"/>
                  </a:lnTo>
                  <a:lnTo>
                    <a:pt x="93858" y="271179"/>
                  </a:lnTo>
                  <a:lnTo>
                    <a:pt x="93858" y="260979"/>
                  </a:lnTo>
                  <a:lnTo>
                    <a:pt x="86685" y="252507"/>
                  </a:lnTo>
                  <a:lnTo>
                    <a:pt x="81240" y="244035"/>
                  </a:lnTo>
                  <a:lnTo>
                    <a:pt x="73980" y="240664"/>
                  </a:lnTo>
                  <a:lnTo>
                    <a:pt x="73980" y="235564"/>
                  </a:lnTo>
                  <a:lnTo>
                    <a:pt x="72165" y="227092"/>
                  </a:lnTo>
                  <a:lnTo>
                    <a:pt x="68621" y="215249"/>
                  </a:lnTo>
                  <a:lnTo>
                    <a:pt x="64992" y="208420"/>
                  </a:lnTo>
                  <a:lnTo>
                    <a:pt x="64992" y="203406"/>
                  </a:lnTo>
                  <a:lnTo>
                    <a:pt x="64992" y="198306"/>
                  </a:lnTo>
                  <a:lnTo>
                    <a:pt x="68621" y="191476"/>
                  </a:lnTo>
                  <a:lnTo>
                    <a:pt x="68621" y="186463"/>
                  </a:lnTo>
                  <a:lnTo>
                    <a:pt x="72165" y="179633"/>
                  </a:lnTo>
                  <a:lnTo>
                    <a:pt x="73980" y="179633"/>
                  </a:lnTo>
                  <a:lnTo>
                    <a:pt x="73980" y="171162"/>
                  </a:lnTo>
                  <a:lnTo>
                    <a:pt x="77610" y="166062"/>
                  </a:lnTo>
                  <a:lnTo>
                    <a:pt x="77610" y="157590"/>
                  </a:lnTo>
                  <a:lnTo>
                    <a:pt x="77610" y="125432"/>
                  </a:lnTo>
                  <a:lnTo>
                    <a:pt x="77610" y="118603"/>
                  </a:lnTo>
                  <a:lnTo>
                    <a:pt x="81240" y="113589"/>
                  </a:lnTo>
                  <a:lnTo>
                    <a:pt x="83055" y="110132"/>
                  </a:lnTo>
                  <a:lnTo>
                    <a:pt x="83055" y="101660"/>
                  </a:lnTo>
                  <a:lnTo>
                    <a:pt x="81240" y="98288"/>
                  </a:lnTo>
                  <a:lnTo>
                    <a:pt x="81240" y="94917"/>
                  </a:lnTo>
                  <a:lnTo>
                    <a:pt x="86685" y="89817"/>
                  </a:lnTo>
                  <a:lnTo>
                    <a:pt x="90228" y="84717"/>
                  </a:lnTo>
                  <a:lnTo>
                    <a:pt x="95673" y="84717"/>
                  </a:lnTo>
                  <a:lnTo>
                    <a:pt x="102932" y="89817"/>
                  </a:lnTo>
                  <a:lnTo>
                    <a:pt x="104661" y="89817"/>
                  </a:lnTo>
                  <a:lnTo>
                    <a:pt x="115551" y="89817"/>
                  </a:lnTo>
                  <a:lnTo>
                    <a:pt x="117366" y="94917"/>
                  </a:lnTo>
                  <a:lnTo>
                    <a:pt x="124539" y="101660"/>
                  </a:lnTo>
                  <a:lnTo>
                    <a:pt x="133614" y="105031"/>
                  </a:lnTo>
                  <a:lnTo>
                    <a:pt x="138972" y="98288"/>
                  </a:lnTo>
                  <a:lnTo>
                    <a:pt x="142602" y="94917"/>
                  </a:lnTo>
                  <a:lnTo>
                    <a:pt x="146232" y="89817"/>
                  </a:lnTo>
                  <a:lnTo>
                    <a:pt x="149862" y="84717"/>
                  </a:lnTo>
                  <a:lnTo>
                    <a:pt x="146232" y="77974"/>
                  </a:lnTo>
                  <a:lnTo>
                    <a:pt x="146232" y="72873"/>
                  </a:lnTo>
                  <a:lnTo>
                    <a:pt x="146232" y="64402"/>
                  </a:lnTo>
                  <a:lnTo>
                    <a:pt x="149862" y="54201"/>
                  </a:lnTo>
                  <a:lnTo>
                    <a:pt x="151676" y="45730"/>
                  </a:lnTo>
                  <a:lnTo>
                    <a:pt x="151676" y="37258"/>
                  </a:lnTo>
                  <a:lnTo>
                    <a:pt x="158850" y="28786"/>
                  </a:lnTo>
                  <a:lnTo>
                    <a:pt x="158850" y="13572"/>
                  </a:lnTo>
                  <a:lnTo>
                    <a:pt x="164294" y="5100"/>
                  </a:lnTo>
                  <a:lnTo>
                    <a:pt x="164294" y="0"/>
                  </a:lnTo>
                  <a:lnTo>
                    <a:pt x="194976" y="8472"/>
                  </a:lnTo>
                  <a:lnTo>
                    <a:pt x="211223" y="11843"/>
                  </a:lnTo>
                  <a:lnTo>
                    <a:pt x="236460" y="13572"/>
                  </a:lnTo>
                  <a:lnTo>
                    <a:pt x="254523" y="20315"/>
                  </a:lnTo>
                  <a:lnTo>
                    <a:pt x="276215" y="22044"/>
                  </a:lnTo>
                  <a:lnTo>
                    <a:pt x="297822" y="25415"/>
                  </a:lnTo>
                  <a:lnTo>
                    <a:pt x="315885" y="32244"/>
                  </a:lnTo>
                  <a:lnTo>
                    <a:pt x="332133" y="33887"/>
                  </a:lnTo>
                  <a:lnTo>
                    <a:pt x="350195" y="33887"/>
                  </a:lnTo>
                  <a:lnTo>
                    <a:pt x="359270" y="37258"/>
                  </a:lnTo>
                  <a:lnTo>
                    <a:pt x="370073" y="37258"/>
                  </a:lnTo>
                  <a:lnTo>
                    <a:pt x="371888" y="42358"/>
                  </a:lnTo>
                  <a:lnTo>
                    <a:pt x="380876" y="49187"/>
                  </a:lnTo>
                  <a:lnTo>
                    <a:pt x="393495" y="52559"/>
                  </a:lnTo>
                  <a:lnTo>
                    <a:pt x="402569" y="45730"/>
                  </a:lnTo>
                  <a:lnTo>
                    <a:pt x="425990" y="52559"/>
                  </a:lnTo>
                  <a:lnTo>
                    <a:pt x="449498" y="54201"/>
                  </a:lnTo>
                  <a:lnTo>
                    <a:pt x="471191" y="57659"/>
                  </a:lnTo>
                  <a:lnTo>
                    <a:pt x="490982" y="64402"/>
                  </a:lnTo>
                  <a:lnTo>
                    <a:pt x="518120" y="69502"/>
                  </a:lnTo>
                  <a:lnTo>
                    <a:pt x="536183" y="69502"/>
                  </a:lnTo>
                  <a:lnTo>
                    <a:pt x="557789" y="74602"/>
                  </a:lnTo>
                  <a:lnTo>
                    <a:pt x="577667" y="77974"/>
                  </a:lnTo>
                  <a:lnTo>
                    <a:pt x="557789" y="211878"/>
                  </a:lnTo>
                  <a:lnTo>
                    <a:pt x="543356" y="305066"/>
                  </a:lnTo>
                  <a:lnTo>
                    <a:pt x="534368" y="384682"/>
                  </a:lnTo>
                  <a:lnTo>
                    <a:pt x="527108" y="416926"/>
                  </a:lnTo>
                  <a:lnTo>
                    <a:pt x="525293" y="438970"/>
                  </a:lnTo>
                  <a:lnTo>
                    <a:pt x="521663" y="466027"/>
                  </a:lnTo>
                  <a:lnTo>
                    <a:pt x="518120" y="486428"/>
                  </a:lnTo>
                  <a:lnTo>
                    <a:pt x="514490" y="506743"/>
                  </a:lnTo>
                  <a:lnTo>
                    <a:pt x="509045" y="535529"/>
                  </a:lnTo>
                  <a:lnTo>
                    <a:pt x="505415" y="562673"/>
                  </a:lnTo>
                  <a:lnTo>
                    <a:pt x="501872" y="582988"/>
                  </a:lnTo>
                  <a:lnTo>
                    <a:pt x="496427" y="616874"/>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59" name="Freeform 158">
              <a:extLst>
                <a:ext uri="{FF2B5EF4-FFF2-40B4-BE49-F238E27FC236}">
                  <a16:creationId xmlns:a16="http://schemas.microsoft.com/office/drawing/2014/main" id="{A7D64EB6-EC3D-5647-9393-BCC6D8B525F3}"/>
                </a:ext>
              </a:extLst>
            </p:cNvPr>
            <p:cNvSpPr/>
            <p:nvPr/>
          </p:nvSpPr>
          <p:spPr>
            <a:xfrm>
              <a:off x="2857694" y="1813267"/>
              <a:ext cx="643659" cy="933704"/>
            </a:xfrm>
            <a:custGeom>
              <a:avLst/>
              <a:gdLst>
                <a:gd name="connsiteX0" fmla="*/ 93944 w 552776"/>
                <a:gd name="connsiteY0" fmla="*/ 0 h 801867"/>
                <a:gd name="connsiteX1" fmla="*/ 0 w 552776"/>
                <a:gd name="connsiteY1" fmla="*/ 291407 h 801867"/>
                <a:gd name="connsiteX2" fmla="*/ 25323 w 552776"/>
                <a:gd name="connsiteY2" fmla="*/ 326850 h 801867"/>
                <a:gd name="connsiteX3" fmla="*/ 149948 w 552776"/>
                <a:gd name="connsiteY3" fmla="*/ 512102 h 801867"/>
                <a:gd name="connsiteX4" fmla="*/ 189704 w 552776"/>
                <a:gd name="connsiteY4" fmla="*/ 576158 h 801867"/>
                <a:gd name="connsiteX5" fmla="*/ 337837 w 552776"/>
                <a:gd name="connsiteY5" fmla="*/ 798496 h 801867"/>
                <a:gd name="connsiteX6" fmla="*/ 341380 w 552776"/>
                <a:gd name="connsiteY6" fmla="*/ 801867 h 801867"/>
                <a:gd name="connsiteX7" fmla="*/ 345010 w 552776"/>
                <a:gd name="connsiteY7" fmla="*/ 798496 h 801867"/>
                <a:gd name="connsiteX8" fmla="*/ 345010 w 552776"/>
                <a:gd name="connsiteY8" fmla="*/ 790111 h 801867"/>
                <a:gd name="connsiteX9" fmla="*/ 348640 w 552776"/>
                <a:gd name="connsiteY9" fmla="*/ 786739 h 801867"/>
                <a:gd name="connsiteX10" fmla="*/ 350455 w 552776"/>
                <a:gd name="connsiteY10" fmla="*/ 785010 h 801867"/>
                <a:gd name="connsiteX11" fmla="*/ 354085 w 552776"/>
                <a:gd name="connsiteY11" fmla="*/ 773254 h 801867"/>
                <a:gd name="connsiteX12" fmla="*/ 354085 w 552776"/>
                <a:gd name="connsiteY12" fmla="*/ 758040 h 801867"/>
                <a:gd name="connsiteX13" fmla="*/ 354085 w 552776"/>
                <a:gd name="connsiteY13" fmla="*/ 742912 h 801867"/>
                <a:gd name="connsiteX14" fmla="*/ 354085 w 552776"/>
                <a:gd name="connsiteY14" fmla="*/ 726055 h 801867"/>
                <a:gd name="connsiteX15" fmla="*/ 357714 w 552776"/>
                <a:gd name="connsiteY15" fmla="*/ 721041 h 801867"/>
                <a:gd name="connsiteX16" fmla="*/ 359443 w 552776"/>
                <a:gd name="connsiteY16" fmla="*/ 717669 h 801867"/>
                <a:gd name="connsiteX17" fmla="*/ 359443 w 552776"/>
                <a:gd name="connsiteY17" fmla="*/ 709198 h 801867"/>
                <a:gd name="connsiteX18" fmla="*/ 357714 w 552776"/>
                <a:gd name="connsiteY18" fmla="*/ 702455 h 801867"/>
                <a:gd name="connsiteX19" fmla="*/ 359443 w 552776"/>
                <a:gd name="connsiteY19" fmla="*/ 697441 h 801867"/>
                <a:gd name="connsiteX20" fmla="*/ 366703 w 552776"/>
                <a:gd name="connsiteY20" fmla="*/ 692341 h 801867"/>
                <a:gd name="connsiteX21" fmla="*/ 372148 w 552776"/>
                <a:gd name="connsiteY21" fmla="*/ 692341 h 801867"/>
                <a:gd name="connsiteX22" fmla="*/ 375777 w 552776"/>
                <a:gd name="connsiteY22" fmla="*/ 694070 h 801867"/>
                <a:gd name="connsiteX23" fmla="*/ 379321 w 552776"/>
                <a:gd name="connsiteY23" fmla="*/ 697441 h 801867"/>
                <a:gd name="connsiteX24" fmla="*/ 388396 w 552776"/>
                <a:gd name="connsiteY24" fmla="*/ 697441 h 801867"/>
                <a:gd name="connsiteX25" fmla="*/ 393840 w 552776"/>
                <a:gd name="connsiteY25" fmla="*/ 700813 h 801867"/>
                <a:gd name="connsiteX26" fmla="*/ 397384 w 552776"/>
                <a:gd name="connsiteY26" fmla="*/ 705826 h 801867"/>
                <a:gd name="connsiteX27" fmla="*/ 401014 w 552776"/>
                <a:gd name="connsiteY27" fmla="*/ 709198 h 801867"/>
                <a:gd name="connsiteX28" fmla="*/ 410088 w 552776"/>
                <a:gd name="connsiteY28" fmla="*/ 709198 h 801867"/>
                <a:gd name="connsiteX29" fmla="*/ 415447 w 552776"/>
                <a:gd name="connsiteY29" fmla="*/ 705826 h 801867"/>
                <a:gd name="connsiteX30" fmla="*/ 422706 w 552776"/>
                <a:gd name="connsiteY30" fmla="*/ 697441 h 801867"/>
                <a:gd name="connsiteX31" fmla="*/ 426336 w 552776"/>
                <a:gd name="connsiteY31" fmla="*/ 692341 h 801867"/>
                <a:gd name="connsiteX32" fmla="*/ 422706 w 552776"/>
                <a:gd name="connsiteY32" fmla="*/ 682227 h 801867"/>
                <a:gd name="connsiteX33" fmla="*/ 422706 w 552776"/>
                <a:gd name="connsiteY33" fmla="*/ 673842 h 801867"/>
                <a:gd name="connsiteX34" fmla="*/ 422706 w 552776"/>
                <a:gd name="connsiteY34" fmla="*/ 665456 h 801867"/>
                <a:gd name="connsiteX35" fmla="*/ 428151 w 552776"/>
                <a:gd name="connsiteY35" fmla="*/ 660356 h 801867"/>
                <a:gd name="connsiteX36" fmla="*/ 431781 w 552776"/>
                <a:gd name="connsiteY36" fmla="*/ 648600 h 801867"/>
                <a:gd name="connsiteX37" fmla="*/ 431781 w 552776"/>
                <a:gd name="connsiteY37" fmla="*/ 641857 h 801867"/>
                <a:gd name="connsiteX38" fmla="*/ 435324 w 552776"/>
                <a:gd name="connsiteY38" fmla="*/ 636757 h 801867"/>
                <a:gd name="connsiteX39" fmla="*/ 435324 w 552776"/>
                <a:gd name="connsiteY39" fmla="*/ 628372 h 801867"/>
                <a:gd name="connsiteX40" fmla="*/ 440769 w 552776"/>
                <a:gd name="connsiteY40" fmla="*/ 604772 h 801867"/>
                <a:gd name="connsiteX41" fmla="*/ 444399 w 552776"/>
                <a:gd name="connsiteY41" fmla="*/ 584544 h 801867"/>
                <a:gd name="connsiteX42" fmla="*/ 448029 w 552776"/>
                <a:gd name="connsiteY42" fmla="*/ 564315 h 801867"/>
                <a:gd name="connsiteX43" fmla="*/ 453387 w 552776"/>
                <a:gd name="connsiteY43" fmla="*/ 544087 h 801867"/>
                <a:gd name="connsiteX44" fmla="*/ 458832 w 552776"/>
                <a:gd name="connsiteY44" fmla="*/ 515474 h 801867"/>
                <a:gd name="connsiteX45" fmla="*/ 466092 w 552776"/>
                <a:gd name="connsiteY45" fmla="*/ 488503 h 801867"/>
                <a:gd name="connsiteX46" fmla="*/ 469635 w 552776"/>
                <a:gd name="connsiteY46" fmla="*/ 471733 h 801867"/>
                <a:gd name="connsiteX47" fmla="*/ 471450 w 552776"/>
                <a:gd name="connsiteY47" fmla="*/ 454876 h 801867"/>
                <a:gd name="connsiteX48" fmla="*/ 475080 w 552776"/>
                <a:gd name="connsiteY48" fmla="*/ 431276 h 801867"/>
                <a:gd name="connsiteX49" fmla="*/ 478710 w 552776"/>
                <a:gd name="connsiteY49" fmla="*/ 414419 h 801867"/>
                <a:gd name="connsiteX50" fmla="*/ 484155 w 552776"/>
                <a:gd name="connsiteY50" fmla="*/ 395920 h 801867"/>
                <a:gd name="connsiteX51" fmla="*/ 487698 w 552776"/>
                <a:gd name="connsiteY51" fmla="*/ 375692 h 801867"/>
                <a:gd name="connsiteX52" fmla="*/ 493143 w 552776"/>
                <a:gd name="connsiteY52" fmla="*/ 355463 h 801867"/>
                <a:gd name="connsiteX53" fmla="*/ 496773 w 552776"/>
                <a:gd name="connsiteY53" fmla="*/ 338606 h 801867"/>
                <a:gd name="connsiteX54" fmla="*/ 500403 w 552776"/>
                <a:gd name="connsiteY54" fmla="*/ 320107 h 801867"/>
                <a:gd name="connsiteX55" fmla="*/ 505761 w 552776"/>
                <a:gd name="connsiteY55" fmla="*/ 299879 h 801867"/>
                <a:gd name="connsiteX56" fmla="*/ 509391 w 552776"/>
                <a:gd name="connsiteY56" fmla="*/ 279651 h 801867"/>
                <a:gd name="connsiteX57" fmla="*/ 514836 w 552776"/>
                <a:gd name="connsiteY57" fmla="*/ 257780 h 801867"/>
                <a:gd name="connsiteX58" fmla="*/ 518466 w 552776"/>
                <a:gd name="connsiteY58" fmla="*/ 239194 h 801867"/>
                <a:gd name="connsiteX59" fmla="*/ 525639 w 552776"/>
                <a:gd name="connsiteY59" fmla="*/ 217324 h 801867"/>
                <a:gd name="connsiteX60" fmla="*/ 527454 w 552776"/>
                <a:gd name="connsiteY60" fmla="*/ 197095 h 801867"/>
                <a:gd name="connsiteX61" fmla="*/ 534714 w 552776"/>
                <a:gd name="connsiteY61" fmla="*/ 181967 h 801867"/>
                <a:gd name="connsiteX62" fmla="*/ 536529 w 552776"/>
                <a:gd name="connsiteY62" fmla="*/ 161739 h 801867"/>
                <a:gd name="connsiteX63" fmla="*/ 543702 w 552776"/>
                <a:gd name="connsiteY63" fmla="*/ 144882 h 801867"/>
                <a:gd name="connsiteX64" fmla="*/ 543702 w 552776"/>
                <a:gd name="connsiteY64" fmla="*/ 126383 h 801867"/>
                <a:gd name="connsiteX65" fmla="*/ 552777 w 552776"/>
                <a:gd name="connsiteY65" fmla="*/ 109526 h 8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52776" h="801867">
                  <a:moveTo>
                    <a:pt x="93944" y="0"/>
                  </a:moveTo>
                  <a:lnTo>
                    <a:pt x="0" y="291407"/>
                  </a:lnTo>
                  <a:lnTo>
                    <a:pt x="25323" y="326850"/>
                  </a:lnTo>
                  <a:lnTo>
                    <a:pt x="149948" y="512102"/>
                  </a:lnTo>
                  <a:lnTo>
                    <a:pt x="189704" y="576158"/>
                  </a:lnTo>
                  <a:lnTo>
                    <a:pt x="337837" y="798496"/>
                  </a:lnTo>
                  <a:lnTo>
                    <a:pt x="341380" y="801867"/>
                  </a:lnTo>
                  <a:lnTo>
                    <a:pt x="345010" y="798496"/>
                  </a:lnTo>
                  <a:lnTo>
                    <a:pt x="345010" y="790111"/>
                  </a:lnTo>
                  <a:lnTo>
                    <a:pt x="348640" y="786739"/>
                  </a:lnTo>
                  <a:lnTo>
                    <a:pt x="350455" y="785010"/>
                  </a:lnTo>
                  <a:lnTo>
                    <a:pt x="354085" y="773254"/>
                  </a:lnTo>
                  <a:lnTo>
                    <a:pt x="354085" y="758040"/>
                  </a:lnTo>
                  <a:lnTo>
                    <a:pt x="354085" y="742912"/>
                  </a:lnTo>
                  <a:lnTo>
                    <a:pt x="354085" y="726055"/>
                  </a:lnTo>
                  <a:lnTo>
                    <a:pt x="357714" y="721041"/>
                  </a:lnTo>
                  <a:lnTo>
                    <a:pt x="359443" y="717669"/>
                  </a:lnTo>
                  <a:lnTo>
                    <a:pt x="359443" y="709198"/>
                  </a:lnTo>
                  <a:lnTo>
                    <a:pt x="357714" y="702455"/>
                  </a:lnTo>
                  <a:lnTo>
                    <a:pt x="359443" y="697441"/>
                  </a:lnTo>
                  <a:lnTo>
                    <a:pt x="366703" y="692341"/>
                  </a:lnTo>
                  <a:lnTo>
                    <a:pt x="372148" y="692341"/>
                  </a:lnTo>
                  <a:lnTo>
                    <a:pt x="375777" y="694070"/>
                  </a:lnTo>
                  <a:lnTo>
                    <a:pt x="379321" y="697441"/>
                  </a:lnTo>
                  <a:lnTo>
                    <a:pt x="388396" y="697441"/>
                  </a:lnTo>
                  <a:lnTo>
                    <a:pt x="393840" y="700813"/>
                  </a:lnTo>
                  <a:lnTo>
                    <a:pt x="397384" y="705826"/>
                  </a:lnTo>
                  <a:lnTo>
                    <a:pt x="401014" y="709198"/>
                  </a:lnTo>
                  <a:lnTo>
                    <a:pt x="410088" y="709198"/>
                  </a:lnTo>
                  <a:lnTo>
                    <a:pt x="415447" y="705826"/>
                  </a:lnTo>
                  <a:lnTo>
                    <a:pt x="422706" y="697441"/>
                  </a:lnTo>
                  <a:lnTo>
                    <a:pt x="426336" y="692341"/>
                  </a:lnTo>
                  <a:lnTo>
                    <a:pt x="422706" y="682227"/>
                  </a:lnTo>
                  <a:lnTo>
                    <a:pt x="422706" y="673842"/>
                  </a:lnTo>
                  <a:lnTo>
                    <a:pt x="422706" y="665456"/>
                  </a:lnTo>
                  <a:lnTo>
                    <a:pt x="428151" y="660356"/>
                  </a:lnTo>
                  <a:lnTo>
                    <a:pt x="431781" y="648600"/>
                  </a:lnTo>
                  <a:lnTo>
                    <a:pt x="431781" y="641857"/>
                  </a:lnTo>
                  <a:lnTo>
                    <a:pt x="435324" y="636757"/>
                  </a:lnTo>
                  <a:lnTo>
                    <a:pt x="435324" y="628372"/>
                  </a:lnTo>
                  <a:lnTo>
                    <a:pt x="440769" y="604772"/>
                  </a:lnTo>
                  <a:lnTo>
                    <a:pt x="444399" y="584544"/>
                  </a:lnTo>
                  <a:lnTo>
                    <a:pt x="448029" y="564315"/>
                  </a:lnTo>
                  <a:lnTo>
                    <a:pt x="453387" y="544087"/>
                  </a:lnTo>
                  <a:lnTo>
                    <a:pt x="458832" y="515474"/>
                  </a:lnTo>
                  <a:lnTo>
                    <a:pt x="466092" y="488503"/>
                  </a:lnTo>
                  <a:lnTo>
                    <a:pt x="469635" y="471733"/>
                  </a:lnTo>
                  <a:lnTo>
                    <a:pt x="471450" y="454876"/>
                  </a:lnTo>
                  <a:lnTo>
                    <a:pt x="475080" y="431276"/>
                  </a:lnTo>
                  <a:lnTo>
                    <a:pt x="478710" y="414419"/>
                  </a:lnTo>
                  <a:lnTo>
                    <a:pt x="484155" y="395920"/>
                  </a:lnTo>
                  <a:lnTo>
                    <a:pt x="487698" y="375692"/>
                  </a:lnTo>
                  <a:lnTo>
                    <a:pt x="493143" y="355463"/>
                  </a:lnTo>
                  <a:lnTo>
                    <a:pt x="496773" y="338606"/>
                  </a:lnTo>
                  <a:lnTo>
                    <a:pt x="500403" y="320107"/>
                  </a:lnTo>
                  <a:lnTo>
                    <a:pt x="505761" y="299879"/>
                  </a:lnTo>
                  <a:lnTo>
                    <a:pt x="509391" y="279651"/>
                  </a:lnTo>
                  <a:lnTo>
                    <a:pt x="514836" y="257780"/>
                  </a:lnTo>
                  <a:lnTo>
                    <a:pt x="518466" y="239194"/>
                  </a:lnTo>
                  <a:lnTo>
                    <a:pt x="525639" y="217324"/>
                  </a:lnTo>
                  <a:lnTo>
                    <a:pt x="527454" y="197095"/>
                  </a:lnTo>
                  <a:lnTo>
                    <a:pt x="534714" y="181967"/>
                  </a:lnTo>
                  <a:lnTo>
                    <a:pt x="536529" y="161739"/>
                  </a:lnTo>
                  <a:lnTo>
                    <a:pt x="543702" y="144882"/>
                  </a:lnTo>
                  <a:lnTo>
                    <a:pt x="543702" y="126383"/>
                  </a:lnTo>
                  <a:lnTo>
                    <a:pt x="552777" y="109526"/>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60" name="Freeform 159">
              <a:extLst>
                <a:ext uri="{FF2B5EF4-FFF2-40B4-BE49-F238E27FC236}">
                  <a16:creationId xmlns:a16="http://schemas.microsoft.com/office/drawing/2014/main" id="{5C7179E1-7C1F-F14D-8CA7-4484C7ECC48B}"/>
                </a:ext>
              </a:extLst>
            </p:cNvPr>
            <p:cNvSpPr/>
            <p:nvPr/>
          </p:nvSpPr>
          <p:spPr>
            <a:xfrm>
              <a:off x="3753746" y="2614102"/>
              <a:ext cx="691964" cy="677630"/>
            </a:xfrm>
            <a:custGeom>
              <a:avLst/>
              <a:gdLst>
                <a:gd name="connsiteX0" fmla="*/ 84870 w 594260"/>
                <a:gd name="connsiteY0" fmla="*/ 0 h 581950"/>
                <a:gd name="connsiteX1" fmla="*/ 84870 w 594260"/>
                <a:gd name="connsiteY1" fmla="*/ 0 h 581950"/>
                <a:gd name="connsiteX2" fmla="*/ 594261 w 594260"/>
                <a:gd name="connsiteY2" fmla="*/ 61290 h 581950"/>
                <a:gd name="connsiteX3" fmla="*/ 594261 w 594260"/>
                <a:gd name="connsiteY3" fmla="*/ 96992 h 581950"/>
                <a:gd name="connsiteX4" fmla="*/ 590631 w 594260"/>
                <a:gd name="connsiteY4" fmla="*/ 108921 h 581950"/>
                <a:gd name="connsiteX5" fmla="*/ 587001 w 594260"/>
                <a:gd name="connsiteY5" fmla="*/ 122493 h 581950"/>
                <a:gd name="connsiteX6" fmla="*/ 585186 w 594260"/>
                <a:gd name="connsiteY6" fmla="*/ 170124 h 581950"/>
                <a:gd name="connsiteX7" fmla="*/ 581643 w 594260"/>
                <a:gd name="connsiteY7" fmla="*/ 207642 h 581950"/>
                <a:gd name="connsiteX8" fmla="*/ 578013 w 594260"/>
                <a:gd name="connsiteY8" fmla="*/ 239972 h 581950"/>
                <a:gd name="connsiteX9" fmla="*/ 574383 w 594260"/>
                <a:gd name="connsiteY9" fmla="*/ 275674 h 581950"/>
                <a:gd name="connsiteX10" fmla="*/ 572568 w 594260"/>
                <a:gd name="connsiteY10" fmla="*/ 309734 h 581950"/>
                <a:gd name="connsiteX11" fmla="*/ 568938 w 594260"/>
                <a:gd name="connsiteY11" fmla="*/ 353907 h 581950"/>
                <a:gd name="connsiteX12" fmla="*/ 568938 w 594260"/>
                <a:gd name="connsiteY12" fmla="*/ 389696 h 581950"/>
                <a:gd name="connsiteX13" fmla="*/ 561765 w 594260"/>
                <a:gd name="connsiteY13" fmla="*/ 418568 h 581950"/>
                <a:gd name="connsiteX14" fmla="*/ 559950 w 594260"/>
                <a:gd name="connsiteY14" fmla="*/ 454357 h 581950"/>
                <a:gd name="connsiteX15" fmla="*/ 559950 w 594260"/>
                <a:gd name="connsiteY15" fmla="*/ 483230 h 581950"/>
                <a:gd name="connsiteX16" fmla="*/ 552690 w 594260"/>
                <a:gd name="connsiteY16" fmla="*/ 529219 h 581950"/>
                <a:gd name="connsiteX17" fmla="*/ 550875 w 594260"/>
                <a:gd name="connsiteY17" fmla="*/ 556449 h 581950"/>
                <a:gd name="connsiteX18" fmla="*/ 550875 w 594260"/>
                <a:gd name="connsiteY18" fmla="*/ 568378 h 581950"/>
                <a:gd name="connsiteX19" fmla="*/ 509391 w 594260"/>
                <a:gd name="connsiteY19" fmla="*/ 568378 h 581950"/>
                <a:gd name="connsiteX20" fmla="*/ 478623 w 594260"/>
                <a:gd name="connsiteY20" fmla="*/ 564921 h 581950"/>
                <a:gd name="connsiteX21" fmla="*/ 440683 w 594260"/>
                <a:gd name="connsiteY21" fmla="*/ 558091 h 581950"/>
                <a:gd name="connsiteX22" fmla="*/ 410002 w 594260"/>
                <a:gd name="connsiteY22" fmla="*/ 556449 h 581950"/>
                <a:gd name="connsiteX23" fmla="*/ 379321 w 594260"/>
                <a:gd name="connsiteY23" fmla="*/ 552991 h 581950"/>
                <a:gd name="connsiteX24" fmla="*/ 348640 w 594260"/>
                <a:gd name="connsiteY24" fmla="*/ 549620 h 581950"/>
                <a:gd name="connsiteX25" fmla="*/ 310699 w 594260"/>
                <a:gd name="connsiteY25" fmla="*/ 547891 h 581950"/>
                <a:gd name="connsiteX26" fmla="*/ 285376 w 594260"/>
                <a:gd name="connsiteY26" fmla="*/ 541148 h 581950"/>
                <a:gd name="connsiteX27" fmla="*/ 258325 w 594260"/>
                <a:gd name="connsiteY27" fmla="*/ 541148 h 581950"/>
                <a:gd name="connsiteX28" fmla="*/ 233003 w 594260"/>
                <a:gd name="connsiteY28" fmla="*/ 537690 h 581950"/>
                <a:gd name="connsiteX29" fmla="*/ 227558 w 594260"/>
                <a:gd name="connsiteY29" fmla="*/ 541148 h 581950"/>
                <a:gd name="connsiteX30" fmla="*/ 224014 w 594260"/>
                <a:gd name="connsiteY30" fmla="*/ 547891 h 581950"/>
                <a:gd name="connsiteX31" fmla="*/ 224014 w 594260"/>
                <a:gd name="connsiteY31" fmla="*/ 549620 h 581950"/>
                <a:gd name="connsiteX32" fmla="*/ 220385 w 594260"/>
                <a:gd name="connsiteY32" fmla="*/ 552991 h 581950"/>
                <a:gd name="connsiteX33" fmla="*/ 202322 w 594260"/>
                <a:gd name="connsiteY33" fmla="*/ 552991 h 581950"/>
                <a:gd name="connsiteX34" fmla="*/ 186074 w 594260"/>
                <a:gd name="connsiteY34" fmla="*/ 549620 h 581950"/>
                <a:gd name="connsiteX35" fmla="*/ 168011 w 594260"/>
                <a:gd name="connsiteY35" fmla="*/ 547891 h 581950"/>
                <a:gd name="connsiteX36" fmla="*/ 146318 w 594260"/>
                <a:gd name="connsiteY36" fmla="*/ 541148 h 581950"/>
                <a:gd name="connsiteX37" fmla="*/ 128255 w 594260"/>
                <a:gd name="connsiteY37" fmla="*/ 541148 h 581950"/>
                <a:gd name="connsiteX38" fmla="*/ 93944 w 594260"/>
                <a:gd name="connsiteY38" fmla="*/ 541148 h 581950"/>
                <a:gd name="connsiteX39" fmla="*/ 81240 w 594260"/>
                <a:gd name="connsiteY39" fmla="*/ 541148 h 581950"/>
                <a:gd name="connsiteX40" fmla="*/ 75881 w 594260"/>
                <a:gd name="connsiteY40" fmla="*/ 556449 h 581950"/>
                <a:gd name="connsiteX41" fmla="*/ 75881 w 594260"/>
                <a:gd name="connsiteY41" fmla="*/ 581950 h 581950"/>
                <a:gd name="connsiteX42" fmla="*/ 46929 w 594260"/>
                <a:gd name="connsiteY42" fmla="*/ 581950 h 581950"/>
                <a:gd name="connsiteX43" fmla="*/ 21693 w 594260"/>
                <a:gd name="connsiteY43" fmla="*/ 580221 h 581950"/>
                <a:gd name="connsiteX44" fmla="*/ 0 w 594260"/>
                <a:gd name="connsiteY44" fmla="*/ 573479 h 581950"/>
                <a:gd name="connsiteX45" fmla="*/ 8988 w 594260"/>
                <a:gd name="connsiteY45" fmla="*/ 503717 h 581950"/>
                <a:gd name="connsiteX46" fmla="*/ 19878 w 594260"/>
                <a:gd name="connsiteY46" fmla="*/ 439056 h 581950"/>
                <a:gd name="connsiteX47" fmla="*/ 28866 w 594260"/>
                <a:gd name="connsiteY47" fmla="*/ 394796 h 581950"/>
                <a:gd name="connsiteX48" fmla="*/ 32496 w 594260"/>
                <a:gd name="connsiteY48" fmla="*/ 360737 h 581950"/>
                <a:gd name="connsiteX49" fmla="*/ 41571 w 594260"/>
                <a:gd name="connsiteY49" fmla="*/ 304633 h 581950"/>
                <a:gd name="connsiteX50" fmla="*/ 43385 w 594260"/>
                <a:gd name="connsiteY50" fmla="*/ 272303 h 581950"/>
                <a:gd name="connsiteX51" fmla="*/ 50559 w 594260"/>
                <a:gd name="connsiteY51" fmla="*/ 224585 h 581950"/>
                <a:gd name="connsiteX52" fmla="*/ 59633 w 594260"/>
                <a:gd name="connsiteY52" fmla="*/ 175311 h 581950"/>
                <a:gd name="connsiteX53" fmla="*/ 64992 w 594260"/>
                <a:gd name="connsiteY53" fmla="*/ 129322 h 581950"/>
                <a:gd name="connsiteX54" fmla="*/ 72251 w 594260"/>
                <a:gd name="connsiteY54" fmla="*/ 88520 h 581950"/>
                <a:gd name="connsiteX55" fmla="*/ 75881 w 594260"/>
                <a:gd name="connsiteY55" fmla="*/ 49360 h 58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94260" h="581950">
                  <a:moveTo>
                    <a:pt x="84870" y="0"/>
                  </a:moveTo>
                  <a:lnTo>
                    <a:pt x="84870" y="0"/>
                  </a:lnTo>
                  <a:lnTo>
                    <a:pt x="594261" y="61290"/>
                  </a:lnTo>
                  <a:lnTo>
                    <a:pt x="594261" y="96992"/>
                  </a:lnTo>
                  <a:lnTo>
                    <a:pt x="590631" y="108921"/>
                  </a:lnTo>
                  <a:lnTo>
                    <a:pt x="587001" y="122493"/>
                  </a:lnTo>
                  <a:lnTo>
                    <a:pt x="585186" y="170124"/>
                  </a:lnTo>
                  <a:lnTo>
                    <a:pt x="581643" y="207642"/>
                  </a:lnTo>
                  <a:lnTo>
                    <a:pt x="578013" y="239972"/>
                  </a:lnTo>
                  <a:lnTo>
                    <a:pt x="574383" y="275674"/>
                  </a:lnTo>
                  <a:lnTo>
                    <a:pt x="572568" y="309734"/>
                  </a:lnTo>
                  <a:lnTo>
                    <a:pt x="568938" y="353907"/>
                  </a:lnTo>
                  <a:lnTo>
                    <a:pt x="568938" y="389696"/>
                  </a:lnTo>
                  <a:lnTo>
                    <a:pt x="561765" y="418568"/>
                  </a:lnTo>
                  <a:lnTo>
                    <a:pt x="559950" y="454357"/>
                  </a:lnTo>
                  <a:lnTo>
                    <a:pt x="559950" y="483230"/>
                  </a:lnTo>
                  <a:lnTo>
                    <a:pt x="552690" y="529219"/>
                  </a:lnTo>
                  <a:lnTo>
                    <a:pt x="550875" y="556449"/>
                  </a:lnTo>
                  <a:lnTo>
                    <a:pt x="550875" y="568378"/>
                  </a:lnTo>
                  <a:lnTo>
                    <a:pt x="509391" y="568378"/>
                  </a:lnTo>
                  <a:lnTo>
                    <a:pt x="478623" y="564921"/>
                  </a:lnTo>
                  <a:lnTo>
                    <a:pt x="440683" y="558091"/>
                  </a:lnTo>
                  <a:lnTo>
                    <a:pt x="410002" y="556449"/>
                  </a:lnTo>
                  <a:lnTo>
                    <a:pt x="379321" y="552991"/>
                  </a:lnTo>
                  <a:lnTo>
                    <a:pt x="348640" y="549620"/>
                  </a:lnTo>
                  <a:lnTo>
                    <a:pt x="310699" y="547891"/>
                  </a:lnTo>
                  <a:lnTo>
                    <a:pt x="285376" y="541148"/>
                  </a:lnTo>
                  <a:lnTo>
                    <a:pt x="258325" y="541148"/>
                  </a:lnTo>
                  <a:lnTo>
                    <a:pt x="233003" y="537690"/>
                  </a:lnTo>
                  <a:lnTo>
                    <a:pt x="227558" y="541148"/>
                  </a:lnTo>
                  <a:lnTo>
                    <a:pt x="224014" y="547891"/>
                  </a:lnTo>
                  <a:lnTo>
                    <a:pt x="224014" y="549620"/>
                  </a:lnTo>
                  <a:lnTo>
                    <a:pt x="220385" y="552991"/>
                  </a:lnTo>
                  <a:lnTo>
                    <a:pt x="202322" y="552991"/>
                  </a:lnTo>
                  <a:lnTo>
                    <a:pt x="186074" y="549620"/>
                  </a:lnTo>
                  <a:lnTo>
                    <a:pt x="168011" y="547891"/>
                  </a:lnTo>
                  <a:lnTo>
                    <a:pt x="146318" y="541148"/>
                  </a:lnTo>
                  <a:lnTo>
                    <a:pt x="128255" y="541148"/>
                  </a:lnTo>
                  <a:lnTo>
                    <a:pt x="93944" y="541148"/>
                  </a:lnTo>
                  <a:lnTo>
                    <a:pt x="81240" y="541148"/>
                  </a:lnTo>
                  <a:lnTo>
                    <a:pt x="75881" y="556449"/>
                  </a:lnTo>
                  <a:lnTo>
                    <a:pt x="75881" y="581950"/>
                  </a:lnTo>
                  <a:lnTo>
                    <a:pt x="46929" y="581950"/>
                  </a:lnTo>
                  <a:lnTo>
                    <a:pt x="21693" y="580221"/>
                  </a:lnTo>
                  <a:lnTo>
                    <a:pt x="0" y="573479"/>
                  </a:lnTo>
                  <a:lnTo>
                    <a:pt x="8988" y="503717"/>
                  </a:lnTo>
                  <a:lnTo>
                    <a:pt x="19878" y="439056"/>
                  </a:lnTo>
                  <a:lnTo>
                    <a:pt x="28866" y="394796"/>
                  </a:lnTo>
                  <a:lnTo>
                    <a:pt x="32496" y="360737"/>
                  </a:lnTo>
                  <a:lnTo>
                    <a:pt x="41571" y="304633"/>
                  </a:lnTo>
                  <a:lnTo>
                    <a:pt x="43385" y="272303"/>
                  </a:lnTo>
                  <a:lnTo>
                    <a:pt x="50559" y="224585"/>
                  </a:lnTo>
                  <a:lnTo>
                    <a:pt x="59633" y="175311"/>
                  </a:lnTo>
                  <a:lnTo>
                    <a:pt x="64992" y="129322"/>
                  </a:lnTo>
                  <a:lnTo>
                    <a:pt x="72251" y="88520"/>
                  </a:lnTo>
                  <a:lnTo>
                    <a:pt x="75881" y="49360"/>
                  </a:lnTo>
                  <a:close/>
                </a:path>
              </a:pathLst>
            </a:custGeom>
            <a:solidFill>
              <a:srgbClr val="86E1FF"/>
            </a:solidFill>
            <a:ln w="8631" cap="flat">
              <a:solidFill>
                <a:srgbClr val="FFFFFF"/>
              </a:solidFill>
              <a:prstDash val="solid"/>
              <a:miter/>
            </a:ln>
          </p:spPr>
          <p:txBody>
            <a:bodyPr rtlCol="0" anchor="ctr"/>
            <a:lstStyle/>
            <a:p>
              <a:endParaRPr lang="en-US"/>
            </a:p>
          </p:txBody>
        </p:sp>
        <p:sp>
          <p:nvSpPr>
            <p:cNvPr id="161" name="Freeform 160">
              <a:extLst>
                <a:ext uri="{FF2B5EF4-FFF2-40B4-BE49-F238E27FC236}">
                  <a16:creationId xmlns:a16="http://schemas.microsoft.com/office/drawing/2014/main" id="{11FFF99A-CC11-204E-8ECF-E09CD301615F}"/>
                </a:ext>
              </a:extLst>
            </p:cNvPr>
            <p:cNvSpPr/>
            <p:nvPr/>
          </p:nvSpPr>
          <p:spPr>
            <a:xfrm>
              <a:off x="2605303" y="1235892"/>
              <a:ext cx="790989" cy="649848"/>
            </a:xfrm>
            <a:custGeom>
              <a:avLst/>
              <a:gdLst>
                <a:gd name="connsiteX0" fmla="*/ 177085 w 679303"/>
                <a:gd name="connsiteY0" fmla="*/ 0 h 558091"/>
                <a:gd name="connsiteX1" fmla="*/ 173456 w 679303"/>
                <a:gd name="connsiteY1" fmla="*/ 5100 h 558091"/>
                <a:gd name="connsiteX2" fmla="*/ 169826 w 679303"/>
                <a:gd name="connsiteY2" fmla="*/ 11929 h 558091"/>
                <a:gd name="connsiteX3" fmla="*/ 168011 w 679303"/>
                <a:gd name="connsiteY3" fmla="*/ 17030 h 558091"/>
                <a:gd name="connsiteX4" fmla="*/ 164381 w 679303"/>
                <a:gd name="connsiteY4" fmla="*/ 23859 h 558091"/>
                <a:gd name="connsiteX5" fmla="*/ 160838 w 679303"/>
                <a:gd name="connsiteY5" fmla="*/ 28959 h 558091"/>
                <a:gd name="connsiteX6" fmla="*/ 160838 w 679303"/>
                <a:gd name="connsiteY6" fmla="*/ 37431 h 558091"/>
                <a:gd name="connsiteX7" fmla="*/ 157208 w 679303"/>
                <a:gd name="connsiteY7" fmla="*/ 44260 h 558091"/>
                <a:gd name="connsiteX8" fmla="*/ 155393 w 679303"/>
                <a:gd name="connsiteY8" fmla="*/ 52732 h 558091"/>
                <a:gd name="connsiteX9" fmla="*/ 151763 w 679303"/>
                <a:gd name="connsiteY9" fmla="*/ 61290 h 558091"/>
                <a:gd name="connsiteX10" fmla="*/ 148133 w 679303"/>
                <a:gd name="connsiteY10" fmla="*/ 66390 h 558091"/>
                <a:gd name="connsiteX11" fmla="*/ 133700 w 679303"/>
                <a:gd name="connsiteY11" fmla="*/ 88520 h 558091"/>
                <a:gd name="connsiteX12" fmla="*/ 121082 w 679303"/>
                <a:gd name="connsiteY12" fmla="*/ 119122 h 558091"/>
                <a:gd name="connsiteX13" fmla="*/ 92129 w 679303"/>
                <a:gd name="connsiteY13" fmla="*/ 171853 h 558091"/>
                <a:gd name="connsiteX14" fmla="*/ 56004 w 679303"/>
                <a:gd name="connsiteY14" fmla="*/ 248444 h 558091"/>
                <a:gd name="connsiteX15" fmla="*/ 57819 w 679303"/>
                <a:gd name="connsiteY15" fmla="*/ 256916 h 558091"/>
                <a:gd name="connsiteX16" fmla="*/ 57819 w 679303"/>
                <a:gd name="connsiteY16" fmla="*/ 260373 h 558091"/>
                <a:gd name="connsiteX17" fmla="*/ 56004 w 679303"/>
                <a:gd name="connsiteY17" fmla="*/ 263745 h 558091"/>
                <a:gd name="connsiteX18" fmla="*/ 48744 w 679303"/>
                <a:gd name="connsiteY18" fmla="*/ 265474 h 558091"/>
                <a:gd name="connsiteX19" fmla="*/ 43385 w 679303"/>
                <a:gd name="connsiteY19" fmla="*/ 265474 h 558091"/>
                <a:gd name="connsiteX20" fmla="*/ 30681 w 679303"/>
                <a:gd name="connsiteY20" fmla="*/ 277317 h 558091"/>
                <a:gd name="connsiteX21" fmla="*/ 23508 w 679303"/>
                <a:gd name="connsiteY21" fmla="*/ 289246 h 558091"/>
                <a:gd name="connsiteX22" fmla="*/ 14433 w 679303"/>
                <a:gd name="connsiteY22" fmla="*/ 304547 h 558091"/>
                <a:gd name="connsiteX23" fmla="*/ 12618 w 679303"/>
                <a:gd name="connsiteY23" fmla="*/ 313105 h 558091"/>
                <a:gd name="connsiteX24" fmla="*/ 12618 w 679303"/>
                <a:gd name="connsiteY24" fmla="*/ 321577 h 558091"/>
                <a:gd name="connsiteX25" fmla="*/ 12618 w 679303"/>
                <a:gd name="connsiteY25" fmla="*/ 330135 h 558091"/>
                <a:gd name="connsiteX26" fmla="*/ 9075 w 679303"/>
                <a:gd name="connsiteY26" fmla="*/ 336878 h 558091"/>
                <a:gd name="connsiteX27" fmla="*/ 9075 w 679303"/>
                <a:gd name="connsiteY27" fmla="*/ 345436 h 558091"/>
                <a:gd name="connsiteX28" fmla="*/ 5445 w 679303"/>
                <a:gd name="connsiteY28" fmla="*/ 353907 h 558091"/>
                <a:gd name="connsiteX29" fmla="*/ 5445 w 679303"/>
                <a:gd name="connsiteY29" fmla="*/ 365837 h 558091"/>
                <a:gd name="connsiteX30" fmla="*/ 1815 w 679303"/>
                <a:gd name="connsiteY30" fmla="*/ 374308 h 558091"/>
                <a:gd name="connsiteX31" fmla="*/ 1815 w 679303"/>
                <a:gd name="connsiteY31" fmla="*/ 382867 h 558091"/>
                <a:gd name="connsiteX32" fmla="*/ 0 w 679303"/>
                <a:gd name="connsiteY32" fmla="*/ 391338 h 558091"/>
                <a:gd name="connsiteX33" fmla="*/ 0 w 679303"/>
                <a:gd name="connsiteY33" fmla="*/ 403268 h 558091"/>
                <a:gd name="connsiteX34" fmla="*/ 310786 w 679303"/>
                <a:gd name="connsiteY34" fmla="*/ 503631 h 558091"/>
                <a:gd name="connsiteX35" fmla="*/ 540158 w 679303"/>
                <a:gd name="connsiteY35" fmla="*/ 558091 h 558091"/>
                <a:gd name="connsiteX36" fmla="*/ 545603 w 679303"/>
                <a:gd name="connsiteY36" fmla="*/ 535961 h 558091"/>
                <a:gd name="connsiteX37" fmla="*/ 545603 w 679303"/>
                <a:gd name="connsiteY37" fmla="*/ 525761 h 558091"/>
                <a:gd name="connsiteX38" fmla="*/ 549233 w 679303"/>
                <a:gd name="connsiteY38" fmla="*/ 520660 h 558091"/>
                <a:gd name="connsiteX39" fmla="*/ 552863 w 679303"/>
                <a:gd name="connsiteY39" fmla="*/ 512189 h 558091"/>
                <a:gd name="connsiteX40" fmla="*/ 552863 w 679303"/>
                <a:gd name="connsiteY40" fmla="*/ 500259 h 558091"/>
                <a:gd name="connsiteX41" fmla="*/ 554678 w 679303"/>
                <a:gd name="connsiteY41" fmla="*/ 493430 h 558091"/>
                <a:gd name="connsiteX42" fmla="*/ 558221 w 679303"/>
                <a:gd name="connsiteY42" fmla="*/ 483230 h 558091"/>
                <a:gd name="connsiteX43" fmla="*/ 565481 w 679303"/>
                <a:gd name="connsiteY43" fmla="*/ 455999 h 558091"/>
                <a:gd name="connsiteX44" fmla="*/ 570926 w 679303"/>
                <a:gd name="connsiteY44" fmla="*/ 438970 h 558091"/>
                <a:gd name="connsiteX45" fmla="*/ 574556 w 679303"/>
                <a:gd name="connsiteY45" fmla="*/ 423669 h 558091"/>
                <a:gd name="connsiteX46" fmla="*/ 576284 w 679303"/>
                <a:gd name="connsiteY46" fmla="*/ 406639 h 558091"/>
                <a:gd name="connsiteX47" fmla="*/ 583544 w 679303"/>
                <a:gd name="connsiteY47" fmla="*/ 394710 h 558091"/>
                <a:gd name="connsiteX48" fmla="*/ 587174 w 679303"/>
                <a:gd name="connsiteY48" fmla="*/ 382867 h 558091"/>
                <a:gd name="connsiteX49" fmla="*/ 596162 w 679303"/>
                <a:gd name="connsiteY49" fmla="*/ 365837 h 558091"/>
                <a:gd name="connsiteX50" fmla="*/ 597977 w 679303"/>
                <a:gd name="connsiteY50" fmla="*/ 359008 h 558091"/>
                <a:gd name="connsiteX51" fmla="*/ 605237 w 679303"/>
                <a:gd name="connsiteY51" fmla="*/ 350536 h 558091"/>
                <a:gd name="connsiteX52" fmla="*/ 608867 w 679303"/>
                <a:gd name="connsiteY52" fmla="*/ 345436 h 558091"/>
                <a:gd name="connsiteX53" fmla="*/ 601607 w 679303"/>
                <a:gd name="connsiteY53" fmla="*/ 333506 h 558091"/>
                <a:gd name="connsiteX54" fmla="*/ 596162 w 679303"/>
                <a:gd name="connsiteY54" fmla="*/ 330135 h 558091"/>
                <a:gd name="connsiteX55" fmla="*/ 587174 w 679303"/>
                <a:gd name="connsiteY55" fmla="*/ 324948 h 558091"/>
                <a:gd name="connsiteX56" fmla="*/ 588989 w 679303"/>
                <a:gd name="connsiteY56" fmla="*/ 313105 h 558091"/>
                <a:gd name="connsiteX57" fmla="*/ 592619 w 679303"/>
                <a:gd name="connsiteY57" fmla="*/ 306276 h 558091"/>
                <a:gd name="connsiteX58" fmla="*/ 608867 w 679303"/>
                <a:gd name="connsiteY58" fmla="*/ 289246 h 558091"/>
                <a:gd name="connsiteX59" fmla="*/ 614225 w 679303"/>
                <a:gd name="connsiteY59" fmla="*/ 285875 h 558091"/>
                <a:gd name="connsiteX60" fmla="*/ 621485 w 679303"/>
                <a:gd name="connsiteY60" fmla="*/ 280775 h 558091"/>
                <a:gd name="connsiteX61" fmla="*/ 630559 w 679303"/>
                <a:gd name="connsiteY61" fmla="*/ 277317 h 558091"/>
                <a:gd name="connsiteX62" fmla="*/ 632374 w 679303"/>
                <a:gd name="connsiteY62" fmla="*/ 268845 h 558091"/>
                <a:gd name="connsiteX63" fmla="*/ 635918 w 679303"/>
                <a:gd name="connsiteY63" fmla="*/ 260373 h 558091"/>
                <a:gd name="connsiteX64" fmla="*/ 644992 w 679303"/>
                <a:gd name="connsiteY64" fmla="*/ 251815 h 558091"/>
                <a:gd name="connsiteX65" fmla="*/ 652166 w 679303"/>
                <a:gd name="connsiteY65" fmla="*/ 239886 h 558091"/>
                <a:gd name="connsiteX66" fmla="*/ 661240 w 679303"/>
                <a:gd name="connsiteY66" fmla="*/ 231414 h 558091"/>
                <a:gd name="connsiteX67" fmla="*/ 666685 w 679303"/>
                <a:gd name="connsiteY67" fmla="*/ 222943 h 558091"/>
                <a:gd name="connsiteX68" fmla="*/ 675674 w 679303"/>
                <a:gd name="connsiteY68" fmla="*/ 211013 h 558091"/>
                <a:gd name="connsiteX69" fmla="*/ 675674 w 679303"/>
                <a:gd name="connsiteY69" fmla="*/ 207555 h 558091"/>
                <a:gd name="connsiteX70" fmla="*/ 679303 w 679303"/>
                <a:gd name="connsiteY70" fmla="*/ 199084 h 558091"/>
                <a:gd name="connsiteX71" fmla="*/ 673858 w 679303"/>
                <a:gd name="connsiteY71" fmla="*/ 190612 h 558091"/>
                <a:gd name="connsiteX72" fmla="*/ 664870 w 679303"/>
                <a:gd name="connsiteY72" fmla="*/ 182054 h 558091"/>
                <a:gd name="connsiteX73" fmla="*/ 661240 w 679303"/>
                <a:gd name="connsiteY73" fmla="*/ 171853 h 558091"/>
                <a:gd name="connsiteX74" fmla="*/ 657610 w 679303"/>
                <a:gd name="connsiteY74" fmla="*/ 163382 h 558091"/>
                <a:gd name="connsiteX75" fmla="*/ 511292 w 679303"/>
                <a:gd name="connsiteY75" fmla="*/ 125951 h 558091"/>
                <a:gd name="connsiteX76" fmla="*/ 498674 w 679303"/>
                <a:gd name="connsiteY76" fmla="*/ 125951 h 558091"/>
                <a:gd name="connsiteX77" fmla="*/ 489600 w 679303"/>
                <a:gd name="connsiteY77" fmla="*/ 125951 h 558091"/>
                <a:gd name="connsiteX78" fmla="*/ 480611 w 679303"/>
                <a:gd name="connsiteY78" fmla="*/ 122493 h 558091"/>
                <a:gd name="connsiteX79" fmla="*/ 471537 w 679303"/>
                <a:gd name="connsiteY79" fmla="*/ 119122 h 558091"/>
                <a:gd name="connsiteX80" fmla="*/ 462548 w 679303"/>
                <a:gd name="connsiteY80" fmla="*/ 119122 h 558091"/>
                <a:gd name="connsiteX81" fmla="*/ 455289 w 679303"/>
                <a:gd name="connsiteY81" fmla="*/ 125951 h 558091"/>
                <a:gd name="connsiteX82" fmla="*/ 444399 w 679303"/>
                <a:gd name="connsiteY82" fmla="*/ 122493 h 558091"/>
                <a:gd name="connsiteX83" fmla="*/ 433596 w 679303"/>
                <a:gd name="connsiteY83" fmla="*/ 119122 h 558091"/>
                <a:gd name="connsiteX84" fmla="*/ 420978 w 679303"/>
                <a:gd name="connsiteY84" fmla="*/ 122493 h 558091"/>
                <a:gd name="connsiteX85" fmla="*/ 411903 w 679303"/>
                <a:gd name="connsiteY85" fmla="*/ 125951 h 558091"/>
                <a:gd name="connsiteX86" fmla="*/ 399285 w 679303"/>
                <a:gd name="connsiteY86" fmla="*/ 125951 h 558091"/>
                <a:gd name="connsiteX87" fmla="*/ 388396 w 679303"/>
                <a:gd name="connsiteY87" fmla="*/ 119122 h 558091"/>
                <a:gd name="connsiteX88" fmla="*/ 384852 w 679303"/>
                <a:gd name="connsiteY88" fmla="*/ 114021 h 558091"/>
                <a:gd name="connsiteX89" fmla="*/ 350455 w 679303"/>
                <a:gd name="connsiteY89" fmla="*/ 114021 h 558091"/>
                <a:gd name="connsiteX90" fmla="*/ 341467 w 679303"/>
                <a:gd name="connsiteY90" fmla="*/ 114021 h 558091"/>
                <a:gd name="connsiteX91" fmla="*/ 337837 w 679303"/>
                <a:gd name="connsiteY91" fmla="*/ 108921 h 558091"/>
                <a:gd name="connsiteX92" fmla="*/ 334207 w 679303"/>
                <a:gd name="connsiteY92" fmla="*/ 102092 h 558091"/>
                <a:gd name="connsiteX93" fmla="*/ 321589 w 679303"/>
                <a:gd name="connsiteY93" fmla="*/ 96992 h 558091"/>
                <a:gd name="connsiteX94" fmla="*/ 310786 w 679303"/>
                <a:gd name="connsiteY94" fmla="*/ 96992 h 558091"/>
                <a:gd name="connsiteX95" fmla="*/ 299896 w 679303"/>
                <a:gd name="connsiteY95" fmla="*/ 93620 h 558091"/>
                <a:gd name="connsiteX96" fmla="*/ 294451 w 679303"/>
                <a:gd name="connsiteY96" fmla="*/ 96992 h 558091"/>
                <a:gd name="connsiteX97" fmla="*/ 281833 w 679303"/>
                <a:gd name="connsiteY97" fmla="*/ 96992 h 558091"/>
                <a:gd name="connsiteX98" fmla="*/ 267400 w 679303"/>
                <a:gd name="connsiteY98" fmla="*/ 96992 h 558091"/>
                <a:gd name="connsiteX99" fmla="*/ 254782 w 679303"/>
                <a:gd name="connsiteY99" fmla="*/ 93620 h 558091"/>
                <a:gd name="connsiteX100" fmla="*/ 238448 w 679303"/>
                <a:gd name="connsiteY100" fmla="*/ 85062 h 558091"/>
                <a:gd name="connsiteX101" fmla="*/ 233089 w 679303"/>
                <a:gd name="connsiteY101" fmla="*/ 69761 h 558091"/>
                <a:gd name="connsiteX102" fmla="*/ 233089 w 679303"/>
                <a:gd name="connsiteY102" fmla="*/ 57832 h 558091"/>
                <a:gd name="connsiteX103" fmla="*/ 234904 w 679303"/>
                <a:gd name="connsiteY103" fmla="*/ 35702 h 558091"/>
                <a:gd name="connsiteX104" fmla="*/ 233089 w 679303"/>
                <a:gd name="connsiteY104" fmla="*/ 28959 h 558091"/>
                <a:gd name="connsiteX105" fmla="*/ 225829 w 679303"/>
                <a:gd name="connsiteY105" fmla="*/ 20401 h 558091"/>
                <a:gd name="connsiteX106" fmla="*/ 216841 w 679303"/>
                <a:gd name="connsiteY106" fmla="*/ 15301 h 558091"/>
                <a:gd name="connsiteX107" fmla="*/ 207767 w 679303"/>
                <a:gd name="connsiteY107" fmla="*/ 8472 h 558091"/>
                <a:gd name="connsiteX108" fmla="*/ 191518 w 679303"/>
                <a:gd name="connsiteY108" fmla="*/ 3371 h 558091"/>
                <a:gd name="connsiteX109" fmla="*/ 186074 w 679303"/>
                <a:gd name="connsiteY109" fmla="*/ 0 h 5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79303" h="558091">
                  <a:moveTo>
                    <a:pt x="177085" y="0"/>
                  </a:moveTo>
                  <a:lnTo>
                    <a:pt x="173456" y="5100"/>
                  </a:lnTo>
                  <a:lnTo>
                    <a:pt x="169826" y="11929"/>
                  </a:lnTo>
                  <a:lnTo>
                    <a:pt x="168011" y="17030"/>
                  </a:lnTo>
                  <a:lnTo>
                    <a:pt x="164381" y="23859"/>
                  </a:lnTo>
                  <a:lnTo>
                    <a:pt x="160838" y="28959"/>
                  </a:lnTo>
                  <a:lnTo>
                    <a:pt x="160838" y="37431"/>
                  </a:lnTo>
                  <a:lnTo>
                    <a:pt x="157208" y="44260"/>
                  </a:lnTo>
                  <a:lnTo>
                    <a:pt x="155393" y="52732"/>
                  </a:lnTo>
                  <a:lnTo>
                    <a:pt x="151763" y="61290"/>
                  </a:lnTo>
                  <a:lnTo>
                    <a:pt x="148133" y="66390"/>
                  </a:lnTo>
                  <a:lnTo>
                    <a:pt x="133700" y="88520"/>
                  </a:lnTo>
                  <a:lnTo>
                    <a:pt x="121082" y="119122"/>
                  </a:lnTo>
                  <a:lnTo>
                    <a:pt x="92129" y="171853"/>
                  </a:lnTo>
                  <a:lnTo>
                    <a:pt x="56004" y="248444"/>
                  </a:lnTo>
                  <a:lnTo>
                    <a:pt x="57819" y="256916"/>
                  </a:lnTo>
                  <a:lnTo>
                    <a:pt x="57819" y="260373"/>
                  </a:lnTo>
                  <a:lnTo>
                    <a:pt x="56004" y="263745"/>
                  </a:lnTo>
                  <a:lnTo>
                    <a:pt x="48744" y="265474"/>
                  </a:lnTo>
                  <a:lnTo>
                    <a:pt x="43385" y="265474"/>
                  </a:lnTo>
                  <a:lnTo>
                    <a:pt x="30681" y="277317"/>
                  </a:lnTo>
                  <a:lnTo>
                    <a:pt x="23508" y="289246"/>
                  </a:lnTo>
                  <a:lnTo>
                    <a:pt x="14433" y="304547"/>
                  </a:lnTo>
                  <a:lnTo>
                    <a:pt x="12618" y="313105"/>
                  </a:lnTo>
                  <a:lnTo>
                    <a:pt x="12618" y="321577"/>
                  </a:lnTo>
                  <a:lnTo>
                    <a:pt x="12618" y="330135"/>
                  </a:lnTo>
                  <a:lnTo>
                    <a:pt x="9075" y="336878"/>
                  </a:lnTo>
                  <a:lnTo>
                    <a:pt x="9075" y="345436"/>
                  </a:lnTo>
                  <a:lnTo>
                    <a:pt x="5445" y="353907"/>
                  </a:lnTo>
                  <a:lnTo>
                    <a:pt x="5445" y="365837"/>
                  </a:lnTo>
                  <a:lnTo>
                    <a:pt x="1815" y="374308"/>
                  </a:lnTo>
                  <a:lnTo>
                    <a:pt x="1815" y="382867"/>
                  </a:lnTo>
                  <a:lnTo>
                    <a:pt x="0" y="391338"/>
                  </a:lnTo>
                  <a:lnTo>
                    <a:pt x="0" y="403268"/>
                  </a:lnTo>
                  <a:lnTo>
                    <a:pt x="310786" y="503631"/>
                  </a:lnTo>
                  <a:lnTo>
                    <a:pt x="540158" y="558091"/>
                  </a:lnTo>
                  <a:lnTo>
                    <a:pt x="545603" y="535961"/>
                  </a:lnTo>
                  <a:lnTo>
                    <a:pt x="545603" y="525761"/>
                  </a:lnTo>
                  <a:lnTo>
                    <a:pt x="549233" y="520660"/>
                  </a:lnTo>
                  <a:lnTo>
                    <a:pt x="552863" y="512189"/>
                  </a:lnTo>
                  <a:lnTo>
                    <a:pt x="552863" y="500259"/>
                  </a:lnTo>
                  <a:lnTo>
                    <a:pt x="554678" y="493430"/>
                  </a:lnTo>
                  <a:lnTo>
                    <a:pt x="558221" y="483230"/>
                  </a:lnTo>
                  <a:lnTo>
                    <a:pt x="565481" y="455999"/>
                  </a:lnTo>
                  <a:lnTo>
                    <a:pt x="570926" y="438970"/>
                  </a:lnTo>
                  <a:lnTo>
                    <a:pt x="574556" y="423669"/>
                  </a:lnTo>
                  <a:lnTo>
                    <a:pt x="576284" y="406639"/>
                  </a:lnTo>
                  <a:lnTo>
                    <a:pt x="583544" y="394710"/>
                  </a:lnTo>
                  <a:lnTo>
                    <a:pt x="587174" y="382867"/>
                  </a:lnTo>
                  <a:lnTo>
                    <a:pt x="596162" y="365837"/>
                  </a:lnTo>
                  <a:lnTo>
                    <a:pt x="597977" y="359008"/>
                  </a:lnTo>
                  <a:lnTo>
                    <a:pt x="605237" y="350536"/>
                  </a:lnTo>
                  <a:lnTo>
                    <a:pt x="608867" y="345436"/>
                  </a:lnTo>
                  <a:lnTo>
                    <a:pt x="601607" y="333506"/>
                  </a:lnTo>
                  <a:lnTo>
                    <a:pt x="596162" y="330135"/>
                  </a:lnTo>
                  <a:lnTo>
                    <a:pt x="587174" y="324948"/>
                  </a:lnTo>
                  <a:lnTo>
                    <a:pt x="588989" y="313105"/>
                  </a:lnTo>
                  <a:lnTo>
                    <a:pt x="592619" y="306276"/>
                  </a:lnTo>
                  <a:lnTo>
                    <a:pt x="608867" y="289246"/>
                  </a:lnTo>
                  <a:lnTo>
                    <a:pt x="614225" y="285875"/>
                  </a:lnTo>
                  <a:lnTo>
                    <a:pt x="621485" y="280775"/>
                  </a:lnTo>
                  <a:lnTo>
                    <a:pt x="630559" y="277317"/>
                  </a:lnTo>
                  <a:lnTo>
                    <a:pt x="632374" y="268845"/>
                  </a:lnTo>
                  <a:lnTo>
                    <a:pt x="635918" y="260373"/>
                  </a:lnTo>
                  <a:lnTo>
                    <a:pt x="644992" y="251815"/>
                  </a:lnTo>
                  <a:lnTo>
                    <a:pt x="652166" y="239886"/>
                  </a:lnTo>
                  <a:lnTo>
                    <a:pt x="661240" y="231414"/>
                  </a:lnTo>
                  <a:lnTo>
                    <a:pt x="666685" y="222943"/>
                  </a:lnTo>
                  <a:lnTo>
                    <a:pt x="675674" y="211013"/>
                  </a:lnTo>
                  <a:lnTo>
                    <a:pt x="675674" y="207555"/>
                  </a:lnTo>
                  <a:lnTo>
                    <a:pt x="679303" y="199084"/>
                  </a:lnTo>
                  <a:lnTo>
                    <a:pt x="673858" y="190612"/>
                  </a:lnTo>
                  <a:lnTo>
                    <a:pt x="664870" y="182054"/>
                  </a:lnTo>
                  <a:lnTo>
                    <a:pt x="661240" y="171853"/>
                  </a:lnTo>
                  <a:lnTo>
                    <a:pt x="657610" y="163382"/>
                  </a:lnTo>
                  <a:lnTo>
                    <a:pt x="511292" y="125951"/>
                  </a:lnTo>
                  <a:lnTo>
                    <a:pt x="498674" y="125951"/>
                  </a:lnTo>
                  <a:lnTo>
                    <a:pt x="489600" y="125951"/>
                  </a:lnTo>
                  <a:lnTo>
                    <a:pt x="480611" y="122493"/>
                  </a:lnTo>
                  <a:lnTo>
                    <a:pt x="471537" y="119122"/>
                  </a:lnTo>
                  <a:lnTo>
                    <a:pt x="462548" y="119122"/>
                  </a:lnTo>
                  <a:lnTo>
                    <a:pt x="455289" y="125951"/>
                  </a:lnTo>
                  <a:lnTo>
                    <a:pt x="444399" y="122493"/>
                  </a:lnTo>
                  <a:lnTo>
                    <a:pt x="433596" y="119122"/>
                  </a:lnTo>
                  <a:lnTo>
                    <a:pt x="420978" y="122493"/>
                  </a:lnTo>
                  <a:lnTo>
                    <a:pt x="411903" y="125951"/>
                  </a:lnTo>
                  <a:lnTo>
                    <a:pt x="399285" y="125951"/>
                  </a:lnTo>
                  <a:lnTo>
                    <a:pt x="388396" y="119122"/>
                  </a:lnTo>
                  <a:lnTo>
                    <a:pt x="384852" y="114021"/>
                  </a:lnTo>
                  <a:lnTo>
                    <a:pt x="350455" y="114021"/>
                  </a:lnTo>
                  <a:lnTo>
                    <a:pt x="341467" y="114021"/>
                  </a:lnTo>
                  <a:lnTo>
                    <a:pt x="337837" y="108921"/>
                  </a:lnTo>
                  <a:lnTo>
                    <a:pt x="334207" y="102092"/>
                  </a:lnTo>
                  <a:lnTo>
                    <a:pt x="321589" y="96992"/>
                  </a:lnTo>
                  <a:lnTo>
                    <a:pt x="310786" y="96992"/>
                  </a:lnTo>
                  <a:lnTo>
                    <a:pt x="299896" y="93620"/>
                  </a:lnTo>
                  <a:lnTo>
                    <a:pt x="294451" y="96992"/>
                  </a:lnTo>
                  <a:lnTo>
                    <a:pt x="281833" y="96992"/>
                  </a:lnTo>
                  <a:lnTo>
                    <a:pt x="267400" y="96992"/>
                  </a:lnTo>
                  <a:lnTo>
                    <a:pt x="254782" y="93620"/>
                  </a:lnTo>
                  <a:lnTo>
                    <a:pt x="238448" y="85062"/>
                  </a:lnTo>
                  <a:lnTo>
                    <a:pt x="233089" y="69761"/>
                  </a:lnTo>
                  <a:lnTo>
                    <a:pt x="233089" y="57832"/>
                  </a:lnTo>
                  <a:lnTo>
                    <a:pt x="234904" y="35702"/>
                  </a:lnTo>
                  <a:lnTo>
                    <a:pt x="233089" y="28959"/>
                  </a:lnTo>
                  <a:lnTo>
                    <a:pt x="225829" y="20401"/>
                  </a:lnTo>
                  <a:lnTo>
                    <a:pt x="216841" y="15301"/>
                  </a:lnTo>
                  <a:lnTo>
                    <a:pt x="207767" y="8472"/>
                  </a:lnTo>
                  <a:lnTo>
                    <a:pt x="191518" y="3371"/>
                  </a:lnTo>
                  <a:lnTo>
                    <a:pt x="186074" y="0"/>
                  </a:lnTo>
                  <a:close/>
                </a:path>
              </a:pathLst>
            </a:custGeom>
            <a:solidFill>
              <a:srgbClr val="B4EDFF"/>
            </a:solidFill>
            <a:ln w="8631" cap="flat">
              <a:solidFill>
                <a:srgbClr val="FFFFFF"/>
              </a:solidFill>
              <a:prstDash val="solid"/>
              <a:miter/>
            </a:ln>
          </p:spPr>
          <p:txBody>
            <a:bodyPr rtlCol="0" anchor="ctr"/>
            <a:lstStyle/>
            <a:p>
              <a:endParaRPr lang="en-US"/>
            </a:p>
          </p:txBody>
        </p:sp>
        <p:sp>
          <p:nvSpPr>
            <p:cNvPr id="162" name="Freeform 161">
              <a:extLst>
                <a:ext uri="{FF2B5EF4-FFF2-40B4-BE49-F238E27FC236}">
                  <a16:creationId xmlns:a16="http://schemas.microsoft.com/office/drawing/2014/main" id="{C2F55692-6520-6F48-8474-062FC467A3D2}"/>
                </a:ext>
              </a:extLst>
            </p:cNvPr>
            <p:cNvSpPr/>
            <p:nvPr/>
          </p:nvSpPr>
          <p:spPr>
            <a:xfrm>
              <a:off x="2811805" y="930294"/>
              <a:ext cx="649698" cy="489198"/>
            </a:xfrm>
            <a:custGeom>
              <a:avLst/>
              <a:gdLst>
                <a:gd name="connsiteX0" fmla="*/ 178728 w 557962"/>
                <a:gd name="connsiteY0" fmla="*/ 0 h 420124"/>
                <a:gd name="connsiteX1" fmla="*/ 176999 w 557962"/>
                <a:gd name="connsiteY1" fmla="*/ 12016 h 420124"/>
                <a:gd name="connsiteX2" fmla="*/ 176999 w 557962"/>
                <a:gd name="connsiteY2" fmla="*/ 15474 h 420124"/>
                <a:gd name="connsiteX3" fmla="*/ 182358 w 557962"/>
                <a:gd name="connsiteY3" fmla="*/ 24118 h 420124"/>
                <a:gd name="connsiteX4" fmla="*/ 191432 w 557962"/>
                <a:gd name="connsiteY4" fmla="*/ 29305 h 420124"/>
                <a:gd name="connsiteX5" fmla="*/ 191432 w 557962"/>
                <a:gd name="connsiteY5" fmla="*/ 36134 h 420124"/>
                <a:gd name="connsiteX6" fmla="*/ 191432 w 557962"/>
                <a:gd name="connsiteY6" fmla="*/ 37863 h 420124"/>
                <a:gd name="connsiteX7" fmla="*/ 185987 w 557962"/>
                <a:gd name="connsiteY7" fmla="*/ 41321 h 420124"/>
                <a:gd name="connsiteX8" fmla="*/ 182358 w 557962"/>
                <a:gd name="connsiteY8" fmla="*/ 48237 h 420124"/>
                <a:gd name="connsiteX9" fmla="*/ 178728 w 557962"/>
                <a:gd name="connsiteY9" fmla="*/ 49965 h 420124"/>
                <a:gd name="connsiteX10" fmla="*/ 173369 w 557962"/>
                <a:gd name="connsiteY10" fmla="*/ 53423 h 420124"/>
                <a:gd name="connsiteX11" fmla="*/ 169739 w 557962"/>
                <a:gd name="connsiteY11" fmla="*/ 56795 h 420124"/>
                <a:gd name="connsiteX12" fmla="*/ 173369 w 557962"/>
                <a:gd name="connsiteY12" fmla="*/ 61981 h 420124"/>
                <a:gd name="connsiteX13" fmla="*/ 178728 w 557962"/>
                <a:gd name="connsiteY13" fmla="*/ 65439 h 420124"/>
                <a:gd name="connsiteX14" fmla="*/ 178728 w 557962"/>
                <a:gd name="connsiteY14" fmla="*/ 70626 h 420124"/>
                <a:gd name="connsiteX15" fmla="*/ 178728 w 557962"/>
                <a:gd name="connsiteY15" fmla="*/ 80913 h 420124"/>
                <a:gd name="connsiteX16" fmla="*/ 178728 w 557962"/>
                <a:gd name="connsiteY16" fmla="*/ 86100 h 420124"/>
                <a:gd name="connsiteX17" fmla="*/ 178728 w 557962"/>
                <a:gd name="connsiteY17" fmla="*/ 98115 h 420124"/>
                <a:gd name="connsiteX18" fmla="*/ 176999 w 557962"/>
                <a:gd name="connsiteY18" fmla="*/ 103302 h 420124"/>
                <a:gd name="connsiteX19" fmla="*/ 173369 w 557962"/>
                <a:gd name="connsiteY19" fmla="*/ 111947 h 420124"/>
                <a:gd name="connsiteX20" fmla="*/ 169739 w 557962"/>
                <a:gd name="connsiteY20" fmla="*/ 118776 h 420124"/>
                <a:gd name="connsiteX21" fmla="*/ 167925 w 557962"/>
                <a:gd name="connsiteY21" fmla="*/ 123963 h 420124"/>
                <a:gd name="connsiteX22" fmla="*/ 164295 w 557962"/>
                <a:gd name="connsiteY22" fmla="*/ 127420 h 420124"/>
                <a:gd name="connsiteX23" fmla="*/ 160751 w 557962"/>
                <a:gd name="connsiteY23" fmla="*/ 123963 h 420124"/>
                <a:gd name="connsiteX24" fmla="*/ 160751 w 557962"/>
                <a:gd name="connsiteY24" fmla="*/ 118776 h 420124"/>
                <a:gd name="connsiteX25" fmla="*/ 155306 w 557962"/>
                <a:gd name="connsiteY25" fmla="*/ 118776 h 420124"/>
                <a:gd name="connsiteX26" fmla="*/ 148047 w 557962"/>
                <a:gd name="connsiteY26" fmla="*/ 122234 h 420124"/>
                <a:gd name="connsiteX27" fmla="*/ 142688 w 557962"/>
                <a:gd name="connsiteY27" fmla="*/ 123963 h 420124"/>
                <a:gd name="connsiteX28" fmla="*/ 139059 w 557962"/>
                <a:gd name="connsiteY28" fmla="*/ 130878 h 420124"/>
                <a:gd name="connsiteX29" fmla="*/ 135429 w 557962"/>
                <a:gd name="connsiteY29" fmla="*/ 139436 h 420124"/>
                <a:gd name="connsiteX30" fmla="*/ 133614 w 557962"/>
                <a:gd name="connsiteY30" fmla="*/ 144623 h 420124"/>
                <a:gd name="connsiteX31" fmla="*/ 129984 w 557962"/>
                <a:gd name="connsiteY31" fmla="*/ 148081 h 420124"/>
                <a:gd name="connsiteX32" fmla="*/ 122810 w 557962"/>
                <a:gd name="connsiteY32" fmla="*/ 151539 h 420124"/>
                <a:gd name="connsiteX33" fmla="*/ 117366 w 557962"/>
                <a:gd name="connsiteY33" fmla="*/ 153268 h 420124"/>
                <a:gd name="connsiteX34" fmla="*/ 108377 w 557962"/>
                <a:gd name="connsiteY34" fmla="*/ 156725 h 420124"/>
                <a:gd name="connsiteX35" fmla="*/ 104748 w 557962"/>
                <a:gd name="connsiteY35" fmla="*/ 151539 h 420124"/>
                <a:gd name="connsiteX36" fmla="*/ 101118 w 557962"/>
                <a:gd name="connsiteY36" fmla="*/ 148081 h 420124"/>
                <a:gd name="connsiteX37" fmla="*/ 101118 w 557962"/>
                <a:gd name="connsiteY37" fmla="*/ 142894 h 420124"/>
                <a:gd name="connsiteX38" fmla="*/ 104748 w 557962"/>
                <a:gd name="connsiteY38" fmla="*/ 136065 h 420124"/>
                <a:gd name="connsiteX39" fmla="*/ 111921 w 557962"/>
                <a:gd name="connsiteY39" fmla="*/ 130878 h 420124"/>
                <a:gd name="connsiteX40" fmla="*/ 117366 w 557962"/>
                <a:gd name="connsiteY40" fmla="*/ 127420 h 420124"/>
                <a:gd name="connsiteX41" fmla="*/ 120996 w 557962"/>
                <a:gd name="connsiteY41" fmla="*/ 122234 h 420124"/>
                <a:gd name="connsiteX42" fmla="*/ 122810 w 557962"/>
                <a:gd name="connsiteY42" fmla="*/ 118776 h 420124"/>
                <a:gd name="connsiteX43" fmla="*/ 129984 w 557962"/>
                <a:gd name="connsiteY43" fmla="*/ 115405 h 420124"/>
                <a:gd name="connsiteX44" fmla="*/ 135429 w 557962"/>
                <a:gd name="connsiteY44" fmla="*/ 110218 h 420124"/>
                <a:gd name="connsiteX45" fmla="*/ 142688 w 557962"/>
                <a:gd name="connsiteY45" fmla="*/ 106760 h 420124"/>
                <a:gd name="connsiteX46" fmla="*/ 144417 w 557962"/>
                <a:gd name="connsiteY46" fmla="*/ 106760 h 420124"/>
                <a:gd name="connsiteX47" fmla="*/ 148047 w 557962"/>
                <a:gd name="connsiteY47" fmla="*/ 101573 h 420124"/>
                <a:gd name="connsiteX48" fmla="*/ 151677 w 557962"/>
                <a:gd name="connsiteY48" fmla="*/ 98115 h 420124"/>
                <a:gd name="connsiteX49" fmla="*/ 151677 w 557962"/>
                <a:gd name="connsiteY49" fmla="*/ 91286 h 420124"/>
                <a:gd name="connsiteX50" fmla="*/ 151677 w 557962"/>
                <a:gd name="connsiteY50" fmla="*/ 89557 h 420124"/>
                <a:gd name="connsiteX51" fmla="*/ 144417 w 557962"/>
                <a:gd name="connsiteY51" fmla="*/ 86100 h 420124"/>
                <a:gd name="connsiteX52" fmla="*/ 142688 w 557962"/>
                <a:gd name="connsiteY52" fmla="*/ 86100 h 420124"/>
                <a:gd name="connsiteX53" fmla="*/ 126440 w 557962"/>
                <a:gd name="connsiteY53" fmla="*/ 74084 h 420124"/>
                <a:gd name="connsiteX54" fmla="*/ 117366 w 557962"/>
                <a:gd name="connsiteY54" fmla="*/ 68897 h 420124"/>
                <a:gd name="connsiteX55" fmla="*/ 104748 w 557962"/>
                <a:gd name="connsiteY55" fmla="*/ 61981 h 420124"/>
                <a:gd name="connsiteX56" fmla="*/ 92129 w 557962"/>
                <a:gd name="connsiteY56" fmla="*/ 58523 h 420124"/>
                <a:gd name="connsiteX57" fmla="*/ 79425 w 557962"/>
                <a:gd name="connsiteY57" fmla="*/ 53423 h 420124"/>
                <a:gd name="connsiteX58" fmla="*/ 39756 w 557962"/>
                <a:gd name="connsiteY58" fmla="*/ 17203 h 420124"/>
                <a:gd name="connsiteX59" fmla="*/ 34311 w 557962"/>
                <a:gd name="connsiteY59" fmla="*/ 17203 h 420124"/>
                <a:gd name="connsiteX60" fmla="*/ 27051 w 557962"/>
                <a:gd name="connsiteY60" fmla="*/ 20660 h 420124"/>
                <a:gd name="connsiteX61" fmla="*/ 23508 w 557962"/>
                <a:gd name="connsiteY61" fmla="*/ 29305 h 420124"/>
                <a:gd name="connsiteX62" fmla="*/ 18063 w 557962"/>
                <a:gd name="connsiteY62" fmla="*/ 37863 h 420124"/>
                <a:gd name="connsiteX63" fmla="*/ 18063 w 557962"/>
                <a:gd name="connsiteY63" fmla="*/ 44779 h 420124"/>
                <a:gd name="connsiteX64" fmla="*/ 14433 w 557962"/>
                <a:gd name="connsiteY64" fmla="*/ 48237 h 420124"/>
                <a:gd name="connsiteX65" fmla="*/ 14433 w 557962"/>
                <a:gd name="connsiteY65" fmla="*/ 53423 h 420124"/>
                <a:gd name="connsiteX66" fmla="*/ 14433 w 557962"/>
                <a:gd name="connsiteY66" fmla="*/ 58523 h 420124"/>
                <a:gd name="connsiteX67" fmla="*/ 21693 w 557962"/>
                <a:gd name="connsiteY67" fmla="*/ 61981 h 420124"/>
                <a:gd name="connsiteX68" fmla="*/ 23508 w 557962"/>
                <a:gd name="connsiteY68" fmla="*/ 70626 h 420124"/>
                <a:gd name="connsiteX69" fmla="*/ 21693 w 557962"/>
                <a:gd name="connsiteY69" fmla="*/ 82642 h 420124"/>
                <a:gd name="connsiteX70" fmla="*/ 21693 w 557962"/>
                <a:gd name="connsiteY70" fmla="*/ 94744 h 420124"/>
                <a:gd name="connsiteX71" fmla="*/ 21693 w 557962"/>
                <a:gd name="connsiteY71" fmla="*/ 103302 h 420124"/>
                <a:gd name="connsiteX72" fmla="*/ 18063 w 557962"/>
                <a:gd name="connsiteY72" fmla="*/ 118776 h 420124"/>
                <a:gd name="connsiteX73" fmla="*/ 18063 w 557962"/>
                <a:gd name="connsiteY73" fmla="*/ 123963 h 420124"/>
                <a:gd name="connsiteX74" fmla="*/ 18063 w 557962"/>
                <a:gd name="connsiteY74" fmla="*/ 132607 h 420124"/>
                <a:gd name="connsiteX75" fmla="*/ 14433 w 557962"/>
                <a:gd name="connsiteY75" fmla="*/ 139436 h 420124"/>
                <a:gd name="connsiteX76" fmla="*/ 14433 w 557962"/>
                <a:gd name="connsiteY76" fmla="*/ 151539 h 420124"/>
                <a:gd name="connsiteX77" fmla="*/ 14433 w 557962"/>
                <a:gd name="connsiteY77" fmla="*/ 153268 h 420124"/>
                <a:gd name="connsiteX78" fmla="*/ 14433 w 557962"/>
                <a:gd name="connsiteY78" fmla="*/ 160097 h 420124"/>
                <a:gd name="connsiteX79" fmla="*/ 21693 w 557962"/>
                <a:gd name="connsiteY79" fmla="*/ 163555 h 420124"/>
                <a:gd name="connsiteX80" fmla="*/ 27051 w 557962"/>
                <a:gd name="connsiteY80" fmla="*/ 165284 h 420124"/>
                <a:gd name="connsiteX81" fmla="*/ 23508 w 557962"/>
                <a:gd name="connsiteY81" fmla="*/ 168741 h 420124"/>
                <a:gd name="connsiteX82" fmla="*/ 18063 w 557962"/>
                <a:gd name="connsiteY82" fmla="*/ 175657 h 420124"/>
                <a:gd name="connsiteX83" fmla="*/ 14433 w 557962"/>
                <a:gd name="connsiteY83" fmla="*/ 180757 h 420124"/>
                <a:gd name="connsiteX84" fmla="*/ 8988 w 557962"/>
                <a:gd name="connsiteY84" fmla="*/ 184215 h 420124"/>
                <a:gd name="connsiteX85" fmla="*/ 12618 w 557962"/>
                <a:gd name="connsiteY85" fmla="*/ 189402 h 420124"/>
                <a:gd name="connsiteX86" fmla="*/ 14433 w 557962"/>
                <a:gd name="connsiteY86" fmla="*/ 192860 h 420124"/>
                <a:gd name="connsiteX87" fmla="*/ 23508 w 557962"/>
                <a:gd name="connsiteY87" fmla="*/ 196317 h 420124"/>
                <a:gd name="connsiteX88" fmla="*/ 21693 w 557962"/>
                <a:gd name="connsiteY88" fmla="*/ 201418 h 420124"/>
                <a:gd name="connsiteX89" fmla="*/ 18063 w 557962"/>
                <a:gd name="connsiteY89" fmla="*/ 206604 h 420124"/>
                <a:gd name="connsiteX90" fmla="*/ 12618 w 557962"/>
                <a:gd name="connsiteY90" fmla="*/ 210062 h 420124"/>
                <a:gd name="connsiteX91" fmla="*/ 8988 w 557962"/>
                <a:gd name="connsiteY91" fmla="*/ 206604 h 420124"/>
                <a:gd name="connsiteX92" fmla="*/ 5445 w 557962"/>
                <a:gd name="connsiteY92" fmla="*/ 204876 h 420124"/>
                <a:gd name="connsiteX93" fmla="*/ 5445 w 557962"/>
                <a:gd name="connsiteY93" fmla="*/ 210062 h 420124"/>
                <a:gd name="connsiteX94" fmla="*/ 5445 w 557962"/>
                <a:gd name="connsiteY94" fmla="*/ 216978 h 420124"/>
                <a:gd name="connsiteX95" fmla="*/ 1815 w 557962"/>
                <a:gd name="connsiteY95" fmla="*/ 218707 h 420124"/>
                <a:gd name="connsiteX96" fmla="*/ 0 w 557962"/>
                <a:gd name="connsiteY96" fmla="*/ 227265 h 420124"/>
                <a:gd name="connsiteX97" fmla="*/ 0 w 557962"/>
                <a:gd name="connsiteY97" fmla="*/ 234181 h 420124"/>
                <a:gd name="connsiteX98" fmla="*/ 5445 w 557962"/>
                <a:gd name="connsiteY98" fmla="*/ 237638 h 420124"/>
                <a:gd name="connsiteX99" fmla="*/ 14433 w 557962"/>
                <a:gd name="connsiteY99" fmla="*/ 242739 h 420124"/>
                <a:gd name="connsiteX100" fmla="*/ 23508 w 557962"/>
                <a:gd name="connsiteY100" fmla="*/ 246196 h 420124"/>
                <a:gd name="connsiteX101" fmla="*/ 30681 w 557962"/>
                <a:gd name="connsiteY101" fmla="*/ 249654 h 420124"/>
                <a:gd name="connsiteX102" fmla="*/ 36126 w 557962"/>
                <a:gd name="connsiteY102" fmla="*/ 254841 h 420124"/>
                <a:gd name="connsiteX103" fmla="*/ 39756 w 557962"/>
                <a:gd name="connsiteY103" fmla="*/ 260028 h 420124"/>
                <a:gd name="connsiteX104" fmla="*/ 45114 w 557962"/>
                <a:gd name="connsiteY104" fmla="*/ 270315 h 420124"/>
                <a:gd name="connsiteX105" fmla="*/ 48744 w 557962"/>
                <a:gd name="connsiteY105" fmla="*/ 275501 h 420124"/>
                <a:gd name="connsiteX106" fmla="*/ 56004 w 557962"/>
                <a:gd name="connsiteY106" fmla="*/ 287517 h 420124"/>
                <a:gd name="connsiteX107" fmla="*/ 56004 w 557962"/>
                <a:gd name="connsiteY107" fmla="*/ 299620 h 420124"/>
                <a:gd name="connsiteX108" fmla="*/ 56004 w 557962"/>
                <a:gd name="connsiteY108" fmla="*/ 311635 h 420124"/>
                <a:gd name="connsiteX109" fmla="*/ 56004 w 557962"/>
                <a:gd name="connsiteY109" fmla="*/ 328838 h 420124"/>
                <a:gd name="connsiteX110" fmla="*/ 61362 w 557962"/>
                <a:gd name="connsiteY110" fmla="*/ 340941 h 420124"/>
                <a:gd name="connsiteX111" fmla="*/ 70437 w 557962"/>
                <a:gd name="connsiteY111" fmla="*/ 344398 h 420124"/>
                <a:gd name="connsiteX112" fmla="*/ 77610 w 557962"/>
                <a:gd name="connsiteY112" fmla="*/ 349499 h 420124"/>
                <a:gd name="connsiteX113" fmla="*/ 86685 w 557962"/>
                <a:gd name="connsiteY113" fmla="*/ 352957 h 420124"/>
                <a:gd name="connsiteX114" fmla="*/ 92129 w 557962"/>
                <a:gd name="connsiteY114" fmla="*/ 352957 h 420124"/>
                <a:gd name="connsiteX115" fmla="*/ 111921 w 557962"/>
                <a:gd name="connsiteY115" fmla="*/ 349499 h 420124"/>
                <a:gd name="connsiteX116" fmla="*/ 120996 w 557962"/>
                <a:gd name="connsiteY116" fmla="*/ 349499 h 420124"/>
                <a:gd name="connsiteX117" fmla="*/ 133614 w 557962"/>
                <a:gd name="connsiteY117" fmla="*/ 349499 h 420124"/>
                <a:gd name="connsiteX118" fmla="*/ 142688 w 557962"/>
                <a:gd name="connsiteY118" fmla="*/ 352957 h 420124"/>
                <a:gd name="connsiteX119" fmla="*/ 151677 w 557962"/>
                <a:gd name="connsiteY119" fmla="*/ 354685 h 420124"/>
                <a:gd name="connsiteX120" fmla="*/ 167925 w 557962"/>
                <a:gd name="connsiteY120" fmla="*/ 366788 h 420124"/>
                <a:gd name="connsiteX121" fmla="*/ 176999 w 557962"/>
                <a:gd name="connsiteY121" fmla="*/ 370159 h 420124"/>
                <a:gd name="connsiteX122" fmla="*/ 207680 w 557962"/>
                <a:gd name="connsiteY122" fmla="*/ 366788 h 420124"/>
                <a:gd name="connsiteX123" fmla="*/ 207680 w 557962"/>
                <a:gd name="connsiteY123" fmla="*/ 373617 h 420124"/>
                <a:gd name="connsiteX124" fmla="*/ 220298 w 557962"/>
                <a:gd name="connsiteY124" fmla="*/ 378804 h 420124"/>
                <a:gd name="connsiteX125" fmla="*/ 232916 w 557962"/>
                <a:gd name="connsiteY125" fmla="*/ 382261 h 420124"/>
                <a:gd name="connsiteX126" fmla="*/ 247349 w 557962"/>
                <a:gd name="connsiteY126" fmla="*/ 375346 h 420124"/>
                <a:gd name="connsiteX127" fmla="*/ 254609 w 557962"/>
                <a:gd name="connsiteY127" fmla="*/ 373617 h 420124"/>
                <a:gd name="connsiteX128" fmla="*/ 278117 w 557962"/>
                <a:gd name="connsiteY128" fmla="*/ 382261 h 420124"/>
                <a:gd name="connsiteX129" fmla="*/ 285290 w 557962"/>
                <a:gd name="connsiteY129" fmla="*/ 375346 h 420124"/>
                <a:gd name="connsiteX130" fmla="*/ 290735 w 557962"/>
                <a:gd name="connsiteY130" fmla="*/ 375346 h 420124"/>
                <a:gd name="connsiteX131" fmla="*/ 303353 w 557962"/>
                <a:gd name="connsiteY131" fmla="*/ 378804 h 420124"/>
                <a:gd name="connsiteX132" fmla="*/ 315971 w 557962"/>
                <a:gd name="connsiteY132" fmla="*/ 382261 h 420124"/>
                <a:gd name="connsiteX133" fmla="*/ 328676 w 557962"/>
                <a:gd name="connsiteY133" fmla="*/ 382261 h 420124"/>
                <a:gd name="connsiteX134" fmla="*/ 332219 w 557962"/>
                <a:gd name="connsiteY134" fmla="*/ 382261 h 420124"/>
                <a:gd name="connsiteX135" fmla="*/ 480352 w 557962"/>
                <a:gd name="connsiteY135" fmla="*/ 420124 h 420124"/>
                <a:gd name="connsiteX136" fmla="*/ 480352 w 557962"/>
                <a:gd name="connsiteY136" fmla="*/ 408109 h 420124"/>
                <a:gd name="connsiteX137" fmla="*/ 480352 w 557962"/>
                <a:gd name="connsiteY137" fmla="*/ 399464 h 420124"/>
                <a:gd name="connsiteX138" fmla="*/ 483896 w 557962"/>
                <a:gd name="connsiteY138" fmla="*/ 390819 h 420124"/>
                <a:gd name="connsiteX139" fmla="*/ 483896 w 557962"/>
                <a:gd name="connsiteY139" fmla="*/ 382261 h 420124"/>
                <a:gd name="connsiteX140" fmla="*/ 483896 w 557962"/>
                <a:gd name="connsiteY140" fmla="*/ 373617 h 420124"/>
                <a:gd name="connsiteX141" fmla="*/ 483896 w 557962"/>
                <a:gd name="connsiteY141" fmla="*/ 354685 h 420124"/>
                <a:gd name="connsiteX142" fmla="*/ 489340 w 557962"/>
                <a:gd name="connsiteY142" fmla="*/ 337483 h 420124"/>
                <a:gd name="connsiteX143" fmla="*/ 496600 w 557962"/>
                <a:gd name="connsiteY143" fmla="*/ 322009 h 420124"/>
                <a:gd name="connsiteX144" fmla="*/ 501959 w 557962"/>
                <a:gd name="connsiteY144" fmla="*/ 304806 h 420124"/>
                <a:gd name="connsiteX145" fmla="*/ 505588 w 557962"/>
                <a:gd name="connsiteY145" fmla="*/ 280688 h 420124"/>
                <a:gd name="connsiteX146" fmla="*/ 511033 w 557962"/>
                <a:gd name="connsiteY146" fmla="*/ 266857 h 420124"/>
                <a:gd name="connsiteX147" fmla="*/ 518207 w 557962"/>
                <a:gd name="connsiteY147" fmla="*/ 249654 h 420124"/>
                <a:gd name="connsiteX148" fmla="*/ 520021 w 557962"/>
                <a:gd name="connsiteY148" fmla="*/ 230723 h 420124"/>
                <a:gd name="connsiteX149" fmla="*/ 530911 w 557962"/>
                <a:gd name="connsiteY149" fmla="*/ 213520 h 420124"/>
                <a:gd name="connsiteX150" fmla="*/ 532726 w 557962"/>
                <a:gd name="connsiteY150" fmla="*/ 196317 h 420124"/>
                <a:gd name="connsiteX151" fmla="*/ 539899 w 557962"/>
                <a:gd name="connsiteY151" fmla="*/ 168741 h 420124"/>
                <a:gd name="connsiteX152" fmla="*/ 548974 w 557962"/>
                <a:gd name="connsiteY152" fmla="*/ 148081 h 420124"/>
                <a:gd name="connsiteX153" fmla="*/ 552517 w 557962"/>
                <a:gd name="connsiteY153" fmla="*/ 127420 h 420124"/>
                <a:gd name="connsiteX154" fmla="*/ 557962 w 557962"/>
                <a:gd name="connsiteY154" fmla="*/ 115405 h 42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557962" h="420124">
                  <a:moveTo>
                    <a:pt x="178728" y="0"/>
                  </a:moveTo>
                  <a:lnTo>
                    <a:pt x="176999" y="12016"/>
                  </a:lnTo>
                  <a:lnTo>
                    <a:pt x="176999" y="15474"/>
                  </a:lnTo>
                  <a:lnTo>
                    <a:pt x="182358" y="24118"/>
                  </a:lnTo>
                  <a:lnTo>
                    <a:pt x="191432" y="29305"/>
                  </a:lnTo>
                  <a:lnTo>
                    <a:pt x="191432" y="36134"/>
                  </a:lnTo>
                  <a:lnTo>
                    <a:pt x="191432" y="37863"/>
                  </a:lnTo>
                  <a:lnTo>
                    <a:pt x="185987" y="41321"/>
                  </a:lnTo>
                  <a:lnTo>
                    <a:pt x="182358" y="48237"/>
                  </a:lnTo>
                  <a:lnTo>
                    <a:pt x="178728" y="49965"/>
                  </a:lnTo>
                  <a:lnTo>
                    <a:pt x="173369" y="53423"/>
                  </a:lnTo>
                  <a:lnTo>
                    <a:pt x="169739" y="56795"/>
                  </a:lnTo>
                  <a:lnTo>
                    <a:pt x="173369" y="61981"/>
                  </a:lnTo>
                  <a:lnTo>
                    <a:pt x="178728" y="65439"/>
                  </a:lnTo>
                  <a:lnTo>
                    <a:pt x="178728" y="70626"/>
                  </a:lnTo>
                  <a:lnTo>
                    <a:pt x="178728" y="80913"/>
                  </a:lnTo>
                  <a:lnTo>
                    <a:pt x="178728" y="86100"/>
                  </a:lnTo>
                  <a:lnTo>
                    <a:pt x="178728" y="98115"/>
                  </a:lnTo>
                  <a:lnTo>
                    <a:pt x="176999" y="103302"/>
                  </a:lnTo>
                  <a:lnTo>
                    <a:pt x="173369" y="111947"/>
                  </a:lnTo>
                  <a:lnTo>
                    <a:pt x="169739" y="118776"/>
                  </a:lnTo>
                  <a:lnTo>
                    <a:pt x="167925" y="123963"/>
                  </a:lnTo>
                  <a:lnTo>
                    <a:pt x="164295" y="127420"/>
                  </a:lnTo>
                  <a:lnTo>
                    <a:pt x="160751" y="123963"/>
                  </a:lnTo>
                  <a:lnTo>
                    <a:pt x="160751" y="118776"/>
                  </a:lnTo>
                  <a:lnTo>
                    <a:pt x="155306" y="118776"/>
                  </a:lnTo>
                  <a:lnTo>
                    <a:pt x="148047" y="122234"/>
                  </a:lnTo>
                  <a:lnTo>
                    <a:pt x="142688" y="123963"/>
                  </a:lnTo>
                  <a:lnTo>
                    <a:pt x="139059" y="130878"/>
                  </a:lnTo>
                  <a:lnTo>
                    <a:pt x="135429" y="139436"/>
                  </a:lnTo>
                  <a:lnTo>
                    <a:pt x="133614" y="144623"/>
                  </a:lnTo>
                  <a:lnTo>
                    <a:pt x="129984" y="148081"/>
                  </a:lnTo>
                  <a:lnTo>
                    <a:pt x="122810" y="151539"/>
                  </a:lnTo>
                  <a:lnTo>
                    <a:pt x="117366" y="153268"/>
                  </a:lnTo>
                  <a:lnTo>
                    <a:pt x="108377" y="156725"/>
                  </a:lnTo>
                  <a:lnTo>
                    <a:pt x="104748" y="151539"/>
                  </a:lnTo>
                  <a:lnTo>
                    <a:pt x="101118" y="148081"/>
                  </a:lnTo>
                  <a:lnTo>
                    <a:pt x="101118" y="142894"/>
                  </a:lnTo>
                  <a:lnTo>
                    <a:pt x="104748" y="136065"/>
                  </a:lnTo>
                  <a:lnTo>
                    <a:pt x="111921" y="130878"/>
                  </a:lnTo>
                  <a:lnTo>
                    <a:pt x="117366" y="127420"/>
                  </a:lnTo>
                  <a:lnTo>
                    <a:pt x="120996" y="122234"/>
                  </a:lnTo>
                  <a:lnTo>
                    <a:pt x="122810" y="118776"/>
                  </a:lnTo>
                  <a:lnTo>
                    <a:pt x="129984" y="115405"/>
                  </a:lnTo>
                  <a:lnTo>
                    <a:pt x="135429" y="110218"/>
                  </a:lnTo>
                  <a:lnTo>
                    <a:pt x="142688" y="106760"/>
                  </a:lnTo>
                  <a:lnTo>
                    <a:pt x="144417" y="106760"/>
                  </a:lnTo>
                  <a:lnTo>
                    <a:pt x="148047" y="101573"/>
                  </a:lnTo>
                  <a:lnTo>
                    <a:pt x="151677" y="98115"/>
                  </a:lnTo>
                  <a:lnTo>
                    <a:pt x="151677" y="91286"/>
                  </a:lnTo>
                  <a:lnTo>
                    <a:pt x="151677" y="89557"/>
                  </a:lnTo>
                  <a:lnTo>
                    <a:pt x="144417" y="86100"/>
                  </a:lnTo>
                  <a:lnTo>
                    <a:pt x="142688" y="86100"/>
                  </a:lnTo>
                  <a:lnTo>
                    <a:pt x="126440" y="74084"/>
                  </a:lnTo>
                  <a:lnTo>
                    <a:pt x="117366" y="68897"/>
                  </a:lnTo>
                  <a:lnTo>
                    <a:pt x="104748" y="61981"/>
                  </a:lnTo>
                  <a:lnTo>
                    <a:pt x="92129" y="58523"/>
                  </a:lnTo>
                  <a:lnTo>
                    <a:pt x="79425" y="53423"/>
                  </a:lnTo>
                  <a:lnTo>
                    <a:pt x="39756" y="17203"/>
                  </a:lnTo>
                  <a:lnTo>
                    <a:pt x="34311" y="17203"/>
                  </a:lnTo>
                  <a:lnTo>
                    <a:pt x="27051" y="20660"/>
                  </a:lnTo>
                  <a:lnTo>
                    <a:pt x="23508" y="29305"/>
                  </a:lnTo>
                  <a:lnTo>
                    <a:pt x="18063" y="37863"/>
                  </a:lnTo>
                  <a:lnTo>
                    <a:pt x="18063" y="44779"/>
                  </a:lnTo>
                  <a:lnTo>
                    <a:pt x="14433" y="48237"/>
                  </a:lnTo>
                  <a:lnTo>
                    <a:pt x="14433" y="53423"/>
                  </a:lnTo>
                  <a:lnTo>
                    <a:pt x="14433" y="58523"/>
                  </a:lnTo>
                  <a:lnTo>
                    <a:pt x="21693" y="61981"/>
                  </a:lnTo>
                  <a:lnTo>
                    <a:pt x="23508" y="70626"/>
                  </a:lnTo>
                  <a:lnTo>
                    <a:pt x="21693" y="82642"/>
                  </a:lnTo>
                  <a:lnTo>
                    <a:pt x="21693" y="94744"/>
                  </a:lnTo>
                  <a:lnTo>
                    <a:pt x="21693" y="103302"/>
                  </a:lnTo>
                  <a:lnTo>
                    <a:pt x="18063" y="118776"/>
                  </a:lnTo>
                  <a:lnTo>
                    <a:pt x="18063" y="123963"/>
                  </a:lnTo>
                  <a:lnTo>
                    <a:pt x="18063" y="132607"/>
                  </a:lnTo>
                  <a:lnTo>
                    <a:pt x="14433" y="139436"/>
                  </a:lnTo>
                  <a:lnTo>
                    <a:pt x="14433" y="151539"/>
                  </a:lnTo>
                  <a:lnTo>
                    <a:pt x="14433" y="153268"/>
                  </a:lnTo>
                  <a:lnTo>
                    <a:pt x="14433" y="160097"/>
                  </a:lnTo>
                  <a:lnTo>
                    <a:pt x="21693" y="163555"/>
                  </a:lnTo>
                  <a:lnTo>
                    <a:pt x="27051" y="165284"/>
                  </a:lnTo>
                  <a:lnTo>
                    <a:pt x="23508" y="168741"/>
                  </a:lnTo>
                  <a:lnTo>
                    <a:pt x="18063" y="175657"/>
                  </a:lnTo>
                  <a:lnTo>
                    <a:pt x="14433" y="180757"/>
                  </a:lnTo>
                  <a:lnTo>
                    <a:pt x="8988" y="184215"/>
                  </a:lnTo>
                  <a:lnTo>
                    <a:pt x="12618" y="189402"/>
                  </a:lnTo>
                  <a:lnTo>
                    <a:pt x="14433" y="192860"/>
                  </a:lnTo>
                  <a:lnTo>
                    <a:pt x="23508" y="196317"/>
                  </a:lnTo>
                  <a:lnTo>
                    <a:pt x="21693" y="201418"/>
                  </a:lnTo>
                  <a:lnTo>
                    <a:pt x="18063" y="206604"/>
                  </a:lnTo>
                  <a:lnTo>
                    <a:pt x="12618" y="210062"/>
                  </a:lnTo>
                  <a:lnTo>
                    <a:pt x="8988" y="206604"/>
                  </a:lnTo>
                  <a:lnTo>
                    <a:pt x="5445" y="204876"/>
                  </a:lnTo>
                  <a:lnTo>
                    <a:pt x="5445" y="210062"/>
                  </a:lnTo>
                  <a:lnTo>
                    <a:pt x="5445" y="216978"/>
                  </a:lnTo>
                  <a:lnTo>
                    <a:pt x="1815" y="218707"/>
                  </a:lnTo>
                  <a:lnTo>
                    <a:pt x="0" y="227265"/>
                  </a:lnTo>
                  <a:lnTo>
                    <a:pt x="0" y="234181"/>
                  </a:lnTo>
                  <a:lnTo>
                    <a:pt x="5445" y="237638"/>
                  </a:lnTo>
                  <a:lnTo>
                    <a:pt x="14433" y="242739"/>
                  </a:lnTo>
                  <a:lnTo>
                    <a:pt x="23508" y="246196"/>
                  </a:lnTo>
                  <a:lnTo>
                    <a:pt x="30681" y="249654"/>
                  </a:lnTo>
                  <a:lnTo>
                    <a:pt x="36126" y="254841"/>
                  </a:lnTo>
                  <a:lnTo>
                    <a:pt x="39756" y="260028"/>
                  </a:lnTo>
                  <a:lnTo>
                    <a:pt x="45114" y="270315"/>
                  </a:lnTo>
                  <a:lnTo>
                    <a:pt x="48744" y="275501"/>
                  </a:lnTo>
                  <a:lnTo>
                    <a:pt x="56004" y="287517"/>
                  </a:lnTo>
                  <a:lnTo>
                    <a:pt x="56004" y="299620"/>
                  </a:lnTo>
                  <a:lnTo>
                    <a:pt x="56004" y="311635"/>
                  </a:lnTo>
                  <a:lnTo>
                    <a:pt x="56004" y="328838"/>
                  </a:lnTo>
                  <a:lnTo>
                    <a:pt x="61362" y="340941"/>
                  </a:lnTo>
                  <a:lnTo>
                    <a:pt x="70437" y="344398"/>
                  </a:lnTo>
                  <a:lnTo>
                    <a:pt x="77610" y="349499"/>
                  </a:lnTo>
                  <a:lnTo>
                    <a:pt x="86685" y="352957"/>
                  </a:lnTo>
                  <a:lnTo>
                    <a:pt x="92129" y="352957"/>
                  </a:lnTo>
                  <a:lnTo>
                    <a:pt x="111921" y="349499"/>
                  </a:lnTo>
                  <a:lnTo>
                    <a:pt x="120996" y="349499"/>
                  </a:lnTo>
                  <a:lnTo>
                    <a:pt x="133614" y="349499"/>
                  </a:lnTo>
                  <a:lnTo>
                    <a:pt x="142688" y="352957"/>
                  </a:lnTo>
                  <a:lnTo>
                    <a:pt x="151677" y="354685"/>
                  </a:lnTo>
                  <a:lnTo>
                    <a:pt x="167925" y="366788"/>
                  </a:lnTo>
                  <a:lnTo>
                    <a:pt x="176999" y="370159"/>
                  </a:lnTo>
                  <a:lnTo>
                    <a:pt x="207680" y="366788"/>
                  </a:lnTo>
                  <a:lnTo>
                    <a:pt x="207680" y="373617"/>
                  </a:lnTo>
                  <a:lnTo>
                    <a:pt x="220298" y="378804"/>
                  </a:lnTo>
                  <a:lnTo>
                    <a:pt x="232916" y="382261"/>
                  </a:lnTo>
                  <a:lnTo>
                    <a:pt x="247349" y="375346"/>
                  </a:lnTo>
                  <a:lnTo>
                    <a:pt x="254609" y="373617"/>
                  </a:lnTo>
                  <a:lnTo>
                    <a:pt x="278117" y="382261"/>
                  </a:lnTo>
                  <a:lnTo>
                    <a:pt x="285290" y="375346"/>
                  </a:lnTo>
                  <a:lnTo>
                    <a:pt x="290735" y="375346"/>
                  </a:lnTo>
                  <a:lnTo>
                    <a:pt x="303353" y="378804"/>
                  </a:lnTo>
                  <a:lnTo>
                    <a:pt x="315971" y="382261"/>
                  </a:lnTo>
                  <a:lnTo>
                    <a:pt x="328676" y="382261"/>
                  </a:lnTo>
                  <a:lnTo>
                    <a:pt x="332219" y="382261"/>
                  </a:lnTo>
                  <a:lnTo>
                    <a:pt x="480352" y="420124"/>
                  </a:lnTo>
                  <a:lnTo>
                    <a:pt x="480352" y="408109"/>
                  </a:lnTo>
                  <a:lnTo>
                    <a:pt x="480352" y="399464"/>
                  </a:lnTo>
                  <a:lnTo>
                    <a:pt x="483896" y="390819"/>
                  </a:lnTo>
                  <a:lnTo>
                    <a:pt x="483896" y="382261"/>
                  </a:lnTo>
                  <a:lnTo>
                    <a:pt x="483896" y="373617"/>
                  </a:lnTo>
                  <a:lnTo>
                    <a:pt x="483896" y="354685"/>
                  </a:lnTo>
                  <a:lnTo>
                    <a:pt x="489340" y="337483"/>
                  </a:lnTo>
                  <a:lnTo>
                    <a:pt x="496600" y="322009"/>
                  </a:lnTo>
                  <a:lnTo>
                    <a:pt x="501959" y="304806"/>
                  </a:lnTo>
                  <a:lnTo>
                    <a:pt x="505588" y="280688"/>
                  </a:lnTo>
                  <a:lnTo>
                    <a:pt x="511033" y="266857"/>
                  </a:lnTo>
                  <a:lnTo>
                    <a:pt x="518207" y="249654"/>
                  </a:lnTo>
                  <a:lnTo>
                    <a:pt x="520021" y="230723"/>
                  </a:lnTo>
                  <a:lnTo>
                    <a:pt x="530911" y="213520"/>
                  </a:lnTo>
                  <a:lnTo>
                    <a:pt x="532726" y="196317"/>
                  </a:lnTo>
                  <a:lnTo>
                    <a:pt x="539899" y="168741"/>
                  </a:lnTo>
                  <a:lnTo>
                    <a:pt x="548974" y="148081"/>
                  </a:lnTo>
                  <a:lnTo>
                    <a:pt x="552517" y="127420"/>
                  </a:lnTo>
                  <a:lnTo>
                    <a:pt x="557962" y="115405"/>
                  </a:lnTo>
                  <a:close/>
                </a:path>
              </a:pathLst>
            </a:custGeom>
            <a:solidFill>
              <a:srgbClr val="BDEFFF"/>
            </a:solidFill>
            <a:ln w="8631" cap="flat">
              <a:solidFill>
                <a:srgbClr val="FFFFFF"/>
              </a:solidFill>
              <a:prstDash val="solid"/>
              <a:miter/>
            </a:ln>
          </p:spPr>
          <p:txBody>
            <a:bodyPr rtlCol="0" anchor="ctr"/>
            <a:lstStyle/>
            <a:p>
              <a:endParaRPr lang="en-US"/>
            </a:p>
          </p:txBody>
        </p:sp>
        <p:sp>
          <p:nvSpPr>
            <p:cNvPr id="163" name="Freeform 162">
              <a:extLst>
                <a:ext uri="{FF2B5EF4-FFF2-40B4-BE49-F238E27FC236}">
                  <a16:creationId xmlns:a16="http://schemas.microsoft.com/office/drawing/2014/main" id="{813224FC-AC48-724D-9029-EBB69C311370}"/>
                </a:ext>
              </a:extLst>
            </p:cNvPr>
            <p:cNvSpPr/>
            <p:nvPr/>
          </p:nvSpPr>
          <p:spPr>
            <a:xfrm>
              <a:off x="3238093" y="1063163"/>
              <a:ext cx="592940" cy="944575"/>
            </a:xfrm>
            <a:custGeom>
              <a:avLst/>
              <a:gdLst>
                <a:gd name="connsiteX0" fmla="*/ 195062 w 509218"/>
                <a:gd name="connsiteY0" fmla="*/ 0 h 811203"/>
                <a:gd name="connsiteX1" fmla="*/ 256424 w 509218"/>
                <a:gd name="connsiteY1" fmla="*/ 17289 h 811203"/>
                <a:gd name="connsiteX2" fmla="*/ 256424 w 509218"/>
                <a:gd name="connsiteY2" fmla="*/ 38036 h 811203"/>
                <a:gd name="connsiteX3" fmla="*/ 250979 w 509218"/>
                <a:gd name="connsiteY3" fmla="*/ 60512 h 811203"/>
                <a:gd name="connsiteX4" fmla="*/ 245621 w 509218"/>
                <a:gd name="connsiteY4" fmla="*/ 69156 h 811203"/>
                <a:gd name="connsiteX5" fmla="*/ 241991 w 509218"/>
                <a:gd name="connsiteY5" fmla="*/ 81259 h 811203"/>
                <a:gd name="connsiteX6" fmla="*/ 241991 w 509218"/>
                <a:gd name="connsiteY6" fmla="*/ 95176 h 811203"/>
                <a:gd name="connsiteX7" fmla="*/ 238361 w 509218"/>
                <a:gd name="connsiteY7" fmla="*/ 102092 h 811203"/>
                <a:gd name="connsiteX8" fmla="*/ 234731 w 509218"/>
                <a:gd name="connsiteY8" fmla="*/ 110737 h 811203"/>
                <a:gd name="connsiteX9" fmla="*/ 232916 w 509218"/>
                <a:gd name="connsiteY9" fmla="*/ 122839 h 811203"/>
                <a:gd name="connsiteX10" fmla="*/ 238361 w 509218"/>
                <a:gd name="connsiteY10" fmla="*/ 131483 h 811203"/>
                <a:gd name="connsiteX11" fmla="*/ 245621 w 509218"/>
                <a:gd name="connsiteY11" fmla="*/ 143586 h 811203"/>
                <a:gd name="connsiteX12" fmla="*/ 250979 w 509218"/>
                <a:gd name="connsiteY12" fmla="*/ 152230 h 811203"/>
                <a:gd name="connsiteX13" fmla="*/ 250979 w 509218"/>
                <a:gd name="connsiteY13" fmla="*/ 160875 h 811203"/>
                <a:gd name="connsiteX14" fmla="*/ 247349 w 509218"/>
                <a:gd name="connsiteY14" fmla="*/ 164333 h 811203"/>
                <a:gd name="connsiteX15" fmla="*/ 245621 w 509218"/>
                <a:gd name="connsiteY15" fmla="*/ 169519 h 811203"/>
                <a:gd name="connsiteX16" fmla="*/ 245621 w 509218"/>
                <a:gd name="connsiteY16" fmla="*/ 176435 h 811203"/>
                <a:gd name="connsiteX17" fmla="*/ 241991 w 509218"/>
                <a:gd name="connsiteY17" fmla="*/ 178164 h 811203"/>
                <a:gd name="connsiteX18" fmla="*/ 241991 w 509218"/>
                <a:gd name="connsiteY18" fmla="*/ 181622 h 811203"/>
                <a:gd name="connsiteX19" fmla="*/ 247349 w 509218"/>
                <a:gd name="connsiteY19" fmla="*/ 190266 h 811203"/>
                <a:gd name="connsiteX20" fmla="*/ 250979 w 509218"/>
                <a:gd name="connsiteY20" fmla="*/ 193724 h 811203"/>
                <a:gd name="connsiteX21" fmla="*/ 254609 w 509218"/>
                <a:gd name="connsiteY21" fmla="*/ 202369 h 811203"/>
                <a:gd name="connsiteX22" fmla="*/ 260054 w 509218"/>
                <a:gd name="connsiteY22" fmla="*/ 205826 h 811203"/>
                <a:gd name="connsiteX23" fmla="*/ 263684 w 509218"/>
                <a:gd name="connsiteY23" fmla="*/ 207555 h 811203"/>
                <a:gd name="connsiteX24" fmla="*/ 269042 w 509218"/>
                <a:gd name="connsiteY24" fmla="*/ 219658 h 811203"/>
                <a:gd name="connsiteX25" fmla="*/ 272672 w 509218"/>
                <a:gd name="connsiteY25" fmla="*/ 231760 h 811203"/>
                <a:gd name="connsiteX26" fmla="*/ 279932 w 509218"/>
                <a:gd name="connsiteY26" fmla="*/ 240405 h 811203"/>
                <a:gd name="connsiteX27" fmla="*/ 281660 w 509218"/>
                <a:gd name="connsiteY27" fmla="*/ 247320 h 811203"/>
                <a:gd name="connsiteX28" fmla="*/ 285290 w 509218"/>
                <a:gd name="connsiteY28" fmla="*/ 252507 h 811203"/>
                <a:gd name="connsiteX29" fmla="*/ 285290 w 509218"/>
                <a:gd name="connsiteY29" fmla="*/ 259423 h 811203"/>
                <a:gd name="connsiteX30" fmla="*/ 290735 w 509218"/>
                <a:gd name="connsiteY30" fmla="*/ 268067 h 811203"/>
                <a:gd name="connsiteX31" fmla="*/ 297908 w 509218"/>
                <a:gd name="connsiteY31" fmla="*/ 273254 h 811203"/>
                <a:gd name="connsiteX32" fmla="*/ 301538 w 509218"/>
                <a:gd name="connsiteY32" fmla="*/ 281898 h 811203"/>
                <a:gd name="connsiteX33" fmla="*/ 303353 w 509218"/>
                <a:gd name="connsiteY33" fmla="*/ 285356 h 811203"/>
                <a:gd name="connsiteX34" fmla="*/ 312428 w 509218"/>
                <a:gd name="connsiteY34" fmla="*/ 280170 h 811203"/>
                <a:gd name="connsiteX35" fmla="*/ 315971 w 509218"/>
                <a:gd name="connsiteY35" fmla="*/ 281898 h 811203"/>
                <a:gd name="connsiteX36" fmla="*/ 319601 w 509218"/>
                <a:gd name="connsiteY36" fmla="*/ 285356 h 811203"/>
                <a:gd name="connsiteX37" fmla="*/ 315971 w 509218"/>
                <a:gd name="connsiteY37" fmla="*/ 292272 h 811203"/>
                <a:gd name="connsiteX38" fmla="*/ 312428 w 509218"/>
                <a:gd name="connsiteY38" fmla="*/ 297545 h 811203"/>
                <a:gd name="connsiteX39" fmla="*/ 310613 w 509218"/>
                <a:gd name="connsiteY39" fmla="*/ 301003 h 811203"/>
                <a:gd name="connsiteX40" fmla="*/ 310613 w 509218"/>
                <a:gd name="connsiteY40" fmla="*/ 306190 h 811203"/>
                <a:gd name="connsiteX41" fmla="*/ 303353 w 509218"/>
                <a:gd name="connsiteY41" fmla="*/ 313105 h 811203"/>
                <a:gd name="connsiteX42" fmla="*/ 303353 w 509218"/>
                <a:gd name="connsiteY42" fmla="*/ 318292 h 811203"/>
                <a:gd name="connsiteX43" fmla="*/ 301538 w 509218"/>
                <a:gd name="connsiteY43" fmla="*/ 325207 h 811203"/>
                <a:gd name="connsiteX44" fmla="*/ 301538 w 509218"/>
                <a:gd name="connsiteY44" fmla="*/ 326936 h 811203"/>
                <a:gd name="connsiteX45" fmla="*/ 294365 w 509218"/>
                <a:gd name="connsiteY45" fmla="*/ 330394 h 811203"/>
                <a:gd name="connsiteX46" fmla="*/ 290735 w 509218"/>
                <a:gd name="connsiteY46" fmla="*/ 335581 h 811203"/>
                <a:gd name="connsiteX47" fmla="*/ 294365 w 509218"/>
                <a:gd name="connsiteY47" fmla="*/ 339039 h 811203"/>
                <a:gd name="connsiteX48" fmla="*/ 294365 w 509218"/>
                <a:gd name="connsiteY48" fmla="*/ 345954 h 811203"/>
                <a:gd name="connsiteX49" fmla="*/ 297908 w 509218"/>
                <a:gd name="connsiteY49" fmla="*/ 354599 h 811203"/>
                <a:gd name="connsiteX50" fmla="*/ 294365 w 509218"/>
                <a:gd name="connsiteY50" fmla="*/ 356328 h 811203"/>
                <a:gd name="connsiteX51" fmla="*/ 294365 w 509218"/>
                <a:gd name="connsiteY51" fmla="*/ 363244 h 811203"/>
                <a:gd name="connsiteX52" fmla="*/ 290735 w 509218"/>
                <a:gd name="connsiteY52" fmla="*/ 363244 h 811203"/>
                <a:gd name="connsiteX53" fmla="*/ 288920 w 509218"/>
                <a:gd name="connsiteY53" fmla="*/ 366701 h 811203"/>
                <a:gd name="connsiteX54" fmla="*/ 281660 w 509218"/>
                <a:gd name="connsiteY54" fmla="*/ 368430 h 811203"/>
                <a:gd name="connsiteX55" fmla="*/ 281660 w 509218"/>
                <a:gd name="connsiteY55" fmla="*/ 371888 h 811203"/>
                <a:gd name="connsiteX56" fmla="*/ 281660 w 509218"/>
                <a:gd name="connsiteY56" fmla="*/ 380533 h 811203"/>
                <a:gd name="connsiteX57" fmla="*/ 281660 w 509218"/>
                <a:gd name="connsiteY57" fmla="*/ 383990 h 811203"/>
                <a:gd name="connsiteX58" fmla="*/ 279932 w 509218"/>
                <a:gd name="connsiteY58" fmla="*/ 383990 h 811203"/>
                <a:gd name="connsiteX59" fmla="*/ 279932 w 509218"/>
                <a:gd name="connsiteY59" fmla="*/ 389177 h 811203"/>
                <a:gd name="connsiteX60" fmla="*/ 279932 w 509218"/>
                <a:gd name="connsiteY60" fmla="*/ 392635 h 811203"/>
                <a:gd name="connsiteX61" fmla="*/ 281660 w 509218"/>
                <a:gd name="connsiteY61" fmla="*/ 392635 h 811203"/>
                <a:gd name="connsiteX62" fmla="*/ 288920 w 509218"/>
                <a:gd name="connsiteY62" fmla="*/ 401279 h 811203"/>
                <a:gd name="connsiteX63" fmla="*/ 290735 w 509218"/>
                <a:gd name="connsiteY63" fmla="*/ 404737 h 811203"/>
                <a:gd name="connsiteX64" fmla="*/ 294365 w 509218"/>
                <a:gd name="connsiteY64" fmla="*/ 404737 h 811203"/>
                <a:gd name="connsiteX65" fmla="*/ 297908 w 509218"/>
                <a:gd name="connsiteY65" fmla="*/ 401279 h 811203"/>
                <a:gd name="connsiteX66" fmla="*/ 301538 w 509218"/>
                <a:gd name="connsiteY66" fmla="*/ 399551 h 811203"/>
                <a:gd name="connsiteX67" fmla="*/ 303353 w 509218"/>
                <a:gd name="connsiteY67" fmla="*/ 399551 h 811203"/>
                <a:gd name="connsiteX68" fmla="*/ 310613 w 509218"/>
                <a:gd name="connsiteY68" fmla="*/ 396093 h 811203"/>
                <a:gd name="connsiteX69" fmla="*/ 312428 w 509218"/>
                <a:gd name="connsiteY69" fmla="*/ 396093 h 811203"/>
                <a:gd name="connsiteX70" fmla="*/ 315971 w 509218"/>
                <a:gd name="connsiteY70" fmla="*/ 389177 h 811203"/>
                <a:gd name="connsiteX71" fmla="*/ 319601 w 509218"/>
                <a:gd name="connsiteY71" fmla="*/ 389177 h 811203"/>
                <a:gd name="connsiteX72" fmla="*/ 323231 w 509218"/>
                <a:gd name="connsiteY72" fmla="*/ 389177 h 811203"/>
                <a:gd name="connsiteX73" fmla="*/ 325046 w 509218"/>
                <a:gd name="connsiteY73" fmla="*/ 392635 h 811203"/>
                <a:gd name="connsiteX74" fmla="*/ 328676 w 509218"/>
                <a:gd name="connsiteY74" fmla="*/ 396093 h 811203"/>
                <a:gd name="connsiteX75" fmla="*/ 332219 w 509218"/>
                <a:gd name="connsiteY75" fmla="*/ 399551 h 811203"/>
                <a:gd name="connsiteX76" fmla="*/ 332219 w 509218"/>
                <a:gd name="connsiteY76" fmla="*/ 430671 h 811203"/>
                <a:gd name="connsiteX77" fmla="*/ 334034 w 509218"/>
                <a:gd name="connsiteY77" fmla="*/ 441044 h 811203"/>
                <a:gd name="connsiteX78" fmla="*/ 337664 w 509218"/>
                <a:gd name="connsiteY78" fmla="*/ 449689 h 811203"/>
                <a:gd name="connsiteX79" fmla="*/ 337664 w 509218"/>
                <a:gd name="connsiteY79" fmla="*/ 454876 h 811203"/>
                <a:gd name="connsiteX80" fmla="*/ 344924 w 509218"/>
                <a:gd name="connsiteY80" fmla="*/ 458333 h 811203"/>
                <a:gd name="connsiteX81" fmla="*/ 344924 w 509218"/>
                <a:gd name="connsiteY81" fmla="*/ 463520 h 811203"/>
                <a:gd name="connsiteX82" fmla="*/ 344924 w 509218"/>
                <a:gd name="connsiteY82" fmla="*/ 470436 h 811203"/>
                <a:gd name="connsiteX83" fmla="*/ 341294 w 509218"/>
                <a:gd name="connsiteY83" fmla="*/ 475623 h 811203"/>
                <a:gd name="connsiteX84" fmla="*/ 337664 w 509218"/>
                <a:gd name="connsiteY84" fmla="*/ 479080 h 811203"/>
                <a:gd name="connsiteX85" fmla="*/ 341294 w 509218"/>
                <a:gd name="connsiteY85" fmla="*/ 482538 h 811203"/>
                <a:gd name="connsiteX86" fmla="*/ 344924 w 509218"/>
                <a:gd name="connsiteY86" fmla="*/ 484267 h 811203"/>
                <a:gd name="connsiteX87" fmla="*/ 344924 w 509218"/>
                <a:gd name="connsiteY87" fmla="*/ 487725 h 811203"/>
                <a:gd name="connsiteX88" fmla="*/ 350282 w 509218"/>
                <a:gd name="connsiteY88" fmla="*/ 491183 h 811203"/>
                <a:gd name="connsiteX89" fmla="*/ 355727 w 509218"/>
                <a:gd name="connsiteY89" fmla="*/ 491183 h 811203"/>
                <a:gd name="connsiteX90" fmla="*/ 359357 w 509218"/>
                <a:gd name="connsiteY90" fmla="*/ 496369 h 811203"/>
                <a:gd name="connsiteX91" fmla="*/ 362987 w 509218"/>
                <a:gd name="connsiteY91" fmla="*/ 499914 h 811203"/>
                <a:gd name="connsiteX92" fmla="*/ 362987 w 509218"/>
                <a:gd name="connsiteY92" fmla="*/ 508558 h 811203"/>
                <a:gd name="connsiteX93" fmla="*/ 362987 w 509218"/>
                <a:gd name="connsiteY93" fmla="*/ 515474 h 811203"/>
                <a:gd name="connsiteX94" fmla="*/ 359357 w 509218"/>
                <a:gd name="connsiteY94" fmla="*/ 517203 h 811203"/>
                <a:gd name="connsiteX95" fmla="*/ 362987 w 509218"/>
                <a:gd name="connsiteY95" fmla="*/ 520660 h 811203"/>
                <a:gd name="connsiteX96" fmla="*/ 366530 w 509218"/>
                <a:gd name="connsiteY96" fmla="*/ 524118 h 811203"/>
                <a:gd name="connsiteX97" fmla="*/ 366530 w 509218"/>
                <a:gd name="connsiteY97" fmla="*/ 525847 h 811203"/>
                <a:gd name="connsiteX98" fmla="*/ 366530 w 509218"/>
                <a:gd name="connsiteY98" fmla="*/ 532763 h 811203"/>
                <a:gd name="connsiteX99" fmla="*/ 368345 w 509218"/>
                <a:gd name="connsiteY99" fmla="*/ 537950 h 811203"/>
                <a:gd name="connsiteX100" fmla="*/ 371975 w 509218"/>
                <a:gd name="connsiteY100" fmla="*/ 541407 h 811203"/>
                <a:gd name="connsiteX101" fmla="*/ 379235 w 509218"/>
                <a:gd name="connsiteY101" fmla="*/ 537950 h 811203"/>
                <a:gd name="connsiteX102" fmla="*/ 379235 w 509218"/>
                <a:gd name="connsiteY102" fmla="*/ 532763 h 811203"/>
                <a:gd name="connsiteX103" fmla="*/ 384593 w 509218"/>
                <a:gd name="connsiteY103" fmla="*/ 529305 h 811203"/>
                <a:gd name="connsiteX104" fmla="*/ 388223 w 509218"/>
                <a:gd name="connsiteY104" fmla="*/ 529305 h 811203"/>
                <a:gd name="connsiteX105" fmla="*/ 390038 w 509218"/>
                <a:gd name="connsiteY105" fmla="*/ 532763 h 811203"/>
                <a:gd name="connsiteX106" fmla="*/ 397297 w 509218"/>
                <a:gd name="connsiteY106" fmla="*/ 536221 h 811203"/>
                <a:gd name="connsiteX107" fmla="*/ 400841 w 509218"/>
                <a:gd name="connsiteY107" fmla="*/ 537950 h 811203"/>
                <a:gd name="connsiteX108" fmla="*/ 406286 w 509218"/>
                <a:gd name="connsiteY108" fmla="*/ 537950 h 811203"/>
                <a:gd name="connsiteX109" fmla="*/ 411731 w 509218"/>
                <a:gd name="connsiteY109" fmla="*/ 537950 h 811203"/>
                <a:gd name="connsiteX110" fmla="*/ 418904 w 509218"/>
                <a:gd name="connsiteY110" fmla="*/ 532763 h 811203"/>
                <a:gd name="connsiteX111" fmla="*/ 422534 w 509218"/>
                <a:gd name="connsiteY111" fmla="*/ 529305 h 811203"/>
                <a:gd name="connsiteX112" fmla="*/ 424349 w 509218"/>
                <a:gd name="connsiteY112" fmla="*/ 529305 h 811203"/>
                <a:gd name="connsiteX113" fmla="*/ 427979 w 509218"/>
                <a:gd name="connsiteY113" fmla="*/ 532763 h 811203"/>
                <a:gd name="connsiteX114" fmla="*/ 431608 w 509218"/>
                <a:gd name="connsiteY114" fmla="*/ 537950 h 811203"/>
                <a:gd name="connsiteX115" fmla="*/ 440597 w 509218"/>
                <a:gd name="connsiteY115" fmla="*/ 537950 h 811203"/>
                <a:gd name="connsiteX116" fmla="*/ 449671 w 509218"/>
                <a:gd name="connsiteY116" fmla="*/ 536221 h 811203"/>
                <a:gd name="connsiteX117" fmla="*/ 453215 w 509218"/>
                <a:gd name="connsiteY117" fmla="*/ 537950 h 811203"/>
                <a:gd name="connsiteX118" fmla="*/ 455029 w 509218"/>
                <a:gd name="connsiteY118" fmla="*/ 537950 h 811203"/>
                <a:gd name="connsiteX119" fmla="*/ 465919 w 509218"/>
                <a:gd name="connsiteY119" fmla="*/ 537950 h 811203"/>
                <a:gd name="connsiteX120" fmla="*/ 471277 w 509218"/>
                <a:gd name="connsiteY120" fmla="*/ 537950 h 811203"/>
                <a:gd name="connsiteX121" fmla="*/ 474907 w 509218"/>
                <a:gd name="connsiteY121" fmla="*/ 541407 h 811203"/>
                <a:gd name="connsiteX122" fmla="*/ 478537 w 509218"/>
                <a:gd name="connsiteY122" fmla="*/ 537950 h 811203"/>
                <a:gd name="connsiteX123" fmla="*/ 480352 w 509218"/>
                <a:gd name="connsiteY123" fmla="*/ 536221 h 811203"/>
                <a:gd name="connsiteX124" fmla="*/ 483982 w 509218"/>
                <a:gd name="connsiteY124" fmla="*/ 532763 h 811203"/>
                <a:gd name="connsiteX125" fmla="*/ 487525 w 509218"/>
                <a:gd name="connsiteY125" fmla="*/ 524118 h 811203"/>
                <a:gd name="connsiteX126" fmla="*/ 492970 w 509218"/>
                <a:gd name="connsiteY126" fmla="*/ 524118 h 811203"/>
                <a:gd name="connsiteX127" fmla="*/ 496600 w 509218"/>
                <a:gd name="connsiteY127" fmla="*/ 525847 h 811203"/>
                <a:gd name="connsiteX128" fmla="*/ 496600 w 509218"/>
                <a:gd name="connsiteY128" fmla="*/ 536221 h 811203"/>
                <a:gd name="connsiteX129" fmla="*/ 500230 w 509218"/>
                <a:gd name="connsiteY129" fmla="*/ 541407 h 811203"/>
                <a:gd name="connsiteX130" fmla="*/ 500230 w 509218"/>
                <a:gd name="connsiteY130" fmla="*/ 546594 h 811203"/>
                <a:gd name="connsiteX131" fmla="*/ 509218 w 509218"/>
                <a:gd name="connsiteY131" fmla="*/ 546594 h 811203"/>
                <a:gd name="connsiteX132" fmla="*/ 455029 w 509218"/>
                <a:gd name="connsiteY132" fmla="*/ 811204 h 811203"/>
                <a:gd name="connsiteX133" fmla="*/ 229373 w 509218"/>
                <a:gd name="connsiteY133" fmla="*/ 764523 h 811203"/>
                <a:gd name="connsiteX134" fmla="*/ 0 w 509218"/>
                <a:gd name="connsiteY134" fmla="*/ 707469 h 811203"/>
                <a:gd name="connsiteX135" fmla="*/ 14433 w 509218"/>
                <a:gd name="connsiteY135" fmla="*/ 636497 h 811203"/>
                <a:gd name="connsiteX136" fmla="*/ 27051 w 509218"/>
                <a:gd name="connsiteY136" fmla="*/ 598461 h 811203"/>
                <a:gd name="connsiteX137" fmla="*/ 36126 w 509218"/>
                <a:gd name="connsiteY137" fmla="*/ 556968 h 811203"/>
                <a:gd name="connsiteX138" fmla="*/ 46929 w 509218"/>
                <a:gd name="connsiteY138" fmla="*/ 529305 h 811203"/>
                <a:gd name="connsiteX139" fmla="*/ 56004 w 509218"/>
                <a:gd name="connsiteY139" fmla="*/ 515474 h 811203"/>
                <a:gd name="connsiteX140" fmla="*/ 61362 w 509218"/>
                <a:gd name="connsiteY140" fmla="*/ 505100 h 811203"/>
                <a:gd name="connsiteX141" fmla="*/ 64992 w 509218"/>
                <a:gd name="connsiteY141" fmla="*/ 494640 h 811203"/>
                <a:gd name="connsiteX142" fmla="*/ 64992 w 509218"/>
                <a:gd name="connsiteY142" fmla="*/ 484267 h 811203"/>
                <a:gd name="connsiteX143" fmla="*/ 56004 w 509218"/>
                <a:gd name="connsiteY143" fmla="*/ 475623 h 811203"/>
                <a:gd name="connsiteX144" fmla="*/ 46929 w 509218"/>
                <a:gd name="connsiteY144" fmla="*/ 470436 h 811203"/>
                <a:gd name="connsiteX145" fmla="*/ 46929 w 509218"/>
                <a:gd name="connsiteY145" fmla="*/ 461791 h 811203"/>
                <a:gd name="connsiteX146" fmla="*/ 46929 w 509218"/>
                <a:gd name="connsiteY146" fmla="*/ 458333 h 811203"/>
                <a:gd name="connsiteX147" fmla="*/ 56004 w 509218"/>
                <a:gd name="connsiteY147" fmla="*/ 446231 h 811203"/>
                <a:gd name="connsiteX148" fmla="*/ 74067 w 509218"/>
                <a:gd name="connsiteY148" fmla="*/ 430671 h 811203"/>
                <a:gd name="connsiteX149" fmla="*/ 86685 w 509218"/>
                <a:gd name="connsiteY149" fmla="*/ 422026 h 811203"/>
                <a:gd name="connsiteX150" fmla="*/ 90315 w 509218"/>
                <a:gd name="connsiteY150" fmla="*/ 420297 h 811203"/>
                <a:gd name="connsiteX151" fmla="*/ 95673 w 509218"/>
                <a:gd name="connsiteY151" fmla="*/ 404737 h 811203"/>
                <a:gd name="connsiteX152" fmla="*/ 108377 w 509218"/>
                <a:gd name="connsiteY152" fmla="*/ 392635 h 811203"/>
                <a:gd name="connsiteX153" fmla="*/ 111921 w 509218"/>
                <a:gd name="connsiteY153" fmla="*/ 383990 h 811203"/>
                <a:gd name="connsiteX154" fmla="*/ 120996 w 509218"/>
                <a:gd name="connsiteY154" fmla="*/ 368430 h 811203"/>
                <a:gd name="connsiteX155" fmla="*/ 133614 w 509218"/>
                <a:gd name="connsiteY155" fmla="*/ 356328 h 811203"/>
                <a:gd name="connsiteX156" fmla="*/ 135429 w 509218"/>
                <a:gd name="connsiteY156" fmla="*/ 347683 h 811203"/>
                <a:gd name="connsiteX157" fmla="*/ 135429 w 509218"/>
                <a:gd name="connsiteY157" fmla="*/ 339039 h 811203"/>
                <a:gd name="connsiteX158" fmla="*/ 124625 w 509218"/>
                <a:gd name="connsiteY158" fmla="*/ 325207 h 811203"/>
                <a:gd name="connsiteX159" fmla="*/ 117366 w 509218"/>
                <a:gd name="connsiteY159" fmla="*/ 306190 h 811203"/>
                <a:gd name="connsiteX160" fmla="*/ 117366 w 509218"/>
                <a:gd name="connsiteY160" fmla="*/ 294001 h 811203"/>
                <a:gd name="connsiteX161" fmla="*/ 120996 w 509218"/>
                <a:gd name="connsiteY161" fmla="*/ 276712 h 811203"/>
                <a:gd name="connsiteX162" fmla="*/ 120996 w 509218"/>
                <a:gd name="connsiteY162" fmla="*/ 264609 h 811203"/>
                <a:gd name="connsiteX163" fmla="*/ 117366 w 509218"/>
                <a:gd name="connsiteY163" fmla="*/ 255965 h 811203"/>
                <a:gd name="connsiteX164" fmla="*/ 120996 w 509218"/>
                <a:gd name="connsiteY164" fmla="*/ 250778 h 81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09218" h="811203">
                  <a:moveTo>
                    <a:pt x="195062" y="0"/>
                  </a:moveTo>
                  <a:lnTo>
                    <a:pt x="256424" y="17289"/>
                  </a:lnTo>
                  <a:lnTo>
                    <a:pt x="256424" y="38036"/>
                  </a:lnTo>
                  <a:lnTo>
                    <a:pt x="250979" y="60512"/>
                  </a:lnTo>
                  <a:lnTo>
                    <a:pt x="245621" y="69156"/>
                  </a:lnTo>
                  <a:lnTo>
                    <a:pt x="241991" y="81259"/>
                  </a:lnTo>
                  <a:lnTo>
                    <a:pt x="241991" y="95176"/>
                  </a:lnTo>
                  <a:lnTo>
                    <a:pt x="238361" y="102092"/>
                  </a:lnTo>
                  <a:lnTo>
                    <a:pt x="234731" y="110737"/>
                  </a:lnTo>
                  <a:lnTo>
                    <a:pt x="232916" y="122839"/>
                  </a:lnTo>
                  <a:lnTo>
                    <a:pt x="238361" y="131483"/>
                  </a:lnTo>
                  <a:lnTo>
                    <a:pt x="245621" y="143586"/>
                  </a:lnTo>
                  <a:lnTo>
                    <a:pt x="250979" y="152230"/>
                  </a:lnTo>
                  <a:lnTo>
                    <a:pt x="250979" y="160875"/>
                  </a:lnTo>
                  <a:lnTo>
                    <a:pt x="247349" y="164333"/>
                  </a:lnTo>
                  <a:lnTo>
                    <a:pt x="245621" y="169519"/>
                  </a:lnTo>
                  <a:lnTo>
                    <a:pt x="245621" y="176435"/>
                  </a:lnTo>
                  <a:lnTo>
                    <a:pt x="241991" y="178164"/>
                  </a:lnTo>
                  <a:lnTo>
                    <a:pt x="241991" y="181622"/>
                  </a:lnTo>
                  <a:lnTo>
                    <a:pt x="247349" y="190266"/>
                  </a:lnTo>
                  <a:lnTo>
                    <a:pt x="250979" y="193724"/>
                  </a:lnTo>
                  <a:lnTo>
                    <a:pt x="254609" y="202369"/>
                  </a:lnTo>
                  <a:lnTo>
                    <a:pt x="260054" y="205826"/>
                  </a:lnTo>
                  <a:lnTo>
                    <a:pt x="263684" y="207555"/>
                  </a:lnTo>
                  <a:lnTo>
                    <a:pt x="269042" y="219658"/>
                  </a:lnTo>
                  <a:lnTo>
                    <a:pt x="272672" y="231760"/>
                  </a:lnTo>
                  <a:lnTo>
                    <a:pt x="279932" y="240405"/>
                  </a:lnTo>
                  <a:lnTo>
                    <a:pt x="281660" y="247320"/>
                  </a:lnTo>
                  <a:lnTo>
                    <a:pt x="285290" y="252507"/>
                  </a:lnTo>
                  <a:lnTo>
                    <a:pt x="285290" y="259423"/>
                  </a:lnTo>
                  <a:lnTo>
                    <a:pt x="290735" y="268067"/>
                  </a:lnTo>
                  <a:lnTo>
                    <a:pt x="297908" y="273254"/>
                  </a:lnTo>
                  <a:lnTo>
                    <a:pt x="301538" y="281898"/>
                  </a:lnTo>
                  <a:lnTo>
                    <a:pt x="303353" y="285356"/>
                  </a:lnTo>
                  <a:lnTo>
                    <a:pt x="312428" y="280170"/>
                  </a:lnTo>
                  <a:lnTo>
                    <a:pt x="315971" y="281898"/>
                  </a:lnTo>
                  <a:lnTo>
                    <a:pt x="319601" y="285356"/>
                  </a:lnTo>
                  <a:lnTo>
                    <a:pt x="315971" y="292272"/>
                  </a:lnTo>
                  <a:lnTo>
                    <a:pt x="312428" y="297545"/>
                  </a:lnTo>
                  <a:lnTo>
                    <a:pt x="310613" y="301003"/>
                  </a:lnTo>
                  <a:lnTo>
                    <a:pt x="310613" y="306190"/>
                  </a:lnTo>
                  <a:lnTo>
                    <a:pt x="303353" y="313105"/>
                  </a:lnTo>
                  <a:lnTo>
                    <a:pt x="303353" y="318292"/>
                  </a:lnTo>
                  <a:lnTo>
                    <a:pt x="301538" y="325207"/>
                  </a:lnTo>
                  <a:lnTo>
                    <a:pt x="301538" y="326936"/>
                  </a:lnTo>
                  <a:lnTo>
                    <a:pt x="294365" y="330394"/>
                  </a:lnTo>
                  <a:lnTo>
                    <a:pt x="290735" y="335581"/>
                  </a:lnTo>
                  <a:lnTo>
                    <a:pt x="294365" y="339039"/>
                  </a:lnTo>
                  <a:lnTo>
                    <a:pt x="294365" y="345954"/>
                  </a:lnTo>
                  <a:lnTo>
                    <a:pt x="297908" y="354599"/>
                  </a:lnTo>
                  <a:lnTo>
                    <a:pt x="294365" y="356328"/>
                  </a:lnTo>
                  <a:lnTo>
                    <a:pt x="294365" y="363244"/>
                  </a:lnTo>
                  <a:lnTo>
                    <a:pt x="290735" y="363244"/>
                  </a:lnTo>
                  <a:lnTo>
                    <a:pt x="288920" y="366701"/>
                  </a:lnTo>
                  <a:lnTo>
                    <a:pt x="281660" y="368430"/>
                  </a:lnTo>
                  <a:lnTo>
                    <a:pt x="281660" y="371888"/>
                  </a:lnTo>
                  <a:lnTo>
                    <a:pt x="281660" y="380533"/>
                  </a:lnTo>
                  <a:lnTo>
                    <a:pt x="281660" y="383990"/>
                  </a:lnTo>
                  <a:lnTo>
                    <a:pt x="279932" y="383990"/>
                  </a:lnTo>
                  <a:lnTo>
                    <a:pt x="279932" y="389177"/>
                  </a:lnTo>
                  <a:lnTo>
                    <a:pt x="279932" y="392635"/>
                  </a:lnTo>
                  <a:lnTo>
                    <a:pt x="281660" y="392635"/>
                  </a:lnTo>
                  <a:lnTo>
                    <a:pt x="288920" y="401279"/>
                  </a:lnTo>
                  <a:lnTo>
                    <a:pt x="290735" y="404737"/>
                  </a:lnTo>
                  <a:lnTo>
                    <a:pt x="294365" y="404737"/>
                  </a:lnTo>
                  <a:lnTo>
                    <a:pt x="297908" y="401279"/>
                  </a:lnTo>
                  <a:lnTo>
                    <a:pt x="301538" y="399551"/>
                  </a:lnTo>
                  <a:lnTo>
                    <a:pt x="303353" y="399551"/>
                  </a:lnTo>
                  <a:lnTo>
                    <a:pt x="310613" y="396093"/>
                  </a:lnTo>
                  <a:lnTo>
                    <a:pt x="312428" y="396093"/>
                  </a:lnTo>
                  <a:lnTo>
                    <a:pt x="315971" y="389177"/>
                  </a:lnTo>
                  <a:lnTo>
                    <a:pt x="319601" y="389177"/>
                  </a:lnTo>
                  <a:lnTo>
                    <a:pt x="323231" y="389177"/>
                  </a:lnTo>
                  <a:lnTo>
                    <a:pt x="325046" y="392635"/>
                  </a:lnTo>
                  <a:lnTo>
                    <a:pt x="328676" y="396093"/>
                  </a:lnTo>
                  <a:lnTo>
                    <a:pt x="332219" y="399551"/>
                  </a:lnTo>
                  <a:lnTo>
                    <a:pt x="332219" y="430671"/>
                  </a:lnTo>
                  <a:lnTo>
                    <a:pt x="334034" y="441044"/>
                  </a:lnTo>
                  <a:lnTo>
                    <a:pt x="337664" y="449689"/>
                  </a:lnTo>
                  <a:lnTo>
                    <a:pt x="337664" y="454876"/>
                  </a:lnTo>
                  <a:lnTo>
                    <a:pt x="344924" y="458333"/>
                  </a:lnTo>
                  <a:lnTo>
                    <a:pt x="344924" y="463520"/>
                  </a:lnTo>
                  <a:lnTo>
                    <a:pt x="344924" y="470436"/>
                  </a:lnTo>
                  <a:lnTo>
                    <a:pt x="341294" y="475623"/>
                  </a:lnTo>
                  <a:lnTo>
                    <a:pt x="337664" y="479080"/>
                  </a:lnTo>
                  <a:lnTo>
                    <a:pt x="341294" y="482538"/>
                  </a:lnTo>
                  <a:lnTo>
                    <a:pt x="344924" y="484267"/>
                  </a:lnTo>
                  <a:lnTo>
                    <a:pt x="344924" y="487725"/>
                  </a:lnTo>
                  <a:lnTo>
                    <a:pt x="350282" y="491183"/>
                  </a:lnTo>
                  <a:lnTo>
                    <a:pt x="355727" y="491183"/>
                  </a:lnTo>
                  <a:lnTo>
                    <a:pt x="359357" y="496369"/>
                  </a:lnTo>
                  <a:lnTo>
                    <a:pt x="362987" y="499914"/>
                  </a:lnTo>
                  <a:lnTo>
                    <a:pt x="362987" y="508558"/>
                  </a:lnTo>
                  <a:lnTo>
                    <a:pt x="362987" y="515474"/>
                  </a:lnTo>
                  <a:lnTo>
                    <a:pt x="359357" y="517203"/>
                  </a:lnTo>
                  <a:lnTo>
                    <a:pt x="362987" y="520660"/>
                  </a:lnTo>
                  <a:lnTo>
                    <a:pt x="366530" y="524118"/>
                  </a:lnTo>
                  <a:lnTo>
                    <a:pt x="366530" y="525847"/>
                  </a:lnTo>
                  <a:lnTo>
                    <a:pt x="366530" y="532763"/>
                  </a:lnTo>
                  <a:lnTo>
                    <a:pt x="368345" y="537950"/>
                  </a:lnTo>
                  <a:lnTo>
                    <a:pt x="371975" y="541407"/>
                  </a:lnTo>
                  <a:lnTo>
                    <a:pt x="379235" y="537950"/>
                  </a:lnTo>
                  <a:lnTo>
                    <a:pt x="379235" y="532763"/>
                  </a:lnTo>
                  <a:lnTo>
                    <a:pt x="384593" y="529305"/>
                  </a:lnTo>
                  <a:lnTo>
                    <a:pt x="388223" y="529305"/>
                  </a:lnTo>
                  <a:lnTo>
                    <a:pt x="390038" y="532763"/>
                  </a:lnTo>
                  <a:lnTo>
                    <a:pt x="397297" y="536221"/>
                  </a:lnTo>
                  <a:lnTo>
                    <a:pt x="400841" y="537950"/>
                  </a:lnTo>
                  <a:lnTo>
                    <a:pt x="406286" y="537950"/>
                  </a:lnTo>
                  <a:lnTo>
                    <a:pt x="411731" y="537950"/>
                  </a:lnTo>
                  <a:lnTo>
                    <a:pt x="418904" y="532763"/>
                  </a:lnTo>
                  <a:lnTo>
                    <a:pt x="422534" y="529305"/>
                  </a:lnTo>
                  <a:lnTo>
                    <a:pt x="424349" y="529305"/>
                  </a:lnTo>
                  <a:lnTo>
                    <a:pt x="427979" y="532763"/>
                  </a:lnTo>
                  <a:lnTo>
                    <a:pt x="431608" y="537950"/>
                  </a:lnTo>
                  <a:lnTo>
                    <a:pt x="440597" y="537950"/>
                  </a:lnTo>
                  <a:lnTo>
                    <a:pt x="449671" y="536221"/>
                  </a:lnTo>
                  <a:lnTo>
                    <a:pt x="453215" y="537950"/>
                  </a:lnTo>
                  <a:lnTo>
                    <a:pt x="455029" y="537950"/>
                  </a:lnTo>
                  <a:lnTo>
                    <a:pt x="465919" y="537950"/>
                  </a:lnTo>
                  <a:lnTo>
                    <a:pt x="471277" y="537950"/>
                  </a:lnTo>
                  <a:lnTo>
                    <a:pt x="474907" y="541407"/>
                  </a:lnTo>
                  <a:lnTo>
                    <a:pt x="478537" y="537950"/>
                  </a:lnTo>
                  <a:lnTo>
                    <a:pt x="480352" y="536221"/>
                  </a:lnTo>
                  <a:lnTo>
                    <a:pt x="483982" y="532763"/>
                  </a:lnTo>
                  <a:lnTo>
                    <a:pt x="487525" y="524118"/>
                  </a:lnTo>
                  <a:lnTo>
                    <a:pt x="492970" y="524118"/>
                  </a:lnTo>
                  <a:lnTo>
                    <a:pt x="496600" y="525847"/>
                  </a:lnTo>
                  <a:lnTo>
                    <a:pt x="496600" y="536221"/>
                  </a:lnTo>
                  <a:lnTo>
                    <a:pt x="500230" y="541407"/>
                  </a:lnTo>
                  <a:lnTo>
                    <a:pt x="500230" y="546594"/>
                  </a:lnTo>
                  <a:lnTo>
                    <a:pt x="509218" y="546594"/>
                  </a:lnTo>
                  <a:lnTo>
                    <a:pt x="455029" y="811204"/>
                  </a:lnTo>
                  <a:lnTo>
                    <a:pt x="229373" y="764523"/>
                  </a:lnTo>
                  <a:lnTo>
                    <a:pt x="0" y="707469"/>
                  </a:lnTo>
                  <a:lnTo>
                    <a:pt x="14433" y="636497"/>
                  </a:lnTo>
                  <a:lnTo>
                    <a:pt x="27051" y="598461"/>
                  </a:lnTo>
                  <a:lnTo>
                    <a:pt x="36126" y="556968"/>
                  </a:lnTo>
                  <a:lnTo>
                    <a:pt x="46929" y="529305"/>
                  </a:lnTo>
                  <a:lnTo>
                    <a:pt x="56004" y="515474"/>
                  </a:lnTo>
                  <a:lnTo>
                    <a:pt x="61362" y="505100"/>
                  </a:lnTo>
                  <a:lnTo>
                    <a:pt x="64992" y="494640"/>
                  </a:lnTo>
                  <a:lnTo>
                    <a:pt x="64992" y="484267"/>
                  </a:lnTo>
                  <a:lnTo>
                    <a:pt x="56004" y="475623"/>
                  </a:lnTo>
                  <a:lnTo>
                    <a:pt x="46929" y="470436"/>
                  </a:lnTo>
                  <a:lnTo>
                    <a:pt x="46929" y="461791"/>
                  </a:lnTo>
                  <a:lnTo>
                    <a:pt x="46929" y="458333"/>
                  </a:lnTo>
                  <a:lnTo>
                    <a:pt x="56004" y="446231"/>
                  </a:lnTo>
                  <a:lnTo>
                    <a:pt x="74067" y="430671"/>
                  </a:lnTo>
                  <a:lnTo>
                    <a:pt x="86685" y="422026"/>
                  </a:lnTo>
                  <a:lnTo>
                    <a:pt x="90315" y="420297"/>
                  </a:lnTo>
                  <a:lnTo>
                    <a:pt x="95673" y="404737"/>
                  </a:lnTo>
                  <a:lnTo>
                    <a:pt x="108377" y="392635"/>
                  </a:lnTo>
                  <a:lnTo>
                    <a:pt x="111921" y="383990"/>
                  </a:lnTo>
                  <a:lnTo>
                    <a:pt x="120996" y="368430"/>
                  </a:lnTo>
                  <a:lnTo>
                    <a:pt x="133614" y="356328"/>
                  </a:lnTo>
                  <a:lnTo>
                    <a:pt x="135429" y="347683"/>
                  </a:lnTo>
                  <a:lnTo>
                    <a:pt x="135429" y="339039"/>
                  </a:lnTo>
                  <a:lnTo>
                    <a:pt x="124625" y="325207"/>
                  </a:lnTo>
                  <a:lnTo>
                    <a:pt x="117366" y="306190"/>
                  </a:lnTo>
                  <a:lnTo>
                    <a:pt x="117366" y="294001"/>
                  </a:lnTo>
                  <a:lnTo>
                    <a:pt x="120996" y="276712"/>
                  </a:lnTo>
                  <a:lnTo>
                    <a:pt x="120996" y="264609"/>
                  </a:lnTo>
                  <a:lnTo>
                    <a:pt x="117366" y="255965"/>
                  </a:lnTo>
                  <a:lnTo>
                    <a:pt x="120996" y="250778"/>
                  </a:lnTo>
                  <a:close/>
                </a:path>
              </a:pathLst>
            </a:custGeom>
            <a:solidFill>
              <a:srgbClr val="BBEFFF"/>
            </a:solidFill>
            <a:ln w="8631" cap="flat">
              <a:solidFill>
                <a:srgbClr val="FFFFFF"/>
              </a:solidFill>
              <a:prstDash val="solid"/>
              <a:miter/>
            </a:ln>
          </p:spPr>
          <p:txBody>
            <a:bodyPr rtlCol="0" anchor="ctr"/>
            <a:lstStyle/>
            <a:p>
              <a:endParaRPr lang="en-US"/>
            </a:p>
          </p:txBody>
        </p:sp>
        <p:sp>
          <p:nvSpPr>
            <p:cNvPr id="164" name="Freeform 163">
              <a:extLst>
                <a:ext uri="{FF2B5EF4-FFF2-40B4-BE49-F238E27FC236}">
                  <a16:creationId xmlns:a16="http://schemas.microsoft.com/office/drawing/2014/main" id="{F677B87D-D620-7340-85C8-C39477D232F3}"/>
                </a:ext>
              </a:extLst>
            </p:cNvPr>
            <p:cNvSpPr/>
            <p:nvPr/>
          </p:nvSpPr>
          <p:spPr>
            <a:xfrm>
              <a:off x="3852770" y="2156309"/>
              <a:ext cx="730607" cy="526643"/>
            </a:xfrm>
            <a:custGeom>
              <a:avLst/>
              <a:gdLst>
                <a:gd name="connsiteX0" fmla="*/ 65078 w 627447"/>
                <a:gd name="connsiteY0" fmla="*/ 0 h 452282"/>
                <a:gd name="connsiteX1" fmla="*/ 0 w 627447"/>
                <a:gd name="connsiteY1" fmla="*/ 393067 h 452282"/>
                <a:gd name="connsiteX2" fmla="*/ 269388 w 627447"/>
                <a:gd name="connsiteY2" fmla="*/ 424360 h 452282"/>
                <a:gd name="connsiteX3" fmla="*/ 332738 w 627447"/>
                <a:gd name="connsiteY3" fmla="*/ 432573 h 452282"/>
                <a:gd name="connsiteX4" fmla="*/ 412249 w 627447"/>
                <a:gd name="connsiteY4" fmla="*/ 440785 h 452282"/>
                <a:gd name="connsiteX5" fmla="*/ 509910 w 627447"/>
                <a:gd name="connsiteY5" fmla="*/ 452282 h 452282"/>
                <a:gd name="connsiteX6" fmla="*/ 596681 w 627447"/>
                <a:gd name="connsiteY6" fmla="*/ 452282 h 452282"/>
                <a:gd name="connsiteX7" fmla="*/ 627448 w 627447"/>
                <a:gd name="connsiteY7" fmla="*/ 62500 h 452282"/>
                <a:gd name="connsiteX8" fmla="*/ 589507 w 627447"/>
                <a:gd name="connsiteY8" fmla="*/ 59215 h 452282"/>
                <a:gd name="connsiteX9" fmla="*/ 546035 w 627447"/>
                <a:gd name="connsiteY9" fmla="*/ 57573 h 452282"/>
                <a:gd name="connsiteX10" fmla="*/ 502650 w 627447"/>
                <a:gd name="connsiteY10" fmla="*/ 54288 h 452282"/>
                <a:gd name="connsiteX11" fmla="*/ 468339 w 627447"/>
                <a:gd name="connsiteY11" fmla="*/ 51003 h 452282"/>
                <a:gd name="connsiteX12" fmla="*/ 423138 w 627447"/>
                <a:gd name="connsiteY12" fmla="*/ 46076 h 452282"/>
                <a:gd name="connsiteX13" fmla="*/ 372493 w 627447"/>
                <a:gd name="connsiteY13" fmla="*/ 36221 h 452282"/>
                <a:gd name="connsiteX14" fmla="*/ 312773 w 627447"/>
                <a:gd name="connsiteY14" fmla="*/ 31293 h 452282"/>
                <a:gd name="connsiteX15" fmla="*/ 267573 w 627447"/>
                <a:gd name="connsiteY15" fmla="*/ 26279 h 452282"/>
                <a:gd name="connsiteX16" fmla="*/ 229632 w 627447"/>
                <a:gd name="connsiteY16" fmla="*/ 19710 h 452282"/>
                <a:gd name="connsiteX17" fmla="*/ 200680 w 627447"/>
                <a:gd name="connsiteY17" fmla="*/ 16425 h 452282"/>
                <a:gd name="connsiteX18" fmla="*/ 169999 w 627447"/>
                <a:gd name="connsiteY18" fmla="*/ 14782 h 452282"/>
                <a:gd name="connsiteX19" fmla="*/ 139231 w 627447"/>
                <a:gd name="connsiteY19" fmla="*/ 8212 h 452282"/>
                <a:gd name="connsiteX20" fmla="*/ 113909 w 627447"/>
                <a:gd name="connsiteY20" fmla="*/ 6570 h 452282"/>
                <a:gd name="connsiteX21" fmla="*/ 90401 w 627447"/>
                <a:gd name="connsiteY21" fmla="*/ 3285 h 452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7447" h="452282">
                  <a:moveTo>
                    <a:pt x="65078" y="0"/>
                  </a:moveTo>
                  <a:lnTo>
                    <a:pt x="0" y="393067"/>
                  </a:lnTo>
                  <a:lnTo>
                    <a:pt x="269388" y="424360"/>
                  </a:lnTo>
                  <a:lnTo>
                    <a:pt x="332738" y="432573"/>
                  </a:lnTo>
                  <a:lnTo>
                    <a:pt x="412249" y="440785"/>
                  </a:lnTo>
                  <a:lnTo>
                    <a:pt x="509910" y="452282"/>
                  </a:lnTo>
                  <a:lnTo>
                    <a:pt x="596681" y="452282"/>
                  </a:lnTo>
                  <a:lnTo>
                    <a:pt x="627448" y="62500"/>
                  </a:lnTo>
                  <a:lnTo>
                    <a:pt x="589507" y="59215"/>
                  </a:lnTo>
                  <a:lnTo>
                    <a:pt x="546035" y="57573"/>
                  </a:lnTo>
                  <a:lnTo>
                    <a:pt x="502650" y="54288"/>
                  </a:lnTo>
                  <a:lnTo>
                    <a:pt x="468339" y="51003"/>
                  </a:lnTo>
                  <a:lnTo>
                    <a:pt x="423138" y="46076"/>
                  </a:lnTo>
                  <a:lnTo>
                    <a:pt x="372493" y="36221"/>
                  </a:lnTo>
                  <a:lnTo>
                    <a:pt x="312773" y="31293"/>
                  </a:lnTo>
                  <a:lnTo>
                    <a:pt x="267573" y="26279"/>
                  </a:lnTo>
                  <a:lnTo>
                    <a:pt x="229632" y="19710"/>
                  </a:lnTo>
                  <a:lnTo>
                    <a:pt x="200680" y="16425"/>
                  </a:lnTo>
                  <a:lnTo>
                    <a:pt x="169999" y="14782"/>
                  </a:lnTo>
                  <a:lnTo>
                    <a:pt x="139231" y="8212"/>
                  </a:lnTo>
                  <a:lnTo>
                    <a:pt x="113909" y="6570"/>
                  </a:lnTo>
                  <a:lnTo>
                    <a:pt x="90401" y="3285"/>
                  </a:lnTo>
                  <a:close/>
                </a:path>
              </a:pathLst>
            </a:custGeom>
            <a:solidFill>
              <a:srgbClr val="3BADD3"/>
            </a:solidFill>
            <a:ln w="8631" cap="flat">
              <a:solidFill>
                <a:srgbClr val="FFFFFF"/>
              </a:solidFill>
              <a:prstDash val="solid"/>
              <a:miter/>
            </a:ln>
          </p:spPr>
          <p:txBody>
            <a:bodyPr rtlCol="0" anchor="ctr"/>
            <a:lstStyle/>
            <a:p>
              <a:endParaRPr lang="en-US"/>
            </a:p>
          </p:txBody>
        </p:sp>
        <p:sp>
          <p:nvSpPr>
            <p:cNvPr id="165" name="Freeform 164">
              <a:extLst>
                <a:ext uri="{FF2B5EF4-FFF2-40B4-BE49-F238E27FC236}">
                  <a16:creationId xmlns:a16="http://schemas.microsoft.com/office/drawing/2014/main" id="{1C308FA7-341C-BF46-91AA-5AC10A663951}"/>
                </a:ext>
              </a:extLst>
            </p:cNvPr>
            <p:cNvSpPr/>
            <p:nvPr/>
          </p:nvSpPr>
          <p:spPr>
            <a:xfrm>
              <a:off x="3747708" y="1638122"/>
              <a:ext cx="700417" cy="577374"/>
            </a:xfrm>
            <a:custGeom>
              <a:avLst/>
              <a:gdLst>
                <a:gd name="connsiteX0" fmla="*/ 81326 w 601520"/>
                <a:gd name="connsiteY0" fmla="*/ 0 h 495850"/>
                <a:gd name="connsiteX1" fmla="*/ 61448 w 601520"/>
                <a:gd name="connsiteY1" fmla="*/ 74775 h 495850"/>
                <a:gd name="connsiteX2" fmla="*/ 48744 w 601520"/>
                <a:gd name="connsiteY2" fmla="*/ 142635 h 495850"/>
                <a:gd name="connsiteX3" fmla="*/ 34311 w 601520"/>
                <a:gd name="connsiteY3" fmla="*/ 220955 h 495850"/>
                <a:gd name="connsiteX4" fmla="*/ 21693 w 601520"/>
                <a:gd name="connsiteY4" fmla="*/ 278354 h 495850"/>
                <a:gd name="connsiteX5" fmla="*/ 18063 w 601520"/>
                <a:gd name="connsiteY5" fmla="*/ 295816 h 495850"/>
                <a:gd name="connsiteX6" fmla="*/ 12618 w 601520"/>
                <a:gd name="connsiteY6" fmla="*/ 321836 h 495850"/>
                <a:gd name="connsiteX7" fmla="*/ 0 w 601520"/>
                <a:gd name="connsiteY7" fmla="*/ 412344 h 495850"/>
                <a:gd name="connsiteX8" fmla="*/ 155306 w 601520"/>
                <a:gd name="connsiteY8" fmla="*/ 441909 h 495850"/>
                <a:gd name="connsiteX9" fmla="*/ 276388 w 601520"/>
                <a:gd name="connsiteY9" fmla="*/ 457555 h 495850"/>
                <a:gd name="connsiteX10" fmla="*/ 345010 w 601520"/>
                <a:gd name="connsiteY10" fmla="*/ 466287 h 495850"/>
                <a:gd name="connsiteX11" fmla="*/ 402828 w 601520"/>
                <a:gd name="connsiteY11" fmla="*/ 475017 h 495850"/>
                <a:gd name="connsiteX12" fmla="*/ 453387 w 601520"/>
                <a:gd name="connsiteY12" fmla="*/ 480204 h 495850"/>
                <a:gd name="connsiteX13" fmla="*/ 500403 w 601520"/>
                <a:gd name="connsiteY13" fmla="*/ 487120 h 495850"/>
                <a:gd name="connsiteX14" fmla="*/ 558135 w 601520"/>
                <a:gd name="connsiteY14" fmla="*/ 495851 h 495850"/>
                <a:gd name="connsiteX15" fmla="*/ 561765 w 601520"/>
                <a:gd name="connsiteY15" fmla="*/ 469744 h 495850"/>
                <a:gd name="connsiteX16" fmla="*/ 565395 w 601520"/>
                <a:gd name="connsiteY16" fmla="*/ 441909 h 495850"/>
                <a:gd name="connsiteX17" fmla="*/ 567210 w 601520"/>
                <a:gd name="connsiteY17" fmla="*/ 415802 h 495850"/>
                <a:gd name="connsiteX18" fmla="*/ 570839 w 601520"/>
                <a:gd name="connsiteY18" fmla="*/ 391425 h 495850"/>
                <a:gd name="connsiteX19" fmla="*/ 574383 w 601520"/>
                <a:gd name="connsiteY19" fmla="*/ 358403 h 495850"/>
                <a:gd name="connsiteX20" fmla="*/ 578013 w 601520"/>
                <a:gd name="connsiteY20" fmla="*/ 325380 h 495850"/>
                <a:gd name="connsiteX21" fmla="*/ 579828 w 601520"/>
                <a:gd name="connsiteY21" fmla="*/ 299274 h 495850"/>
                <a:gd name="connsiteX22" fmla="*/ 583457 w 601520"/>
                <a:gd name="connsiteY22" fmla="*/ 257521 h 495850"/>
                <a:gd name="connsiteX23" fmla="*/ 590717 w 601520"/>
                <a:gd name="connsiteY23" fmla="*/ 220955 h 495850"/>
                <a:gd name="connsiteX24" fmla="*/ 590717 w 601520"/>
                <a:gd name="connsiteY24" fmla="*/ 187932 h 495850"/>
                <a:gd name="connsiteX25" fmla="*/ 596076 w 601520"/>
                <a:gd name="connsiteY25" fmla="*/ 154824 h 495850"/>
                <a:gd name="connsiteX26" fmla="*/ 599705 w 601520"/>
                <a:gd name="connsiteY26" fmla="*/ 121802 h 495850"/>
                <a:gd name="connsiteX27" fmla="*/ 601521 w 601520"/>
                <a:gd name="connsiteY27" fmla="*/ 88693 h 495850"/>
                <a:gd name="connsiteX28" fmla="*/ 601521 w 601520"/>
                <a:gd name="connsiteY28" fmla="*/ 76591 h 49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01520" h="495850">
                  <a:moveTo>
                    <a:pt x="81326" y="0"/>
                  </a:moveTo>
                  <a:lnTo>
                    <a:pt x="61448" y="74775"/>
                  </a:lnTo>
                  <a:lnTo>
                    <a:pt x="48744" y="142635"/>
                  </a:lnTo>
                  <a:lnTo>
                    <a:pt x="34311" y="220955"/>
                  </a:lnTo>
                  <a:lnTo>
                    <a:pt x="21693" y="278354"/>
                  </a:lnTo>
                  <a:lnTo>
                    <a:pt x="18063" y="295816"/>
                  </a:lnTo>
                  <a:lnTo>
                    <a:pt x="12618" y="321836"/>
                  </a:lnTo>
                  <a:lnTo>
                    <a:pt x="0" y="412344"/>
                  </a:lnTo>
                  <a:lnTo>
                    <a:pt x="155306" y="441909"/>
                  </a:lnTo>
                  <a:lnTo>
                    <a:pt x="276388" y="457555"/>
                  </a:lnTo>
                  <a:lnTo>
                    <a:pt x="345010" y="466287"/>
                  </a:lnTo>
                  <a:lnTo>
                    <a:pt x="402828" y="475017"/>
                  </a:lnTo>
                  <a:lnTo>
                    <a:pt x="453387" y="480204"/>
                  </a:lnTo>
                  <a:lnTo>
                    <a:pt x="500403" y="487120"/>
                  </a:lnTo>
                  <a:lnTo>
                    <a:pt x="558135" y="495851"/>
                  </a:lnTo>
                  <a:lnTo>
                    <a:pt x="561765" y="469744"/>
                  </a:lnTo>
                  <a:lnTo>
                    <a:pt x="565395" y="441909"/>
                  </a:lnTo>
                  <a:lnTo>
                    <a:pt x="567210" y="415802"/>
                  </a:lnTo>
                  <a:lnTo>
                    <a:pt x="570839" y="391425"/>
                  </a:lnTo>
                  <a:lnTo>
                    <a:pt x="574383" y="358403"/>
                  </a:lnTo>
                  <a:lnTo>
                    <a:pt x="578013" y="325380"/>
                  </a:lnTo>
                  <a:lnTo>
                    <a:pt x="579828" y="299274"/>
                  </a:lnTo>
                  <a:lnTo>
                    <a:pt x="583457" y="257521"/>
                  </a:lnTo>
                  <a:lnTo>
                    <a:pt x="590717" y="220955"/>
                  </a:lnTo>
                  <a:lnTo>
                    <a:pt x="590717" y="187932"/>
                  </a:lnTo>
                  <a:lnTo>
                    <a:pt x="596076" y="154824"/>
                  </a:lnTo>
                  <a:lnTo>
                    <a:pt x="599705" y="121802"/>
                  </a:lnTo>
                  <a:lnTo>
                    <a:pt x="601521" y="88693"/>
                  </a:lnTo>
                  <a:lnTo>
                    <a:pt x="601521" y="76591"/>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66" name="Freeform 165">
              <a:extLst>
                <a:ext uri="{FF2B5EF4-FFF2-40B4-BE49-F238E27FC236}">
                  <a16:creationId xmlns:a16="http://schemas.microsoft.com/office/drawing/2014/main" id="{8BC6F8D1-B89B-C64F-90A7-7E7926A8FEDF}"/>
                </a:ext>
              </a:extLst>
            </p:cNvPr>
            <p:cNvSpPr/>
            <p:nvPr/>
          </p:nvSpPr>
          <p:spPr>
            <a:xfrm>
              <a:off x="3506184" y="1094568"/>
              <a:ext cx="1001114" cy="646224"/>
            </a:xfrm>
            <a:custGeom>
              <a:avLst/>
              <a:gdLst>
                <a:gd name="connsiteX0" fmla="*/ 23508 w 859759"/>
                <a:gd name="connsiteY0" fmla="*/ 1729 h 554979"/>
                <a:gd name="connsiteX1" fmla="*/ 23508 w 859759"/>
                <a:gd name="connsiteY1" fmla="*/ 17030 h 554979"/>
                <a:gd name="connsiteX2" fmla="*/ 21693 w 859759"/>
                <a:gd name="connsiteY2" fmla="*/ 34060 h 554979"/>
                <a:gd name="connsiteX3" fmla="*/ 14433 w 859759"/>
                <a:gd name="connsiteY3" fmla="*/ 45989 h 554979"/>
                <a:gd name="connsiteX4" fmla="*/ 8988 w 859759"/>
                <a:gd name="connsiteY4" fmla="*/ 57918 h 554979"/>
                <a:gd name="connsiteX5" fmla="*/ 5445 w 859759"/>
                <a:gd name="connsiteY5" fmla="*/ 64661 h 554979"/>
                <a:gd name="connsiteX6" fmla="*/ 8988 w 859759"/>
                <a:gd name="connsiteY6" fmla="*/ 69761 h 554979"/>
                <a:gd name="connsiteX7" fmla="*/ 5445 w 859759"/>
                <a:gd name="connsiteY7" fmla="*/ 78319 h 554979"/>
                <a:gd name="connsiteX8" fmla="*/ 1815 w 859759"/>
                <a:gd name="connsiteY8" fmla="*/ 86791 h 554979"/>
                <a:gd name="connsiteX9" fmla="*/ 0 w 859759"/>
                <a:gd name="connsiteY9" fmla="*/ 93620 h 554979"/>
                <a:gd name="connsiteX10" fmla="*/ 0 w 859759"/>
                <a:gd name="connsiteY10" fmla="*/ 105550 h 554979"/>
                <a:gd name="connsiteX11" fmla="*/ 5445 w 859759"/>
                <a:gd name="connsiteY11" fmla="*/ 114021 h 554979"/>
                <a:gd name="connsiteX12" fmla="*/ 8988 w 859759"/>
                <a:gd name="connsiteY12" fmla="*/ 119122 h 554979"/>
                <a:gd name="connsiteX13" fmla="*/ 14433 w 859759"/>
                <a:gd name="connsiteY13" fmla="*/ 127680 h 554979"/>
                <a:gd name="connsiteX14" fmla="*/ 18063 w 859759"/>
                <a:gd name="connsiteY14" fmla="*/ 137880 h 554979"/>
                <a:gd name="connsiteX15" fmla="*/ 18063 w 859759"/>
                <a:gd name="connsiteY15" fmla="*/ 142981 h 554979"/>
                <a:gd name="connsiteX16" fmla="*/ 14433 w 859759"/>
                <a:gd name="connsiteY16" fmla="*/ 148081 h 554979"/>
                <a:gd name="connsiteX17" fmla="*/ 12618 w 859759"/>
                <a:gd name="connsiteY17" fmla="*/ 151539 h 554979"/>
                <a:gd name="connsiteX18" fmla="*/ 12618 w 859759"/>
                <a:gd name="connsiteY18" fmla="*/ 154910 h 554979"/>
                <a:gd name="connsiteX19" fmla="*/ 8988 w 859759"/>
                <a:gd name="connsiteY19" fmla="*/ 160010 h 554979"/>
                <a:gd name="connsiteX20" fmla="*/ 8988 w 859759"/>
                <a:gd name="connsiteY20" fmla="*/ 163468 h 554979"/>
                <a:gd name="connsiteX21" fmla="*/ 14433 w 859759"/>
                <a:gd name="connsiteY21" fmla="*/ 168568 h 554979"/>
                <a:gd name="connsiteX22" fmla="*/ 18063 w 859759"/>
                <a:gd name="connsiteY22" fmla="*/ 175311 h 554979"/>
                <a:gd name="connsiteX23" fmla="*/ 18063 w 859759"/>
                <a:gd name="connsiteY23" fmla="*/ 180412 h 554979"/>
                <a:gd name="connsiteX24" fmla="*/ 23508 w 859759"/>
                <a:gd name="connsiteY24" fmla="*/ 183869 h 554979"/>
                <a:gd name="connsiteX25" fmla="*/ 30681 w 859759"/>
                <a:gd name="connsiteY25" fmla="*/ 192341 h 554979"/>
                <a:gd name="connsiteX26" fmla="*/ 36126 w 859759"/>
                <a:gd name="connsiteY26" fmla="*/ 200899 h 554979"/>
                <a:gd name="connsiteX27" fmla="*/ 39756 w 859759"/>
                <a:gd name="connsiteY27" fmla="*/ 211100 h 554979"/>
                <a:gd name="connsiteX28" fmla="*/ 43385 w 859759"/>
                <a:gd name="connsiteY28" fmla="*/ 219571 h 554979"/>
                <a:gd name="connsiteX29" fmla="*/ 48744 w 859759"/>
                <a:gd name="connsiteY29" fmla="*/ 224672 h 554979"/>
                <a:gd name="connsiteX30" fmla="*/ 48744 w 859759"/>
                <a:gd name="connsiteY30" fmla="*/ 233230 h 554979"/>
                <a:gd name="connsiteX31" fmla="*/ 56003 w 859759"/>
                <a:gd name="connsiteY31" fmla="*/ 241701 h 554979"/>
                <a:gd name="connsiteX32" fmla="*/ 57819 w 859759"/>
                <a:gd name="connsiteY32" fmla="*/ 248530 h 554979"/>
                <a:gd name="connsiteX33" fmla="*/ 64992 w 859759"/>
                <a:gd name="connsiteY33" fmla="*/ 251988 h 554979"/>
                <a:gd name="connsiteX34" fmla="*/ 68622 w 859759"/>
                <a:gd name="connsiteY34" fmla="*/ 260460 h 554979"/>
                <a:gd name="connsiteX35" fmla="*/ 70437 w 859759"/>
                <a:gd name="connsiteY35" fmla="*/ 262189 h 554979"/>
                <a:gd name="connsiteX36" fmla="*/ 77696 w 859759"/>
                <a:gd name="connsiteY36" fmla="*/ 262189 h 554979"/>
                <a:gd name="connsiteX37" fmla="*/ 77696 w 859759"/>
                <a:gd name="connsiteY37" fmla="*/ 260460 h 554979"/>
                <a:gd name="connsiteX38" fmla="*/ 86685 w 859759"/>
                <a:gd name="connsiteY38" fmla="*/ 262189 h 554979"/>
                <a:gd name="connsiteX39" fmla="*/ 86685 w 859759"/>
                <a:gd name="connsiteY39" fmla="*/ 268932 h 554979"/>
                <a:gd name="connsiteX40" fmla="*/ 79511 w 859759"/>
                <a:gd name="connsiteY40" fmla="*/ 274118 h 554979"/>
                <a:gd name="connsiteX41" fmla="*/ 77696 w 859759"/>
                <a:gd name="connsiteY41" fmla="*/ 277490 h 554979"/>
                <a:gd name="connsiteX42" fmla="*/ 77696 w 859759"/>
                <a:gd name="connsiteY42" fmla="*/ 284319 h 554979"/>
                <a:gd name="connsiteX43" fmla="*/ 77696 w 859759"/>
                <a:gd name="connsiteY43" fmla="*/ 285961 h 554979"/>
                <a:gd name="connsiteX44" fmla="*/ 74066 w 859759"/>
                <a:gd name="connsiteY44" fmla="*/ 292791 h 554979"/>
                <a:gd name="connsiteX45" fmla="*/ 70437 w 859759"/>
                <a:gd name="connsiteY45" fmla="*/ 294519 h 554979"/>
                <a:gd name="connsiteX46" fmla="*/ 68622 w 859759"/>
                <a:gd name="connsiteY46" fmla="*/ 304720 h 554979"/>
                <a:gd name="connsiteX47" fmla="*/ 64992 w 859759"/>
                <a:gd name="connsiteY47" fmla="*/ 306449 h 554979"/>
                <a:gd name="connsiteX48" fmla="*/ 61448 w 859759"/>
                <a:gd name="connsiteY48" fmla="*/ 309820 h 554979"/>
                <a:gd name="connsiteX49" fmla="*/ 61448 w 859759"/>
                <a:gd name="connsiteY49" fmla="*/ 314921 h 554979"/>
                <a:gd name="connsiteX50" fmla="*/ 61448 w 859759"/>
                <a:gd name="connsiteY50" fmla="*/ 321750 h 554979"/>
                <a:gd name="connsiteX51" fmla="*/ 64992 w 859759"/>
                <a:gd name="connsiteY51" fmla="*/ 330221 h 554979"/>
                <a:gd name="connsiteX52" fmla="*/ 64992 w 859759"/>
                <a:gd name="connsiteY52" fmla="*/ 335408 h 554979"/>
                <a:gd name="connsiteX53" fmla="*/ 61448 w 859759"/>
                <a:gd name="connsiteY53" fmla="*/ 338779 h 554979"/>
                <a:gd name="connsiteX54" fmla="*/ 56003 w 859759"/>
                <a:gd name="connsiteY54" fmla="*/ 345609 h 554979"/>
                <a:gd name="connsiteX55" fmla="*/ 52374 w 859759"/>
                <a:gd name="connsiteY55" fmla="*/ 345609 h 554979"/>
                <a:gd name="connsiteX56" fmla="*/ 52374 w 859759"/>
                <a:gd name="connsiteY56" fmla="*/ 350709 h 554979"/>
                <a:gd name="connsiteX57" fmla="*/ 48744 w 859759"/>
                <a:gd name="connsiteY57" fmla="*/ 355809 h 554979"/>
                <a:gd name="connsiteX58" fmla="*/ 46929 w 859759"/>
                <a:gd name="connsiteY58" fmla="*/ 362638 h 554979"/>
                <a:gd name="connsiteX59" fmla="*/ 46929 w 859759"/>
                <a:gd name="connsiteY59" fmla="*/ 366010 h 554979"/>
                <a:gd name="connsiteX60" fmla="*/ 48744 w 859759"/>
                <a:gd name="connsiteY60" fmla="*/ 367739 h 554979"/>
                <a:gd name="connsiteX61" fmla="*/ 52374 w 859759"/>
                <a:gd name="connsiteY61" fmla="*/ 374481 h 554979"/>
                <a:gd name="connsiteX62" fmla="*/ 56003 w 859759"/>
                <a:gd name="connsiteY62" fmla="*/ 379668 h 554979"/>
                <a:gd name="connsiteX63" fmla="*/ 61448 w 859759"/>
                <a:gd name="connsiteY63" fmla="*/ 379668 h 554979"/>
                <a:gd name="connsiteX64" fmla="*/ 64992 w 859759"/>
                <a:gd name="connsiteY64" fmla="*/ 377939 h 554979"/>
                <a:gd name="connsiteX65" fmla="*/ 70437 w 859759"/>
                <a:gd name="connsiteY65" fmla="*/ 377939 h 554979"/>
                <a:gd name="connsiteX66" fmla="*/ 74066 w 859759"/>
                <a:gd name="connsiteY66" fmla="*/ 377939 h 554979"/>
                <a:gd name="connsiteX67" fmla="*/ 79511 w 859759"/>
                <a:gd name="connsiteY67" fmla="*/ 371110 h 554979"/>
                <a:gd name="connsiteX68" fmla="*/ 83055 w 859759"/>
                <a:gd name="connsiteY68" fmla="*/ 367739 h 554979"/>
                <a:gd name="connsiteX69" fmla="*/ 86685 w 859759"/>
                <a:gd name="connsiteY69" fmla="*/ 366010 h 554979"/>
                <a:gd name="connsiteX70" fmla="*/ 92129 w 859759"/>
                <a:gd name="connsiteY70" fmla="*/ 371110 h 554979"/>
                <a:gd name="connsiteX71" fmla="*/ 95759 w 859759"/>
                <a:gd name="connsiteY71" fmla="*/ 377939 h 554979"/>
                <a:gd name="connsiteX72" fmla="*/ 99303 w 859759"/>
                <a:gd name="connsiteY72" fmla="*/ 383039 h 554979"/>
                <a:gd name="connsiteX73" fmla="*/ 95759 w 859759"/>
                <a:gd name="connsiteY73" fmla="*/ 411999 h 554979"/>
                <a:gd name="connsiteX74" fmla="*/ 101118 w 859759"/>
                <a:gd name="connsiteY74" fmla="*/ 418741 h 554979"/>
                <a:gd name="connsiteX75" fmla="*/ 101118 w 859759"/>
                <a:gd name="connsiteY75" fmla="*/ 420470 h 554979"/>
                <a:gd name="connsiteX76" fmla="*/ 104747 w 859759"/>
                <a:gd name="connsiteY76" fmla="*/ 427300 h 554979"/>
                <a:gd name="connsiteX77" fmla="*/ 104747 w 859759"/>
                <a:gd name="connsiteY77" fmla="*/ 429028 h 554979"/>
                <a:gd name="connsiteX78" fmla="*/ 108377 w 859759"/>
                <a:gd name="connsiteY78" fmla="*/ 432400 h 554979"/>
                <a:gd name="connsiteX79" fmla="*/ 112007 w 859759"/>
                <a:gd name="connsiteY79" fmla="*/ 440958 h 554979"/>
                <a:gd name="connsiteX80" fmla="*/ 112007 w 859759"/>
                <a:gd name="connsiteY80" fmla="*/ 447701 h 554979"/>
                <a:gd name="connsiteX81" fmla="*/ 104747 w 859759"/>
                <a:gd name="connsiteY81" fmla="*/ 452801 h 554979"/>
                <a:gd name="connsiteX82" fmla="*/ 108377 w 859759"/>
                <a:gd name="connsiteY82" fmla="*/ 456259 h 554979"/>
                <a:gd name="connsiteX83" fmla="*/ 108377 w 859759"/>
                <a:gd name="connsiteY83" fmla="*/ 459630 h 554979"/>
                <a:gd name="connsiteX84" fmla="*/ 113822 w 859759"/>
                <a:gd name="connsiteY84" fmla="*/ 468188 h 554979"/>
                <a:gd name="connsiteX85" fmla="*/ 117366 w 859759"/>
                <a:gd name="connsiteY85" fmla="*/ 468188 h 554979"/>
                <a:gd name="connsiteX86" fmla="*/ 122810 w 859759"/>
                <a:gd name="connsiteY86" fmla="*/ 468188 h 554979"/>
                <a:gd name="connsiteX87" fmla="*/ 126440 w 859759"/>
                <a:gd name="connsiteY87" fmla="*/ 473288 h 554979"/>
                <a:gd name="connsiteX88" fmla="*/ 130070 w 859759"/>
                <a:gd name="connsiteY88" fmla="*/ 480031 h 554979"/>
                <a:gd name="connsiteX89" fmla="*/ 133614 w 859759"/>
                <a:gd name="connsiteY89" fmla="*/ 485218 h 554979"/>
                <a:gd name="connsiteX90" fmla="*/ 130070 w 859759"/>
                <a:gd name="connsiteY90" fmla="*/ 491961 h 554979"/>
                <a:gd name="connsiteX91" fmla="*/ 126440 w 859759"/>
                <a:gd name="connsiteY91" fmla="*/ 493690 h 554979"/>
                <a:gd name="connsiteX92" fmla="*/ 130070 w 859759"/>
                <a:gd name="connsiteY92" fmla="*/ 497061 h 554979"/>
                <a:gd name="connsiteX93" fmla="*/ 133614 w 859759"/>
                <a:gd name="connsiteY93" fmla="*/ 502161 h 554979"/>
                <a:gd name="connsiteX94" fmla="*/ 133614 w 859759"/>
                <a:gd name="connsiteY94" fmla="*/ 508990 h 554979"/>
                <a:gd name="connsiteX95" fmla="*/ 135428 w 859759"/>
                <a:gd name="connsiteY95" fmla="*/ 512448 h 554979"/>
                <a:gd name="connsiteX96" fmla="*/ 135428 w 859759"/>
                <a:gd name="connsiteY96" fmla="*/ 514091 h 554979"/>
                <a:gd name="connsiteX97" fmla="*/ 139058 w 859759"/>
                <a:gd name="connsiteY97" fmla="*/ 517549 h 554979"/>
                <a:gd name="connsiteX98" fmla="*/ 142688 w 859759"/>
                <a:gd name="connsiteY98" fmla="*/ 517549 h 554979"/>
                <a:gd name="connsiteX99" fmla="*/ 146318 w 859759"/>
                <a:gd name="connsiteY99" fmla="*/ 514091 h 554979"/>
                <a:gd name="connsiteX100" fmla="*/ 146318 w 859759"/>
                <a:gd name="connsiteY100" fmla="*/ 508990 h 554979"/>
                <a:gd name="connsiteX101" fmla="*/ 151676 w 859759"/>
                <a:gd name="connsiteY101" fmla="*/ 505619 h 554979"/>
                <a:gd name="connsiteX102" fmla="*/ 155306 w 859759"/>
                <a:gd name="connsiteY102" fmla="*/ 505619 h 554979"/>
                <a:gd name="connsiteX103" fmla="*/ 160751 w 859759"/>
                <a:gd name="connsiteY103" fmla="*/ 505619 h 554979"/>
                <a:gd name="connsiteX104" fmla="*/ 164381 w 859759"/>
                <a:gd name="connsiteY104" fmla="*/ 512448 h 554979"/>
                <a:gd name="connsiteX105" fmla="*/ 168011 w 859759"/>
                <a:gd name="connsiteY105" fmla="*/ 514091 h 554979"/>
                <a:gd name="connsiteX106" fmla="*/ 173369 w 859759"/>
                <a:gd name="connsiteY106" fmla="*/ 517549 h 554979"/>
                <a:gd name="connsiteX107" fmla="*/ 178814 w 859759"/>
                <a:gd name="connsiteY107" fmla="*/ 512448 h 554979"/>
                <a:gd name="connsiteX108" fmla="*/ 186074 w 859759"/>
                <a:gd name="connsiteY108" fmla="*/ 508990 h 554979"/>
                <a:gd name="connsiteX109" fmla="*/ 189617 w 859759"/>
                <a:gd name="connsiteY109" fmla="*/ 505619 h 554979"/>
                <a:gd name="connsiteX110" fmla="*/ 191432 w 859759"/>
                <a:gd name="connsiteY110" fmla="*/ 505619 h 554979"/>
                <a:gd name="connsiteX111" fmla="*/ 195062 w 859759"/>
                <a:gd name="connsiteY111" fmla="*/ 508990 h 554979"/>
                <a:gd name="connsiteX112" fmla="*/ 198692 w 859759"/>
                <a:gd name="connsiteY112" fmla="*/ 512448 h 554979"/>
                <a:gd name="connsiteX113" fmla="*/ 204137 w 859759"/>
                <a:gd name="connsiteY113" fmla="*/ 512448 h 554979"/>
                <a:gd name="connsiteX114" fmla="*/ 211310 w 859759"/>
                <a:gd name="connsiteY114" fmla="*/ 512448 h 554979"/>
                <a:gd name="connsiteX115" fmla="*/ 213125 w 859759"/>
                <a:gd name="connsiteY115" fmla="*/ 508990 h 554979"/>
                <a:gd name="connsiteX116" fmla="*/ 216755 w 859759"/>
                <a:gd name="connsiteY116" fmla="*/ 512448 h 554979"/>
                <a:gd name="connsiteX117" fmla="*/ 220385 w 859759"/>
                <a:gd name="connsiteY117" fmla="*/ 514091 h 554979"/>
                <a:gd name="connsiteX118" fmla="*/ 225743 w 859759"/>
                <a:gd name="connsiteY118" fmla="*/ 514091 h 554979"/>
                <a:gd name="connsiteX119" fmla="*/ 233003 w 859759"/>
                <a:gd name="connsiteY119" fmla="*/ 514091 h 554979"/>
                <a:gd name="connsiteX120" fmla="*/ 234818 w 859759"/>
                <a:gd name="connsiteY120" fmla="*/ 514091 h 554979"/>
                <a:gd name="connsiteX121" fmla="*/ 241991 w 859759"/>
                <a:gd name="connsiteY121" fmla="*/ 514091 h 554979"/>
                <a:gd name="connsiteX122" fmla="*/ 241991 w 859759"/>
                <a:gd name="connsiteY122" fmla="*/ 520920 h 554979"/>
                <a:gd name="connsiteX123" fmla="*/ 245621 w 859759"/>
                <a:gd name="connsiteY123" fmla="*/ 517549 h 554979"/>
                <a:gd name="connsiteX124" fmla="*/ 247436 w 859759"/>
                <a:gd name="connsiteY124" fmla="*/ 514091 h 554979"/>
                <a:gd name="connsiteX125" fmla="*/ 251066 w 859759"/>
                <a:gd name="connsiteY125" fmla="*/ 508990 h 554979"/>
                <a:gd name="connsiteX126" fmla="*/ 254696 w 859759"/>
                <a:gd name="connsiteY126" fmla="*/ 502161 h 554979"/>
                <a:gd name="connsiteX127" fmla="*/ 256510 w 859759"/>
                <a:gd name="connsiteY127" fmla="*/ 500519 h 554979"/>
                <a:gd name="connsiteX128" fmla="*/ 260054 w 859759"/>
                <a:gd name="connsiteY128" fmla="*/ 502161 h 554979"/>
                <a:gd name="connsiteX129" fmla="*/ 263684 w 859759"/>
                <a:gd name="connsiteY129" fmla="*/ 505619 h 554979"/>
                <a:gd name="connsiteX130" fmla="*/ 263684 w 859759"/>
                <a:gd name="connsiteY130" fmla="*/ 508990 h 554979"/>
                <a:gd name="connsiteX131" fmla="*/ 267314 w 859759"/>
                <a:gd name="connsiteY131" fmla="*/ 514091 h 554979"/>
                <a:gd name="connsiteX132" fmla="*/ 267314 w 859759"/>
                <a:gd name="connsiteY132" fmla="*/ 517549 h 554979"/>
                <a:gd name="connsiteX133" fmla="*/ 267314 w 859759"/>
                <a:gd name="connsiteY133" fmla="*/ 522649 h 554979"/>
                <a:gd name="connsiteX134" fmla="*/ 272758 w 859759"/>
                <a:gd name="connsiteY134" fmla="*/ 522649 h 554979"/>
                <a:gd name="connsiteX135" fmla="*/ 276388 w 859759"/>
                <a:gd name="connsiteY135" fmla="*/ 522649 h 554979"/>
                <a:gd name="connsiteX136" fmla="*/ 289006 w 859759"/>
                <a:gd name="connsiteY136" fmla="*/ 480031 h 554979"/>
                <a:gd name="connsiteX137" fmla="*/ 809201 w 859759"/>
                <a:gd name="connsiteY137" fmla="*/ 554979 h 554979"/>
                <a:gd name="connsiteX138" fmla="*/ 859759 w 859759"/>
                <a:gd name="connsiteY138" fmla="*/ 148081 h 554979"/>
                <a:gd name="connsiteX139" fmla="*/ 707996 w 859759"/>
                <a:gd name="connsiteY139" fmla="*/ 131051 h 554979"/>
                <a:gd name="connsiteX140" fmla="*/ 639375 w 859759"/>
                <a:gd name="connsiteY140" fmla="*/ 119122 h 554979"/>
                <a:gd name="connsiteX141" fmla="*/ 552690 w 859759"/>
                <a:gd name="connsiteY141" fmla="*/ 107279 h 554979"/>
                <a:gd name="connsiteX142" fmla="*/ 455202 w 859759"/>
                <a:gd name="connsiteY142" fmla="*/ 93620 h 554979"/>
                <a:gd name="connsiteX143" fmla="*/ 388309 w 859759"/>
                <a:gd name="connsiteY143" fmla="*/ 78319 h 554979"/>
                <a:gd name="connsiteX144" fmla="*/ 312514 w 859759"/>
                <a:gd name="connsiteY144" fmla="*/ 64661 h 554979"/>
                <a:gd name="connsiteX145" fmla="*/ 241991 w 859759"/>
                <a:gd name="connsiteY145" fmla="*/ 49360 h 554979"/>
                <a:gd name="connsiteX146" fmla="*/ 169739 w 859759"/>
                <a:gd name="connsiteY146" fmla="*/ 34060 h 554979"/>
                <a:gd name="connsiteX147" fmla="*/ 112007 w 859759"/>
                <a:gd name="connsiteY147" fmla="*/ 20401 h 554979"/>
                <a:gd name="connsiteX148" fmla="*/ 56003 w 859759"/>
                <a:gd name="connsiteY148" fmla="*/ 5100 h 554979"/>
                <a:gd name="connsiteX149" fmla="*/ 23508 w 859759"/>
                <a:gd name="connsiteY149" fmla="*/ 0 h 55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859759" h="554979">
                  <a:moveTo>
                    <a:pt x="23508" y="1729"/>
                  </a:moveTo>
                  <a:lnTo>
                    <a:pt x="23508" y="17030"/>
                  </a:lnTo>
                  <a:lnTo>
                    <a:pt x="21693" y="34060"/>
                  </a:lnTo>
                  <a:lnTo>
                    <a:pt x="14433" y="45989"/>
                  </a:lnTo>
                  <a:lnTo>
                    <a:pt x="8988" y="57918"/>
                  </a:lnTo>
                  <a:lnTo>
                    <a:pt x="5445" y="64661"/>
                  </a:lnTo>
                  <a:lnTo>
                    <a:pt x="8988" y="69761"/>
                  </a:lnTo>
                  <a:lnTo>
                    <a:pt x="5445" y="78319"/>
                  </a:lnTo>
                  <a:lnTo>
                    <a:pt x="1815" y="86791"/>
                  </a:lnTo>
                  <a:lnTo>
                    <a:pt x="0" y="93620"/>
                  </a:lnTo>
                  <a:lnTo>
                    <a:pt x="0" y="105550"/>
                  </a:lnTo>
                  <a:lnTo>
                    <a:pt x="5445" y="114021"/>
                  </a:lnTo>
                  <a:lnTo>
                    <a:pt x="8988" y="119122"/>
                  </a:lnTo>
                  <a:lnTo>
                    <a:pt x="14433" y="127680"/>
                  </a:lnTo>
                  <a:lnTo>
                    <a:pt x="18063" y="137880"/>
                  </a:lnTo>
                  <a:lnTo>
                    <a:pt x="18063" y="142981"/>
                  </a:lnTo>
                  <a:lnTo>
                    <a:pt x="14433" y="148081"/>
                  </a:lnTo>
                  <a:lnTo>
                    <a:pt x="12618" y="151539"/>
                  </a:lnTo>
                  <a:lnTo>
                    <a:pt x="12618" y="154910"/>
                  </a:lnTo>
                  <a:lnTo>
                    <a:pt x="8988" y="160010"/>
                  </a:lnTo>
                  <a:lnTo>
                    <a:pt x="8988" y="163468"/>
                  </a:lnTo>
                  <a:lnTo>
                    <a:pt x="14433" y="168568"/>
                  </a:lnTo>
                  <a:lnTo>
                    <a:pt x="18063" y="175311"/>
                  </a:lnTo>
                  <a:lnTo>
                    <a:pt x="18063" y="180412"/>
                  </a:lnTo>
                  <a:lnTo>
                    <a:pt x="23508" y="183869"/>
                  </a:lnTo>
                  <a:lnTo>
                    <a:pt x="30681" y="192341"/>
                  </a:lnTo>
                  <a:lnTo>
                    <a:pt x="36126" y="200899"/>
                  </a:lnTo>
                  <a:lnTo>
                    <a:pt x="39756" y="211100"/>
                  </a:lnTo>
                  <a:lnTo>
                    <a:pt x="43385" y="219571"/>
                  </a:lnTo>
                  <a:lnTo>
                    <a:pt x="48744" y="224672"/>
                  </a:lnTo>
                  <a:lnTo>
                    <a:pt x="48744" y="233230"/>
                  </a:lnTo>
                  <a:lnTo>
                    <a:pt x="56003" y="241701"/>
                  </a:lnTo>
                  <a:lnTo>
                    <a:pt x="57819" y="248530"/>
                  </a:lnTo>
                  <a:lnTo>
                    <a:pt x="64992" y="251988"/>
                  </a:lnTo>
                  <a:lnTo>
                    <a:pt x="68622" y="260460"/>
                  </a:lnTo>
                  <a:lnTo>
                    <a:pt x="70437" y="262189"/>
                  </a:lnTo>
                  <a:lnTo>
                    <a:pt x="77696" y="262189"/>
                  </a:lnTo>
                  <a:lnTo>
                    <a:pt x="77696" y="260460"/>
                  </a:lnTo>
                  <a:lnTo>
                    <a:pt x="86685" y="262189"/>
                  </a:lnTo>
                  <a:lnTo>
                    <a:pt x="86685" y="268932"/>
                  </a:lnTo>
                  <a:lnTo>
                    <a:pt x="79511" y="274118"/>
                  </a:lnTo>
                  <a:lnTo>
                    <a:pt x="77696" y="277490"/>
                  </a:lnTo>
                  <a:lnTo>
                    <a:pt x="77696" y="284319"/>
                  </a:lnTo>
                  <a:lnTo>
                    <a:pt x="77696" y="285961"/>
                  </a:lnTo>
                  <a:lnTo>
                    <a:pt x="74066" y="292791"/>
                  </a:lnTo>
                  <a:lnTo>
                    <a:pt x="70437" y="294519"/>
                  </a:lnTo>
                  <a:lnTo>
                    <a:pt x="68622" y="304720"/>
                  </a:lnTo>
                  <a:lnTo>
                    <a:pt x="64992" y="306449"/>
                  </a:lnTo>
                  <a:lnTo>
                    <a:pt x="61448" y="309820"/>
                  </a:lnTo>
                  <a:lnTo>
                    <a:pt x="61448" y="314921"/>
                  </a:lnTo>
                  <a:lnTo>
                    <a:pt x="61448" y="321750"/>
                  </a:lnTo>
                  <a:lnTo>
                    <a:pt x="64992" y="330221"/>
                  </a:lnTo>
                  <a:lnTo>
                    <a:pt x="64992" y="335408"/>
                  </a:lnTo>
                  <a:lnTo>
                    <a:pt x="61448" y="338779"/>
                  </a:lnTo>
                  <a:lnTo>
                    <a:pt x="56003" y="345609"/>
                  </a:lnTo>
                  <a:lnTo>
                    <a:pt x="52374" y="345609"/>
                  </a:lnTo>
                  <a:lnTo>
                    <a:pt x="52374" y="350709"/>
                  </a:lnTo>
                  <a:lnTo>
                    <a:pt x="48744" y="355809"/>
                  </a:lnTo>
                  <a:lnTo>
                    <a:pt x="46929" y="362638"/>
                  </a:lnTo>
                  <a:lnTo>
                    <a:pt x="46929" y="366010"/>
                  </a:lnTo>
                  <a:lnTo>
                    <a:pt x="48744" y="367739"/>
                  </a:lnTo>
                  <a:lnTo>
                    <a:pt x="52374" y="374481"/>
                  </a:lnTo>
                  <a:lnTo>
                    <a:pt x="56003" y="379668"/>
                  </a:lnTo>
                  <a:lnTo>
                    <a:pt x="61448" y="379668"/>
                  </a:lnTo>
                  <a:lnTo>
                    <a:pt x="64992" y="377939"/>
                  </a:lnTo>
                  <a:lnTo>
                    <a:pt x="70437" y="377939"/>
                  </a:lnTo>
                  <a:lnTo>
                    <a:pt x="74066" y="377939"/>
                  </a:lnTo>
                  <a:lnTo>
                    <a:pt x="79511" y="371110"/>
                  </a:lnTo>
                  <a:lnTo>
                    <a:pt x="83055" y="367739"/>
                  </a:lnTo>
                  <a:lnTo>
                    <a:pt x="86685" y="366010"/>
                  </a:lnTo>
                  <a:lnTo>
                    <a:pt x="92129" y="371110"/>
                  </a:lnTo>
                  <a:lnTo>
                    <a:pt x="95759" y="377939"/>
                  </a:lnTo>
                  <a:lnTo>
                    <a:pt x="99303" y="383039"/>
                  </a:lnTo>
                  <a:lnTo>
                    <a:pt x="95759" y="411999"/>
                  </a:lnTo>
                  <a:lnTo>
                    <a:pt x="101118" y="418741"/>
                  </a:lnTo>
                  <a:lnTo>
                    <a:pt x="101118" y="420470"/>
                  </a:lnTo>
                  <a:lnTo>
                    <a:pt x="104747" y="427300"/>
                  </a:lnTo>
                  <a:lnTo>
                    <a:pt x="104747" y="429028"/>
                  </a:lnTo>
                  <a:lnTo>
                    <a:pt x="108377" y="432400"/>
                  </a:lnTo>
                  <a:lnTo>
                    <a:pt x="112007" y="440958"/>
                  </a:lnTo>
                  <a:lnTo>
                    <a:pt x="112007" y="447701"/>
                  </a:lnTo>
                  <a:lnTo>
                    <a:pt x="104747" y="452801"/>
                  </a:lnTo>
                  <a:lnTo>
                    <a:pt x="108377" y="456259"/>
                  </a:lnTo>
                  <a:lnTo>
                    <a:pt x="108377" y="459630"/>
                  </a:lnTo>
                  <a:lnTo>
                    <a:pt x="113822" y="468188"/>
                  </a:lnTo>
                  <a:lnTo>
                    <a:pt x="117366" y="468188"/>
                  </a:lnTo>
                  <a:lnTo>
                    <a:pt x="122810" y="468188"/>
                  </a:lnTo>
                  <a:lnTo>
                    <a:pt x="126440" y="473288"/>
                  </a:lnTo>
                  <a:lnTo>
                    <a:pt x="130070" y="480031"/>
                  </a:lnTo>
                  <a:lnTo>
                    <a:pt x="133614" y="485218"/>
                  </a:lnTo>
                  <a:lnTo>
                    <a:pt x="130070" y="491961"/>
                  </a:lnTo>
                  <a:lnTo>
                    <a:pt x="126440" y="493690"/>
                  </a:lnTo>
                  <a:lnTo>
                    <a:pt x="130070" y="497061"/>
                  </a:lnTo>
                  <a:lnTo>
                    <a:pt x="133614" y="502161"/>
                  </a:lnTo>
                  <a:lnTo>
                    <a:pt x="133614" y="508990"/>
                  </a:lnTo>
                  <a:lnTo>
                    <a:pt x="135428" y="512448"/>
                  </a:lnTo>
                  <a:lnTo>
                    <a:pt x="135428" y="514091"/>
                  </a:lnTo>
                  <a:lnTo>
                    <a:pt x="139058" y="517549"/>
                  </a:lnTo>
                  <a:lnTo>
                    <a:pt x="142688" y="517549"/>
                  </a:lnTo>
                  <a:lnTo>
                    <a:pt x="146318" y="514091"/>
                  </a:lnTo>
                  <a:lnTo>
                    <a:pt x="146318" y="508990"/>
                  </a:lnTo>
                  <a:lnTo>
                    <a:pt x="151676" y="505619"/>
                  </a:lnTo>
                  <a:lnTo>
                    <a:pt x="155306" y="505619"/>
                  </a:lnTo>
                  <a:lnTo>
                    <a:pt x="160751" y="505619"/>
                  </a:lnTo>
                  <a:lnTo>
                    <a:pt x="164381" y="512448"/>
                  </a:lnTo>
                  <a:lnTo>
                    <a:pt x="168011" y="514091"/>
                  </a:lnTo>
                  <a:lnTo>
                    <a:pt x="173369" y="517549"/>
                  </a:lnTo>
                  <a:lnTo>
                    <a:pt x="178814" y="512448"/>
                  </a:lnTo>
                  <a:lnTo>
                    <a:pt x="186074" y="508990"/>
                  </a:lnTo>
                  <a:lnTo>
                    <a:pt x="189617" y="505619"/>
                  </a:lnTo>
                  <a:lnTo>
                    <a:pt x="191432" y="505619"/>
                  </a:lnTo>
                  <a:lnTo>
                    <a:pt x="195062" y="508990"/>
                  </a:lnTo>
                  <a:lnTo>
                    <a:pt x="198692" y="512448"/>
                  </a:lnTo>
                  <a:lnTo>
                    <a:pt x="204137" y="512448"/>
                  </a:lnTo>
                  <a:lnTo>
                    <a:pt x="211310" y="512448"/>
                  </a:lnTo>
                  <a:lnTo>
                    <a:pt x="213125" y="508990"/>
                  </a:lnTo>
                  <a:lnTo>
                    <a:pt x="216755" y="512448"/>
                  </a:lnTo>
                  <a:lnTo>
                    <a:pt x="220385" y="514091"/>
                  </a:lnTo>
                  <a:lnTo>
                    <a:pt x="225743" y="514091"/>
                  </a:lnTo>
                  <a:lnTo>
                    <a:pt x="233003" y="514091"/>
                  </a:lnTo>
                  <a:lnTo>
                    <a:pt x="234818" y="514091"/>
                  </a:lnTo>
                  <a:lnTo>
                    <a:pt x="241991" y="514091"/>
                  </a:lnTo>
                  <a:lnTo>
                    <a:pt x="241991" y="520920"/>
                  </a:lnTo>
                  <a:lnTo>
                    <a:pt x="245621" y="517549"/>
                  </a:lnTo>
                  <a:lnTo>
                    <a:pt x="247436" y="514091"/>
                  </a:lnTo>
                  <a:lnTo>
                    <a:pt x="251066" y="508990"/>
                  </a:lnTo>
                  <a:lnTo>
                    <a:pt x="254696" y="502161"/>
                  </a:lnTo>
                  <a:lnTo>
                    <a:pt x="256510" y="500519"/>
                  </a:lnTo>
                  <a:lnTo>
                    <a:pt x="260054" y="502161"/>
                  </a:lnTo>
                  <a:lnTo>
                    <a:pt x="263684" y="505619"/>
                  </a:lnTo>
                  <a:lnTo>
                    <a:pt x="263684" y="508990"/>
                  </a:lnTo>
                  <a:lnTo>
                    <a:pt x="267314" y="514091"/>
                  </a:lnTo>
                  <a:lnTo>
                    <a:pt x="267314" y="517549"/>
                  </a:lnTo>
                  <a:lnTo>
                    <a:pt x="267314" y="522649"/>
                  </a:lnTo>
                  <a:lnTo>
                    <a:pt x="272758" y="522649"/>
                  </a:lnTo>
                  <a:lnTo>
                    <a:pt x="276388" y="522649"/>
                  </a:lnTo>
                  <a:lnTo>
                    <a:pt x="289006" y="480031"/>
                  </a:lnTo>
                  <a:lnTo>
                    <a:pt x="809201" y="554979"/>
                  </a:lnTo>
                  <a:lnTo>
                    <a:pt x="859759" y="148081"/>
                  </a:lnTo>
                  <a:lnTo>
                    <a:pt x="707996" y="131051"/>
                  </a:lnTo>
                  <a:lnTo>
                    <a:pt x="639375" y="119122"/>
                  </a:lnTo>
                  <a:lnTo>
                    <a:pt x="552690" y="107279"/>
                  </a:lnTo>
                  <a:lnTo>
                    <a:pt x="455202" y="93620"/>
                  </a:lnTo>
                  <a:lnTo>
                    <a:pt x="388309" y="78319"/>
                  </a:lnTo>
                  <a:lnTo>
                    <a:pt x="312514" y="64661"/>
                  </a:lnTo>
                  <a:lnTo>
                    <a:pt x="241991" y="49360"/>
                  </a:lnTo>
                  <a:lnTo>
                    <a:pt x="169739" y="34060"/>
                  </a:lnTo>
                  <a:lnTo>
                    <a:pt x="112007" y="20401"/>
                  </a:lnTo>
                  <a:lnTo>
                    <a:pt x="56003" y="5100"/>
                  </a:lnTo>
                  <a:lnTo>
                    <a:pt x="23508" y="0"/>
                  </a:lnTo>
                  <a:close/>
                </a:path>
              </a:pathLst>
            </a:custGeom>
            <a:solidFill>
              <a:srgbClr val="82E0FF"/>
            </a:solidFill>
            <a:ln w="8631" cap="flat">
              <a:solidFill>
                <a:srgbClr val="FFFFFF"/>
              </a:solidFill>
              <a:prstDash val="solid"/>
              <a:miter/>
            </a:ln>
          </p:spPr>
          <p:txBody>
            <a:bodyPr rtlCol="0" anchor="ctr"/>
            <a:lstStyle/>
            <a:p>
              <a:endParaRPr lang="en-US"/>
            </a:p>
          </p:txBody>
        </p:sp>
        <p:sp>
          <p:nvSpPr>
            <p:cNvPr id="167" name="Freeform 166">
              <a:extLst>
                <a:ext uri="{FF2B5EF4-FFF2-40B4-BE49-F238E27FC236}">
                  <a16:creationId xmlns:a16="http://schemas.microsoft.com/office/drawing/2014/main" id="{1EF8CC90-8BED-D649-951A-4DC94FA91174}"/>
                </a:ext>
              </a:extLst>
            </p:cNvPr>
            <p:cNvSpPr/>
            <p:nvPr/>
          </p:nvSpPr>
          <p:spPr>
            <a:xfrm>
              <a:off x="4462617" y="1268505"/>
              <a:ext cx="648490" cy="382903"/>
            </a:xfrm>
            <a:custGeom>
              <a:avLst/>
              <a:gdLst>
                <a:gd name="connsiteX0" fmla="*/ 34397 w 556925"/>
                <a:gd name="connsiteY0" fmla="*/ 0 h 328838"/>
                <a:gd name="connsiteX1" fmla="*/ 0 w 556925"/>
                <a:gd name="connsiteY1" fmla="*/ 297632 h 328838"/>
                <a:gd name="connsiteX2" fmla="*/ 556925 w 556925"/>
                <a:gd name="connsiteY2" fmla="*/ 328838 h 328838"/>
                <a:gd name="connsiteX3" fmla="*/ 556925 w 556925"/>
                <a:gd name="connsiteY3" fmla="*/ 291062 h 328838"/>
                <a:gd name="connsiteX4" fmla="*/ 547850 w 556925"/>
                <a:gd name="connsiteY4" fmla="*/ 282763 h 328838"/>
                <a:gd name="connsiteX5" fmla="*/ 544307 w 556925"/>
                <a:gd name="connsiteY5" fmla="*/ 274551 h 328838"/>
                <a:gd name="connsiteX6" fmla="*/ 538862 w 556925"/>
                <a:gd name="connsiteY6" fmla="*/ 263053 h 328838"/>
                <a:gd name="connsiteX7" fmla="*/ 538862 w 556925"/>
                <a:gd name="connsiteY7" fmla="*/ 254841 h 328838"/>
                <a:gd name="connsiteX8" fmla="*/ 538862 w 556925"/>
                <a:gd name="connsiteY8" fmla="*/ 248271 h 328838"/>
                <a:gd name="connsiteX9" fmla="*/ 540677 w 556925"/>
                <a:gd name="connsiteY9" fmla="*/ 246629 h 328838"/>
                <a:gd name="connsiteX10" fmla="*/ 544307 w 556925"/>
                <a:gd name="connsiteY10" fmla="*/ 240059 h 328838"/>
                <a:gd name="connsiteX11" fmla="*/ 544307 w 556925"/>
                <a:gd name="connsiteY11" fmla="*/ 228562 h 328838"/>
                <a:gd name="connsiteX12" fmla="*/ 538862 w 556925"/>
                <a:gd name="connsiteY12" fmla="*/ 218707 h 328838"/>
                <a:gd name="connsiteX13" fmla="*/ 535232 w 556925"/>
                <a:gd name="connsiteY13" fmla="*/ 200553 h 328838"/>
                <a:gd name="connsiteX14" fmla="*/ 535232 w 556925"/>
                <a:gd name="connsiteY14" fmla="*/ 184129 h 328838"/>
                <a:gd name="connsiteX15" fmla="*/ 531602 w 556925"/>
                <a:gd name="connsiteY15" fmla="*/ 169347 h 328838"/>
                <a:gd name="connsiteX16" fmla="*/ 531602 w 556925"/>
                <a:gd name="connsiteY16" fmla="*/ 157849 h 328838"/>
                <a:gd name="connsiteX17" fmla="*/ 526158 w 556925"/>
                <a:gd name="connsiteY17" fmla="*/ 147995 h 328838"/>
                <a:gd name="connsiteX18" fmla="*/ 526158 w 556925"/>
                <a:gd name="connsiteY18" fmla="*/ 136497 h 328838"/>
                <a:gd name="connsiteX19" fmla="*/ 527973 w 556925"/>
                <a:gd name="connsiteY19" fmla="*/ 128285 h 328838"/>
                <a:gd name="connsiteX20" fmla="*/ 522614 w 556925"/>
                <a:gd name="connsiteY20" fmla="*/ 110131 h 328838"/>
                <a:gd name="connsiteX21" fmla="*/ 522614 w 556925"/>
                <a:gd name="connsiteY21" fmla="*/ 101919 h 328838"/>
                <a:gd name="connsiteX22" fmla="*/ 526158 w 556925"/>
                <a:gd name="connsiteY22" fmla="*/ 90422 h 328838"/>
                <a:gd name="connsiteX23" fmla="*/ 518984 w 556925"/>
                <a:gd name="connsiteY23" fmla="*/ 85494 h 328838"/>
                <a:gd name="connsiteX24" fmla="*/ 518984 w 556925"/>
                <a:gd name="connsiteY24" fmla="*/ 73997 h 328838"/>
                <a:gd name="connsiteX25" fmla="*/ 517170 w 556925"/>
                <a:gd name="connsiteY25" fmla="*/ 65785 h 328838"/>
                <a:gd name="connsiteX26" fmla="*/ 518984 w 556925"/>
                <a:gd name="connsiteY26" fmla="*/ 59215 h 328838"/>
                <a:gd name="connsiteX27" fmla="*/ 526158 w 556925"/>
                <a:gd name="connsiteY27" fmla="*/ 57573 h 328838"/>
                <a:gd name="connsiteX28" fmla="*/ 522614 w 556925"/>
                <a:gd name="connsiteY28" fmla="*/ 47718 h 328838"/>
                <a:gd name="connsiteX29" fmla="*/ 518984 w 556925"/>
                <a:gd name="connsiteY29" fmla="*/ 36134 h 328838"/>
                <a:gd name="connsiteX30" fmla="*/ 513540 w 556925"/>
                <a:gd name="connsiteY30" fmla="*/ 27922 h 328838"/>
                <a:gd name="connsiteX31" fmla="*/ 406804 w 556925"/>
                <a:gd name="connsiteY31" fmla="*/ 22995 h 328838"/>
                <a:gd name="connsiteX32" fmla="*/ 352616 w 556925"/>
                <a:gd name="connsiteY32" fmla="*/ 22995 h 328838"/>
                <a:gd name="connsiteX33" fmla="*/ 307415 w 556925"/>
                <a:gd name="connsiteY33" fmla="*/ 19710 h 328838"/>
                <a:gd name="connsiteX34" fmla="*/ 267659 w 556925"/>
                <a:gd name="connsiteY34" fmla="*/ 16425 h 328838"/>
                <a:gd name="connsiteX35" fmla="*/ 224187 w 556925"/>
                <a:gd name="connsiteY35" fmla="*/ 14782 h 32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6925" h="328838">
                  <a:moveTo>
                    <a:pt x="34397" y="0"/>
                  </a:moveTo>
                  <a:lnTo>
                    <a:pt x="0" y="297632"/>
                  </a:lnTo>
                  <a:lnTo>
                    <a:pt x="556925" y="328838"/>
                  </a:lnTo>
                  <a:lnTo>
                    <a:pt x="556925" y="291062"/>
                  </a:lnTo>
                  <a:lnTo>
                    <a:pt x="547850" y="282763"/>
                  </a:lnTo>
                  <a:lnTo>
                    <a:pt x="544307" y="274551"/>
                  </a:lnTo>
                  <a:lnTo>
                    <a:pt x="538862" y="263053"/>
                  </a:lnTo>
                  <a:lnTo>
                    <a:pt x="538862" y="254841"/>
                  </a:lnTo>
                  <a:lnTo>
                    <a:pt x="538862" y="248271"/>
                  </a:lnTo>
                  <a:lnTo>
                    <a:pt x="540677" y="246629"/>
                  </a:lnTo>
                  <a:lnTo>
                    <a:pt x="544307" y="240059"/>
                  </a:lnTo>
                  <a:lnTo>
                    <a:pt x="544307" y="228562"/>
                  </a:lnTo>
                  <a:lnTo>
                    <a:pt x="538862" y="218707"/>
                  </a:lnTo>
                  <a:lnTo>
                    <a:pt x="535232" y="200553"/>
                  </a:lnTo>
                  <a:lnTo>
                    <a:pt x="535232" y="184129"/>
                  </a:lnTo>
                  <a:lnTo>
                    <a:pt x="531602" y="169347"/>
                  </a:lnTo>
                  <a:lnTo>
                    <a:pt x="531602" y="157849"/>
                  </a:lnTo>
                  <a:lnTo>
                    <a:pt x="526158" y="147995"/>
                  </a:lnTo>
                  <a:lnTo>
                    <a:pt x="526158" y="136497"/>
                  </a:lnTo>
                  <a:lnTo>
                    <a:pt x="527973" y="128285"/>
                  </a:lnTo>
                  <a:lnTo>
                    <a:pt x="522614" y="110131"/>
                  </a:lnTo>
                  <a:lnTo>
                    <a:pt x="522614" y="101919"/>
                  </a:lnTo>
                  <a:lnTo>
                    <a:pt x="526158" y="90422"/>
                  </a:lnTo>
                  <a:lnTo>
                    <a:pt x="518984" y="85494"/>
                  </a:lnTo>
                  <a:lnTo>
                    <a:pt x="518984" y="73997"/>
                  </a:lnTo>
                  <a:lnTo>
                    <a:pt x="517170" y="65785"/>
                  </a:lnTo>
                  <a:lnTo>
                    <a:pt x="518984" y="59215"/>
                  </a:lnTo>
                  <a:lnTo>
                    <a:pt x="526158" y="57573"/>
                  </a:lnTo>
                  <a:lnTo>
                    <a:pt x="522614" y="47718"/>
                  </a:lnTo>
                  <a:lnTo>
                    <a:pt x="518984" y="36134"/>
                  </a:lnTo>
                  <a:lnTo>
                    <a:pt x="513540" y="27922"/>
                  </a:lnTo>
                  <a:lnTo>
                    <a:pt x="406804" y="22995"/>
                  </a:lnTo>
                  <a:lnTo>
                    <a:pt x="352616" y="22995"/>
                  </a:lnTo>
                  <a:lnTo>
                    <a:pt x="307415" y="19710"/>
                  </a:lnTo>
                  <a:lnTo>
                    <a:pt x="267659" y="16425"/>
                  </a:lnTo>
                  <a:lnTo>
                    <a:pt x="224187" y="14782"/>
                  </a:lnTo>
                  <a:close/>
                </a:path>
              </a:pathLst>
            </a:custGeom>
            <a:solidFill>
              <a:srgbClr val="C0C0C0"/>
            </a:solidFill>
            <a:ln w="8631" cap="flat">
              <a:solidFill>
                <a:srgbClr val="FFFFFF"/>
              </a:solidFill>
              <a:prstDash val="solid"/>
              <a:miter/>
            </a:ln>
          </p:spPr>
          <p:txBody>
            <a:bodyPr rtlCol="0" anchor="ctr"/>
            <a:lstStyle/>
            <a:p>
              <a:endParaRPr lang="en-US"/>
            </a:p>
          </p:txBody>
        </p:sp>
        <p:sp>
          <p:nvSpPr>
            <p:cNvPr id="168" name="Freeform 167">
              <a:extLst>
                <a:ext uri="{FF2B5EF4-FFF2-40B4-BE49-F238E27FC236}">
                  <a16:creationId xmlns:a16="http://schemas.microsoft.com/office/drawing/2014/main" id="{EC1F50DE-C0A4-C947-B2D9-5FEB7EDEE8D4}"/>
                </a:ext>
              </a:extLst>
            </p:cNvPr>
            <p:cNvSpPr/>
            <p:nvPr/>
          </p:nvSpPr>
          <p:spPr>
            <a:xfrm>
              <a:off x="4422765" y="1615171"/>
              <a:ext cx="694379" cy="459000"/>
            </a:xfrm>
            <a:custGeom>
              <a:avLst/>
              <a:gdLst>
                <a:gd name="connsiteX0" fmla="*/ 34311 w 596334"/>
                <a:gd name="connsiteY0" fmla="*/ 0 h 394190"/>
                <a:gd name="connsiteX1" fmla="*/ 590890 w 596334"/>
                <a:gd name="connsiteY1" fmla="*/ 33627 h 394190"/>
                <a:gd name="connsiteX2" fmla="*/ 590890 w 596334"/>
                <a:gd name="connsiteY2" fmla="*/ 38900 h 394190"/>
                <a:gd name="connsiteX3" fmla="*/ 587260 w 596334"/>
                <a:gd name="connsiteY3" fmla="*/ 44174 h 394190"/>
                <a:gd name="connsiteX4" fmla="*/ 585532 w 596334"/>
                <a:gd name="connsiteY4" fmla="*/ 47718 h 394190"/>
                <a:gd name="connsiteX5" fmla="*/ 581902 w 596334"/>
                <a:gd name="connsiteY5" fmla="*/ 54806 h 394190"/>
                <a:gd name="connsiteX6" fmla="*/ 574642 w 596334"/>
                <a:gd name="connsiteY6" fmla="*/ 56535 h 394190"/>
                <a:gd name="connsiteX7" fmla="*/ 569198 w 596334"/>
                <a:gd name="connsiteY7" fmla="*/ 63624 h 394190"/>
                <a:gd name="connsiteX8" fmla="*/ 565654 w 596334"/>
                <a:gd name="connsiteY8" fmla="*/ 65439 h 394190"/>
                <a:gd name="connsiteX9" fmla="*/ 565654 w 596334"/>
                <a:gd name="connsiteY9" fmla="*/ 68983 h 394190"/>
                <a:gd name="connsiteX10" fmla="*/ 569198 w 596334"/>
                <a:gd name="connsiteY10" fmla="*/ 72441 h 394190"/>
                <a:gd name="connsiteX11" fmla="*/ 569198 w 596334"/>
                <a:gd name="connsiteY11" fmla="*/ 77801 h 394190"/>
                <a:gd name="connsiteX12" fmla="*/ 581902 w 596334"/>
                <a:gd name="connsiteY12" fmla="*/ 88347 h 394190"/>
                <a:gd name="connsiteX13" fmla="*/ 585532 w 596334"/>
                <a:gd name="connsiteY13" fmla="*/ 90163 h 394190"/>
                <a:gd name="connsiteX14" fmla="*/ 594520 w 596334"/>
                <a:gd name="connsiteY14" fmla="*/ 97251 h 394190"/>
                <a:gd name="connsiteX15" fmla="*/ 596335 w 596334"/>
                <a:gd name="connsiteY15" fmla="*/ 102524 h 394190"/>
                <a:gd name="connsiteX16" fmla="*/ 594520 w 596334"/>
                <a:gd name="connsiteY16" fmla="*/ 291667 h 394190"/>
                <a:gd name="connsiteX17" fmla="*/ 587260 w 596334"/>
                <a:gd name="connsiteY17" fmla="*/ 293396 h 394190"/>
                <a:gd name="connsiteX18" fmla="*/ 585532 w 596334"/>
                <a:gd name="connsiteY18" fmla="*/ 291667 h 394190"/>
                <a:gd name="connsiteX19" fmla="*/ 581902 w 596334"/>
                <a:gd name="connsiteY19" fmla="*/ 293396 h 394190"/>
                <a:gd name="connsiteX20" fmla="*/ 581902 w 596334"/>
                <a:gd name="connsiteY20" fmla="*/ 296940 h 394190"/>
                <a:gd name="connsiteX21" fmla="*/ 581902 w 596334"/>
                <a:gd name="connsiteY21" fmla="*/ 304028 h 394190"/>
                <a:gd name="connsiteX22" fmla="*/ 585532 w 596334"/>
                <a:gd name="connsiteY22" fmla="*/ 304028 h 394190"/>
                <a:gd name="connsiteX23" fmla="*/ 587260 w 596334"/>
                <a:gd name="connsiteY23" fmla="*/ 305844 h 394190"/>
                <a:gd name="connsiteX24" fmla="*/ 590890 w 596334"/>
                <a:gd name="connsiteY24" fmla="*/ 309388 h 394190"/>
                <a:gd name="connsiteX25" fmla="*/ 585532 w 596334"/>
                <a:gd name="connsiteY25" fmla="*/ 312846 h 394190"/>
                <a:gd name="connsiteX26" fmla="*/ 585532 w 596334"/>
                <a:gd name="connsiteY26" fmla="*/ 314661 h 394190"/>
                <a:gd name="connsiteX27" fmla="*/ 585532 w 596334"/>
                <a:gd name="connsiteY27" fmla="*/ 321750 h 394190"/>
                <a:gd name="connsiteX28" fmla="*/ 587260 w 596334"/>
                <a:gd name="connsiteY28" fmla="*/ 321750 h 394190"/>
                <a:gd name="connsiteX29" fmla="*/ 590890 w 596334"/>
                <a:gd name="connsiteY29" fmla="*/ 325294 h 394190"/>
                <a:gd name="connsiteX30" fmla="*/ 594520 w 596334"/>
                <a:gd name="connsiteY30" fmla="*/ 327023 h 394190"/>
                <a:gd name="connsiteX31" fmla="*/ 594520 w 596334"/>
                <a:gd name="connsiteY31" fmla="*/ 334111 h 394190"/>
                <a:gd name="connsiteX32" fmla="*/ 590890 w 596334"/>
                <a:gd name="connsiteY32" fmla="*/ 339385 h 394190"/>
                <a:gd name="connsiteX33" fmla="*/ 587260 w 596334"/>
                <a:gd name="connsiteY33" fmla="*/ 348202 h 394190"/>
                <a:gd name="connsiteX34" fmla="*/ 587260 w 596334"/>
                <a:gd name="connsiteY34" fmla="*/ 351746 h 394190"/>
                <a:gd name="connsiteX35" fmla="*/ 585532 w 596334"/>
                <a:gd name="connsiteY35" fmla="*/ 358835 h 394190"/>
                <a:gd name="connsiteX36" fmla="*/ 581902 w 596334"/>
                <a:gd name="connsiteY36" fmla="*/ 360650 h 394190"/>
                <a:gd name="connsiteX37" fmla="*/ 581902 w 596334"/>
                <a:gd name="connsiteY37" fmla="*/ 364108 h 394190"/>
                <a:gd name="connsiteX38" fmla="*/ 578272 w 596334"/>
                <a:gd name="connsiteY38" fmla="*/ 367652 h 394190"/>
                <a:gd name="connsiteX39" fmla="*/ 581902 w 596334"/>
                <a:gd name="connsiteY39" fmla="*/ 369468 h 394190"/>
                <a:gd name="connsiteX40" fmla="*/ 585532 w 596334"/>
                <a:gd name="connsiteY40" fmla="*/ 381829 h 394190"/>
                <a:gd name="connsiteX41" fmla="*/ 587260 w 596334"/>
                <a:gd name="connsiteY41" fmla="*/ 388918 h 394190"/>
                <a:gd name="connsiteX42" fmla="*/ 587260 w 596334"/>
                <a:gd name="connsiteY42" fmla="*/ 390647 h 394190"/>
                <a:gd name="connsiteX43" fmla="*/ 585532 w 596334"/>
                <a:gd name="connsiteY43" fmla="*/ 394191 h 394190"/>
                <a:gd name="connsiteX44" fmla="*/ 578272 w 596334"/>
                <a:gd name="connsiteY44" fmla="*/ 394191 h 394190"/>
                <a:gd name="connsiteX45" fmla="*/ 574642 w 596334"/>
                <a:gd name="connsiteY45" fmla="*/ 385374 h 394190"/>
                <a:gd name="connsiteX46" fmla="*/ 569198 w 596334"/>
                <a:gd name="connsiteY46" fmla="*/ 381829 h 394190"/>
                <a:gd name="connsiteX47" fmla="*/ 562024 w 596334"/>
                <a:gd name="connsiteY47" fmla="*/ 376556 h 394190"/>
                <a:gd name="connsiteX48" fmla="*/ 552950 w 596334"/>
                <a:gd name="connsiteY48" fmla="*/ 373012 h 394190"/>
                <a:gd name="connsiteX49" fmla="*/ 547505 w 596334"/>
                <a:gd name="connsiteY49" fmla="*/ 373012 h 394190"/>
                <a:gd name="connsiteX50" fmla="*/ 540332 w 596334"/>
                <a:gd name="connsiteY50" fmla="*/ 369468 h 394190"/>
                <a:gd name="connsiteX51" fmla="*/ 534887 w 596334"/>
                <a:gd name="connsiteY51" fmla="*/ 364108 h 394190"/>
                <a:gd name="connsiteX52" fmla="*/ 525898 w 596334"/>
                <a:gd name="connsiteY52" fmla="*/ 360650 h 394190"/>
                <a:gd name="connsiteX53" fmla="*/ 518639 w 596334"/>
                <a:gd name="connsiteY53" fmla="*/ 358835 h 394190"/>
                <a:gd name="connsiteX54" fmla="*/ 507749 w 596334"/>
                <a:gd name="connsiteY54" fmla="*/ 358835 h 394190"/>
                <a:gd name="connsiteX55" fmla="*/ 495131 w 596334"/>
                <a:gd name="connsiteY55" fmla="*/ 358835 h 394190"/>
                <a:gd name="connsiteX56" fmla="*/ 482513 w 596334"/>
                <a:gd name="connsiteY56" fmla="*/ 358835 h 394190"/>
                <a:gd name="connsiteX57" fmla="*/ 478883 w 596334"/>
                <a:gd name="connsiteY57" fmla="*/ 364108 h 394190"/>
                <a:gd name="connsiteX58" fmla="*/ 462635 w 596334"/>
                <a:gd name="connsiteY58" fmla="*/ 364108 h 394190"/>
                <a:gd name="connsiteX59" fmla="*/ 451746 w 596334"/>
                <a:gd name="connsiteY59" fmla="*/ 358835 h 394190"/>
                <a:gd name="connsiteX60" fmla="*/ 439127 w 596334"/>
                <a:gd name="connsiteY60" fmla="*/ 348202 h 394190"/>
                <a:gd name="connsiteX61" fmla="*/ 431868 w 596334"/>
                <a:gd name="connsiteY61" fmla="*/ 342929 h 394190"/>
                <a:gd name="connsiteX62" fmla="*/ 422879 w 596334"/>
                <a:gd name="connsiteY62" fmla="*/ 339385 h 394190"/>
                <a:gd name="connsiteX63" fmla="*/ 388482 w 596334"/>
                <a:gd name="connsiteY63" fmla="*/ 339385 h 394190"/>
                <a:gd name="connsiteX64" fmla="*/ 361431 w 596334"/>
                <a:gd name="connsiteY64" fmla="*/ 335840 h 394190"/>
                <a:gd name="connsiteX65" fmla="*/ 314416 w 596334"/>
                <a:gd name="connsiteY65" fmla="*/ 335840 h 394190"/>
                <a:gd name="connsiteX66" fmla="*/ 274660 w 596334"/>
                <a:gd name="connsiteY66" fmla="*/ 330567 h 394190"/>
                <a:gd name="connsiteX67" fmla="*/ 224101 w 596334"/>
                <a:gd name="connsiteY67" fmla="*/ 327023 h 394190"/>
                <a:gd name="connsiteX68" fmla="*/ 177085 w 596334"/>
                <a:gd name="connsiteY68" fmla="*/ 325294 h 394190"/>
                <a:gd name="connsiteX69" fmla="*/ 121082 w 596334"/>
                <a:gd name="connsiteY69" fmla="*/ 321750 h 394190"/>
                <a:gd name="connsiteX70" fmla="*/ 81326 w 596334"/>
                <a:gd name="connsiteY70" fmla="*/ 314661 h 394190"/>
                <a:gd name="connsiteX71" fmla="*/ 43386 w 596334"/>
                <a:gd name="connsiteY71" fmla="*/ 312846 h 394190"/>
                <a:gd name="connsiteX72" fmla="*/ 0 w 596334"/>
                <a:gd name="connsiteY72" fmla="*/ 312846 h 39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96334" h="394190">
                  <a:moveTo>
                    <a:pt x="34311" y="0"/>
                  </a:moveTo>
                  <a:lnTo>
                    <a:pt x="590890" y="33627"/>
                  </a:lnTo>
                  <a:lnTo>
                    <a:pt x="590890" y="38900"/>
                  </a:lnTo>
                  <a:lnTo>
                    <a:pt x="587260" y="44174"/>
                  </a:lnTo>
                  <a:lnTo>
                    <a:pt x="585532" y="47718"/>
                  </a:lnTo>
                  <a:lnTo>
                    <a:pt x="581902" y="54806"/>
                  </a:lnTo>
                  <a:lnTo>
                    <a:pt x="574642" y="56535"/>
                  </a:lnTo>
                  <a:lnTo>
                    <a:pt x="569198" y="63624"/>
                  </a:lnTo>
                  <a:lnTo>
                    <a:pt x="565654" y="65439"/>
                  </a:lnTo>
                  <a:lnTo>
                    <a:pt x="565654" y="68983"/>
                  </a:lnTo>
                  <a:lnTo>
                    <a:pt x="569198" y="72441"/>
                  </a:lnTo>
                  <a:lnTo>
                    <a:pt x="569198" y="77801"/>
                  </a:lnTo>
                  <a:lnTo>
                    <a:pt x="581902" y="88347"/>
                  </a:lnTo>
                  <a:lnTo>
                    <a:pt x="585532" y="90163"/>
                  </a:lnTo>
                  <a:lnTo>
                    <a:pt x="594520" y="97251"/>
                  </a:lnTo>
                  <a:lnTo>
                    <a:pt x="596335" y="102524"/>
                  </a:lnTo>
                  <a:lnTo>
                    <a:pt x="594520" y="291667"/>
                  </a:lnTo>
                  <a:lnTo>
                    <a:pt x="587260" y="293396"/>
                  </a:lnTo>
                  <a:lnTo>
                    <a:pt x="585532" y="291667"/>
                  </a:lnTo>
                  <a:lnTo>
                    <a:pt x="581902" y="293396"/>
                  </a:lnTo>
                  <a:lnTo>
                    <a:pt x="581902" y="296940"/>
                  </a:lnTo>
                  <a:lnTo>
                    <a:pt x="581902" y="304028"/>
                  </a:lnTo>
                  <a:lnTo>
                    <a:pt x="585532" y="304028"/>
                  </a:lnTo>
                  <a:lnTo>
                    <a:pt x="587260" y="305844"/>
                  </a:lnTo>
                  <a:lnTo>
                    <a:pt x="590890" y="309388"/>
                  </a:lnTo>
                  <a:lnTo>
                    <a:pt x="585532" y="312846"/>
                  </a:lnTo>
                  <a:lnTo>
                    <a:pt x="585532" y="314661"/>
                  </a:lnTo>
                  <a:lnTo>
                    <a:pt x="585532" y="321750"/>
                  </a:lnTo>
                  <a:lnTo>
                    <a:pt x="587260" y="321750"/>
                  </a:lnTo>
                  <a:lnTo>
                    <a:pt x="590890" y="325294"/>
                  </a:lnTo>
                  <a:lnTo>
                    <a:pt x="594520" y="327023"/>
                  </a:lnTo>
                  <a:lnTo>
                    <a:pt x="594520" y="334111"/>
                  </a:lnTo>
                  <a:lnTo>
                    <a:pt x="590890" y="339385"/>
                  </a:lnTo>
                  <a:lnTo>
                    <a:pt x="587260" y="348202"/>
                  </a:lnTo>
                  <a:lnTo>
                    <a:pt x="587260" y="351746"/>
                  </a:lnTo>
                  <a:lnTo>
                    <a:pt x="585532" y="358835"/>
                  </a:lnTo>
                  <a:lnTo>
                    <a:pt x="581902" y="360650"/>
                  </a:lnTo>
                  <a:lnTo>
                    <a:pt x="581902" y="364108"/>
                  </a:lnTo>
                  <a:lnTo>
                    <a:pt x="578272" y="367652"/>
                  </a:lnTo>
                  <a:lnTo>
                    <a:pt x="581902" y="369468"/>
                  </a:lnTo>
                  <a:lnTo>
                    <a:pt x="585532" y="381829"/>
                  </a:lnTo>
                  <a:lnTo>
                    <a:pt x="587260" y="388918"/>
                  </a:lnTo>
                  <a:lnTo>
                    <a:pt x="587260" y="390647"/>
                  </a:lnTo>
                  <a:lnTo>
                    <a:pt x="585532" y="394191"/>
                  </a:lnTo>
                  <a:lnTo>
                    <a:pt x="578272" y="394191"/>
                  </a:lnTo>
                  <a:lnTo>
                    <a:pt x="574642" y="385374"/>
                  </a:lnTo>
                  <a:lnTo>
                    <a:pt x="569198" y="381829"/>
                  </a:lnTo>
                  <a:lnTo>
                    <a:pt x="562024" y="376556"/>
                  </a:lnTo>
                  <a:lnTo>
                    <a:pt x="552950" y="373012"/>
                  </a:lnTo>
                  <a:lnTo>
                    <a:pt x="547505" y="373012"/>
                  </a:lnTo>
                  <a:lnTo>
                    <a:pt x="540332" y="369468"/>
                  </a:lnTo>
                  <a:lnTo>
                    <a:pt x="534887" y="364108"/>
                  </a:lnTo>
                  <a:lnTo>
                    <a:pt x="525898" y="360650"/>
                  </a:lnTo>
                  <a:lnTo>
                    <a:pt x="518639" y="358835"/>
                  </a:lnTo>
                  <a:lnTo>
                    <a:pt x="507749" y="358835"/>
                  </a:lnTo>
                  <a:lnTo>
                    <a:pt x="495131" y="358835"/>
                  </a:lnTo>
                  <a:lnTo>
                    <a:pt x="482513" y="358835"/>
                  </a:lnTo>
                  <a:lnTo>
                    <a:pt x="478883" y="364108"/>
                  </a:lnTo>
                  <a:lnTo>
                    <a:pt x="462635" y="364108"/>
                  </a:lnTo>
                  <a:lnTo>
                    <a:pt x="451746" y="358835"/>
                  </a:lnTo>
                  <a:lnTo>
                    <a:pt x="439127" y="348202"/>
                  </a:lnTo>
                  <a:lnTo>
                    <a:pt x="431868" y="342929"/>
                  </a:lnTo>
                  <a:lnTo>
                    <a:pt x="422879" y="339385"/>
                  </a:lnTo>
                  <a:lnTo>
                    <a:pt x="388482" y="339385"/>
                  </a:lnTo>
                  <a:lnTo>
                    <a:pt x="361431" y="335840"/>
                  </a:lnTo>
                  <a:lnTo>
                    <a:pt x="314416" y="335840"/>
                  </a:lnTo>
                  <a:lnTo>
                    <a:pt x="274660" y="330567"/>
                  </a:lnTo>
                  <a:lnTo>
                    <a:pt x="224101" y="327023"/>
                  </a:lnTo>
                  <a:lnTo>
                    <a:pt x="177085" y="325294"/>
                  </a:lnTo>
                  <a:lnTo>
                    <a:pt x="121082" y="321750"/>
                  </a:lnTo>
                  <a:lnTo>
                    <a:pt x="81326" y="314661"/>
                  </a:lnTo>
                  <a:lnTo>
                    <a:pt x="43386" y="312846"/>
                  </a:lnTo>
                  <a:lnTo>
                    <a:pt x="0" y="312846"/>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69" name="Freeform 168">
              <a:extLst>
                <a:ext uri="{FF2B5EF4-FFF2-40B4-BE49-F238E27FC236}">
                  <a16:creationId xmlns:a16="http://schemas.microsoft.com/office/drawing/2014/main" id="{782E779B-CAF5-1B41-AC97-CFB67CF41405}"/>
                </a:ext>
              </a:extLst>
            </p:cNvPr>
            <p:cNvSpPr/>
            <p:nvPr/>
          </p:nvSpPr>
          <p:spPr>
            <a:xfrm>
              <a:off x="4397406" y="1975125"/>
              <a:ext cx="807895" cy="388943"/>
            </a:xfrm>
            <a:custGeom>
              <a:avLst/>
              <a:gdLst>
                <a:gd name="connsiteX0" fmla="*/ 21693 w 693822"/>
                <a:gd name="connsiteY0" fmla="*/ 0 h 334025"/>
                <a:gd name="connsiteX1" fmla="*/ 453474 w 693822"/>
                <a:gd name="connsiteY1" fmla="*/ 28786 h 334025"/>
                <a:gd name="connsiteX2" fmla="*/ 462548 w 693822"/>
                <a:gd name="connsiteY2" fmla="*/ 37344 h 334025"/>
                <a:gd name="connsiteX3" fmla="*/ 475166 w 693822"/>
                <a:gd name="connsiteY3" fmla="*/ 45816 h 334025"/>
                <a:gd name="connsiteX4" fmla="*/ 487871 w 693822"/>
                <a:gd name="connsiteY4" fmla="*/ 52559 h 334025"/>
                <a:gd name="connsiteX5" fmla="*/ 496859 w 693822"/>
                <a:gd name="connsiteY5" fmla="*/ 52559 h 334025"/>
                <a:gd name="connsiteX6" fmla="*/ 504119 w 693822"/>
                <a:gd name="connsiteY6" fmla="*/ 49187 h 334025"/>
                <a:gd name="connsiteX7" fmla="*/ 507749 w 693822"/>
                <a:gd name="connsiteY7" fmla="*/ 45816 h 334025"/>
                <a:gd name="connsiteX8" fmla="*/ 513107 w 693822"/>
                <a:gd name="connsiteY8" fmla="*/ 44087 h 334025"/>
                <a:gd name="connsiteX9" fmla="*/ 525812 w 693822"/>
                <a:gd name="connsiteY9" fmla="*/ 44087 h 334025"/>
                <a:gd name="connsiteX10" fmla="*/ 540245 w 693822"/>
                <a:gd name="connsiteY10" fmla="*/ 40716 h 334025"/>
                <a:gd name="connsiteX11" fmla="*/ 552863 w 693822"/>
                <a:gd name="connsiteY11" fmla="*/ 45816 h 334025"/>
                <a:gd name="connsiteX12" fmla="*/ 561938 w 693822"/>
                <a:gd name="connsiteY12" fmla="*/ 49187 h 334025"/>
                <a:gd name="connsiteX13" fmla="*/ 572741 w 693822"/>
                <a:gd name="connsiteY13" fmla="*/ 57659 h 334025"/>
                <a:gd name="connsiteX14" fmla="*/ 583630 w 693822"/>
                <a:gd name="connsiteY14" fmla="*/ 61030 h 334025"/>
                <a:gd name="connsiteX15" fmla="*/ 590804 w 693822"/>
                <a:gd name="connsiteY15" fmla="*/ 64402 h 334025"/>
                <a:gd name="connsiteX16" fmla="*/ 596248 w 693822"/>
                <a:gd name="connsiteY16" fmla="*/ 69502 h 334025"/>
                <a:gd name="connsiteX17" fmla="*/ 599878 w 693822"/>
                <a:gd name="connsiteY17" fmla="*/ 74602 h 334025"/>
                <a:gd name="connsiteX18" fmla="*/ 607052 w 693822"/>
                <a:gd name="connsiteY18" fmla="*/ 77974 h 334025"/>
                <a:gd name="connsiteX19" fmla="*/ 612496 w 693822"/>
                <a:gd name="connsiteY19" fmla="*/ 81432 h 334025"/>
                <a:gd name="connsiteX20" fmla="*/ 617941 w 693822"/>
                <a:gd name="connsiteY20" fmla="*/ 89903 h 334025"/>
                <a:gd name="connsiteX21" fmla="*/ 617941 w 693822"/>
                <a:gd name="connsiteY21" fmla="*/ 98375 h 334025"/>
                <a:gd name="connsiteX22" fmla="*/ 625201 w 693822"/>
                <a:gd name="connsiteY22" fmla="*/ 105118 h 334025"/>
                <a:gd name="connsiteX23" fmla="*/ 625201 w 693822"/>
                <a:gd name="connsiteY23" fmla="*/ 113589 h 334025"/>
                <a:gd name="connsiteX24" fmla="*/ 628744 w 693822"/>
                <a:gd name="connsiteY24" fmla="*/ 122061 h 334025"/>
                <a:gd name="connsiteX25" fmla="*/ 630559 w 693822"/>
                <a:gd name="connsiteY25" fmla="*/ 130533 h 334025"/>
                <a:gd name="connsiteX26" fmla="*/ 634189 w 693822"/>
                <a:gd name="connsiteY26" fmla="*/ 133990 h 334025"/>
                <a:gd name="connsiteX27" fmla="*/ 637819 w 693822"/>
                <a:gd name="connsiteY27" fmla="*/ 137362 h 334025"/>
                <a:gd name="connsiteX28" fmla="*/ 637819 w 693822"/>
                <a:gd name="connsiteY28" fmla="*/ 145833 h 334025"/>
                <a:gd name="connsiteX29" fmla="*/ 643264 w 693822"/>
                <a:gd name="connsiteY29" fmla="*/ 147476 h 334025"/>
                <a:gd name="connsiteX30" fmla="*/ 639634 w 693822"/>
                <a:gd name="connsiteY30" fmla="*/ 157677 h 334025"/>
                <a:gd name="connsiteX31" fmla="*/ 639634 w 693822"/>
                <a:gd name="connsiteY31" fmla="*/ 171248 h 334025"/>
                <a:gd name="connsiteX32" fmla="*/ 643264 w 693822"/>
                <a:gd name="connsiteY32" fmla="*/ 178078 h 334025"/>
                <a:gd name="connsiteX33" fmla="*/ 643264 w 693822"/>
                <a:gd name="connsiteY33" fmla="*/ 179720 h 334025"/>
                <a:gd name="connsiteX34" fmla="*/ 650437 w 693822"/>
                <a:gd name="connsiteY34" fmla="*/ 186549 h 334025"/>
                <a:gd name="connsiteX35" fmla="*/ 652252 w 693822"/>
                <a:gd name="connsiteY35" fmla="*/ 188192 h 334025"/>
                <a:gd name="connsiteX36" fmla="*/ 652252 w 693822"/>
                <a:gd name="connsiteY36" fmla="*/ 198392 h 334025"/>
                <a:gd name="connsiteX37" fmla="*/ 652252 w 693822"/>
                <a:gd name="connsiteY37" fmla="*/ 211964 h 334025"/>
                <a:gd name="connsiteX38" fmla="*/ 652252 w 693822"/>
                <a:gd name="connsiteY38" fmla="*/ 218707 h 334025"/>
                <a:gd name="connsiteX39" fmla="*/ 652252 w 693822"/>
                <a:gd name="connsiteY39" fmla="*/ 223807 h 334025"/>
                <a:gd name="connsiteX40" fmla="*/ 655882 w 693822"/>
                <a:gd name="connsiteY40" fmla="*/ 230636 h 334025"/>
                <a:gd name="connsiteX41" fmla="*/ 659512 w 693822"/>
                <a:gd name="connsiteY41" fmla="*/ 239108 h 334025"/>
                <a:gd name="connsiteX42" fmla="*/ 661327 w 693822"/>
                <a:gd name="connsiteY42" fmla="*/ 247580 h 334025"/>
                <a:gd name="connsiteX43" fmla="*/ 659512 w 693822"/>
                <a:gd name="connsiteY43" fmla="*/ 252680 h 334025"/>
                <a:gd name="connsiteX44" fmla="*/ 655882 w 693822"/>
                <a:gd name="connsiteY44" fmla="*/ 259423 h 334025"/>
                <a:gd name="connsiteX45" fmla="*/ 659512 w 693822"/>
                <a:gd name="connsiteY45" fmla="*/ 264523 h 334025"/>
                <a:gd name="connsiteX46" fmla="*/ 664870 w 693822"/>
                <a:gd name="connsiteY46" fmla="*/ 271266 h 334025"/>
                <a:gd name="connsiteX47" fmla="*/ 664870 w 693822"/>
                <a:gd name="connsiteY47" fmla="*/ 276366 h 334025"/>
                <a:gd name="connsiteX48" fmla="*/ 664870 w 693822"/>
                <a:gd name="connsiteY48" fmla="*/ 283195 h 334025"/>
                <a:gd name="connsiteX49" fmla="*/ 668500 w 693822"/>
                <a:gd name="connsiteY49" fmla="*/ 284838 h 334025"/>
                <a:gd name="connsiteX50" fmla="*/ 672130 w 693822"/>
                <a:gd name="connsiteY50" fmla="*/ 293309 h 334025"/>
                <a:gd name="connsiteX51" fmla="*/ 672130 w 693822"/>
                <a:gd name="connsiteY51" fmla="*/ 300138 h 334025"/>
                <a:gd name="connsiteX52" fmla="*/ 673945 w 693822"/>
                <a:gd name="connsiteY52" fmla="*/ 305239 h 334025"/>
                <a:gd name="connsiteX53" fmla="*/ 677575 w 693822"/>
                <a:gd name="connsiteY53" fmla="*/ 308610 h 334025"/>
                <a:gd name="connsiteX54" fmla="*/ 683020 w 693822"/>
                <a:gd name="connsiteY54" fmla="*/ 313710 h 334025"/>
                <a:gd name="connsiteX55" fmla="*/ 686563 w 693822"/>
                <a:gd name="connsiteY55" fmla="*/ 317082 h 334025"/>
                <a:gd name="connsiteX56" fmla="*/ 690193 w 693822"/>
                <a:gd name="connsiteY56" fmla="*/ 323825 h 334025"/>
                <a:gd name="connsiteX57" fmla="*/ 693823 w 693822"/>
                <a:gd name="connsiteY57" fmla="*/ 328925 h 334025"/>
                <a:gd name="connsiteX58" fmla="*/ 693823 w 693822"/>
                <a:gd name="connsiteY58" fmla="*/ 332296 h 334025"/>
                <a:gd name="connsiteX59" fmla="*/ 693823 w 693822"/>
                <a:gd name="connsiteY59" fmla="*/ 334025 h 334025"/>
                <a:gd name="connsiteX60" fmla="*/ 153578 w 693822"/>
                <a:gd name="connsiteY60" fmla="*/ 313710 h 334025"/>
                <a:gd name="connsiteX61" fmla="*/ 159023 w 693822"/>
                <a:gd name="connsiteY61" fmla="*/ 215335 h 334025"/>
                <a:gd name="connsiteX62" fmla="*/ 0 w 693822"/>
                <a:gd name="connsiteY62" fmla="*/ 203493 h 3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93822" h="334025">
                  <a:moveTo>
                    <a:pt x="21693" y="0"/>
                  </a:moveTo>
                  <a:lnTo>
                    <a:pt x="453474" y="28786"/>
                  </a:lnTo>
                  <a:lnTo>
                    <a:pt x="462548" y="37344"/>
                  </a:lnTo>
                  <a:lnTo>
                    <a:pt x="475166" y="45816"/>
                  </a:lnTo>
                  <a:lnTo>
                    <a:pt x="487871" y="52559"/>
                  </a:lnTo>
                  <a:lnTo>
                    <a:pt x="496859" y="52559"/>
                  </a:lnTo>
                  <a:lnTo>
                    <a:pt x="504119" y="49187"/>
                  </a:lnTo>
                  <a:lnTo>
                    <a:pt x="507749" y="45816"/>
                  </a:lnTo>
                  <a:lnTo>
                    <a:pt x="513107" y="44087"/>
                  </a:lnTo>
                  <a:lnTo>
                    <a:pt x="525812" y="44087"/>
                  </a:lnTo>
                  <a:lnTo>
                    <a:pt x="540245" y="40716"/>
                  </a:lnTo>
                  <a:lnTo>
                    <a:pt x="552863" y="45816"/>
                  </a:lnTo>
                  <a:lnTo>
                    <a:pt x="561938" y="49187"/>
                  </a:lnTo>
                  <a:lnTo>
                    <a:pt x="572741" y="57659"/>
                  </a:lnTo>
                  <a:lnTo>
                    <a:pt x="583630" y="61030"/>
                  </a:lnTo>
                  <a:lnTo>
                    <a:pt x="590804" y="64402"/>
                  </a:lnTo>
                  <a:lnTo>
                    <a:pt x="596248" y="69502"/>
                  </a:lnTo>
                  <a:lnTo>
                    <a:pt x="599878" y="74602"/>
                  </a:lnTo>
                  <a:lnTo>
                    <a:pt x="607052" y="77974"/>
                  </a:lnTo>
                  <a:lnTo>
                    <a:pt x="612496" y="81432"/>
                  </a:lnTo>
                  <a:lnTo>
                    <a:pt x="617941" y="89903"/>
                  </a:lnTo>
                  <a:lnTo>
                    <a:pt x="617941" y="98375"/>
                  </a:lnTo>
                  <a:lnTo>
                    <a:pt x="625201" y="105118"/>
                  </a:lnTo>
                  <a:lnTo>
                    <a:pt x="625201" y="113589"/>
                  </a:lnTo>
                  <a:lnTo>
                    <a:pt x="628744" y="122061"/>
                  </a:lnTo>
                  <a:lnTo>
                    <a:pt x="630559" y="130533"/>
                  </a:lnTo>
                  <a:lnTo>
                    <a:pt x="634189" y="133990"/>
                  </a:lnTo>
                  <a:lnTo>
                    <a:pt x="637819" y="137362"/>
                  </a:lnTo>
                  <a:lnTo>
                    <a:pt x="637819" y="145833"/>
                  </a:lnTo>
                  <a:lnTo>
                    <a:pt x="643264" y="147476"/>
                  </a:lnTo>
                  <a:lnTo>
                    <a:pt x="639634" y="157677"/>
                  </a:lnTo>
                  <a:lnTo>
                    <a:pt x="639634" y="171248"/>
                  </a:lnTo>
                  <a:lnTo>
                    <a:pt x="643264" y="178078"/>
                  </a:lnTo>
                  <a:lnTo>
                    <a:pt x="643264" y="179720"/>
                  </a:lnTo>
                  <a:lnTo>
                    <a:pt x="650437" y="186549"/>
                  </a:lnTo>
                  <a:lnTo>
                    <a:pt x="652252" y="188192"/>
                  </a:lnTo>
                  <a:lnTo>
                    <a:pt x="652252" y="198392"/>
                  </a:lnTo>
                  <a:lnTo>
                    <a:pt x="652252" y="211964"/>
                  </a:lnTo>
                  <a:lnTo>
                    <a:pt x="652252" y="218707"/>
                  </a:lnTo>
                  <a:lnTo>
                    <a:pt x="652252" y="223807"/>
                  </a:lnTo>
                  <a:lnTo>
                    <a:pt x="655882" y="230636"/>
                  </a:lnTo>
                  <a:lnTo>
                    <a:pt x="659512" y="239108"/>
                  </a:lnTo>
                  <a:lnTo>
                    <a:pt x="661327" y="247580"/>
                  </a:lnTo>
                  <a:lnTo>
                    <a:pt x="659512" y="252680"/>
                  </a:lnTo>
                  <a:lnTo>
                    <a:pt x="655882" y="259423"/>
                  </a:lnTo>
                  <a:lnTo>
                    <a:pt x="659512" y="264523"/>
                  </a:lnTo>
                  <a:lnTo>
                    <a:pt x="664870" y="271266"/>
                  </a:lnTo>
                  <a:lnTo>
                    <a:pt x="664870" y="276366"/>
                  </a:lnTo>
                  <a:lnTo>
                    <a:pt x="664870" y="283195"/>
                  </a:lnTo>
                  <a:lnTo>
                    <a:pt x="668500" y="284838"/>
                  </a:lnTo>
                  <a:lnTo>
                    <a:pt x="672130" y="293309"/>
                  </a:lnTo>
                  <a:lnTo>
                    <a:pt x="672130" y="300138"/>
                  </a:lnTo>
                  <a:lnTo>
                    <a:pt x="673945" y="305239"/>
                  </a:lnTo>
                  <a:lnTo>
                    <a:pt x="677575" y="308610"/>
                  </a:lnTo>
                  <a:lnTo>
                    <a:pt x="683020" y="313710"/>
                  </a:lnTo>
                  <a:lnTo>
                    <a:pt x="686563" y="317082"/>
                  </a:lnTo>
                  <a:lnTo>
                    <a:pt x="690193" y="323825"/>
                  </a:lnTo>
                  <a:lnTo>
                    <a:pt x="693823" y="328925"/>
                  </a:lnTo>
                  <a:lnTo>
                    <a:pt x="693823" y="332296"/>
                  </a:lnTo>
                  <a:lnTo>
                    <a:pt x="693823" y="334025"/>
                  </a:lnTo>
                  <a:lnTo>
                    <a:pt x="153578" y="313710"/>
                  </a:lnTo>
                  <a:lnTo>
                    <a:pt x="159023" y="215335"/>
                  </a:lnTo>
                  <a:lnTo>
                    <a:pt x="0" y="203493"/>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0" name="Freeform 169">
              <a:extLst>
                <a:ext uri="{FF2B5EF4-FFF2-40B4-BE49-F238E27FC236}">
                  <a16:creationId xmlns:a16="http://schemas.microsoft.com/office/drawing/2014/main" id="{64D6FAAA-9451-B04C-91A9-E3956603FEFB}"/>
                </a:ext>
              </a:extLst>
            </p:cNvPr>
            <p:cNvSpPr/>
            <p:nvPr/>
          </p:nvSpPr>
          <p:spPr>
            <a:xfrm>
              <a:off x="4543528" y="2341117"/>
              <a:ext cx="735438" cy="369616"/>
            </a:xfrm>
            <a:custGeom>
              <a:avLst/>
              <a:gdLst>
                <a:gd name="connsiteX0" fmla="*/ 25236 w 631596"/>
                <a:gd name="connsiteY0" fmla="*/ 0 h 317427"/>
                <a:gd name="connsiteX1" fmla="*/ 564790 w 631596"/>
                <a:gd name="connsiteY1" fmla="*/ 19710 h 317427"/>
                <a:gd name="connsiteX2" fmla="*/ 570235 w 631596"/>
                <a:gd name="connsiteY2" fmla="*/ 26279 h 317427"/>
                <a:gd name="connsiteX3" fmla="*/ 573864 w 631596"/>
                <a:gd name="connsiteY3" fmla="*/ 29651 h 317427"/>
                <a:gd name="connsiteX4" fmla="*/ 582853 w 631596"/>
                <a:gd name="connsiteY4" fmla="*/ 34578 h 317427"/>
                <a:gd name="connsiteX5" fmla="*/ 586483 w 631596"/>
                <a:gd name="connsiteY5" fmla="*/ 37863 h 317427"/>
                <a:gd name="connsiteX6" fmla="*/ 595471 w 631596"/>
                <a:gd name="connsiteY6" fmla="*/ 37863 h 317427"/>
                <a:gd name="connsiteX7" fmla="*/ 599101 w 631596"/>
                <a:gd name="connsiteY7" fmla="*/ 34578 h 317427"/>
                <a:gd name="connsiteX8" fmla="*/ 600916 w 631596"/>
                <a:gd name="connsiteY8" fmla="*/ 31293 h 317427"/>
                <a:gd name="connsiteX9" fmla="*/ 604546 w 631596"/>
                <a:gd name="connsiteY9" fmla="*/ 31293 h 317427"/>
                <a:gd name="connsiteX10" fmla="*/ 604546 w 631596"/>
                <a:gd name="connsiteY10" fmla="*/ 34578 h 317427"/>
                <a:gd name="connsiteX11" fmla="*/ 608175 w 631596"/>
                <a:gd name="connsiteY11" fmla="*/ 37863 h 317427"/>
                <a:gd name="connsiteX12" fmla="*/ 608175 w 631596"/>
                <a:gd name="connsiteY12" fmla="*/ 42790 h 317427"/>
                <a:gd name="connsiteX13" fmla="*/ 608175 w 631596"/>
                <a:gd name="connsiteY13" fmla="*/ 46075 h 317427"/>
                <a:gd name="connsiteX14" fmla="*/ 608175 w 631596"/>
                <a:gd name="connsiteY14" fmla="*/ 49360 h 317427"/>
                <a:gd name="connsiteX15" fmla="*/ 604546 w 631596"/>
                <a:gd name="connsiteY15" fmla="*/ 51003 h 317427"/>
                <a:gd name="connsiteX16" fmla="*/ 600916 w 631596"/>
                <a:gd name="connsiteY16" fmla="*/ 51003 h 317427"/>
                <a:gd name="connsiteX17" fmla="*/ 595471 w 631596"/>
                <a:gd name="connsiteY17" fmla="*/ 54288 h 317427"/>
                <a:gd name="connsiteX18" fmla="*/ 595471 w 631596"/>
                <a:gd name="connsiteY18" fmla="*/ 57573 h 317427"/>
                <a:gd name="connsiteX19" fmla="*/ 595471 w 631596"/>
                <a:gd name="connsiteY19" fmla="*/ 60857 h 317427"/>
                <a:gd name="connsiteX20" fmla="*/ 595471 w 631596"/>
                <a:gd name="connsiteY20" fmla="*/ 62500 h 317427"/>
                <a:gd name="connsiteX21" fmla="*/ 591927 w 631596"/>
                <a:gd name="connsiteY21" fmla="*/ 62500 h 317427"/>
                <a:gd name="connsiteX22" fmla="*/ 588297 w 631596"/>
                <a:gd name="connsiteY22" fmla="*/ 65785 h 317427"/>
                <a:gd name="connsiteX23" fmla="*/ 588297 w 631596"/>
                <a:gd name="connsiteY23" fmla="*/ 69070 h 317427"/>
                <a:gd name="connsiteX24" fmla="*/ 588297 w 631596"/>
                <a:gd name="connsiteY24" fmla="*/ 70712 h 317427"/>
                <a:gd name="connsiteX25" fmla="*/ 591927 w 631596"/>
                <a:gd name="connsiteY25" fmla="*/ 73997 h 317427"/>
                <a:gd name="connsiteX26" fmla="*/ 595471 w 631596"/>
                <a:gd name="connsiteY26" fmla="*/ 77282 h 317427"/>
                <a:gd name="connsiteX27" fmla="*/ 599101 w 631596"/>
                <a:gd name="connsiteY27" fmla="*/ 82209 h 317427"/>
                <a:gd name="connsiteX28" fmla="*/ 604546 w 631596"/>
                <a:gd name="connsiteY28" fmla="*/ 82209 h 317427"/>
                <a:gd name="connsiteX29" fmla="*/ 608175 w 631596"/>
                <a:gd name="connsiteY29" fmla="*/ 88779 h 317427"/>
                <a:gd name="connsiteX30" fmla="*/ 608175 w 631596"/>
                <a:gd name="connsiteY30" fmla="*/ 90422 h 317427"/>
                <a:gd name="connsiteX31" fmla="*/ 609904 w 631596"/>
                <a:gd name="connsiteY31" fmla="*/ 93793 h 317427"/>
                <a:gd name="connsiteX32" fmla="*/ 609904 w 631596"/>
                <a:gd name="connsiteY32" fmla="*/ 100363 h 317427"/>
                <a:gd name="connsiteX33" fmla="*/ 613534 w 631596"/>
                <a:gd name="connsiteY33" fmla="*/ 102005 h 317427"/>
                <a:gd name="connsiteX34" fmla="*/ 620794 w 631596"/>
                <a:gd name="connsiteY34" fmla="*/ 108575 h 317427"/>
                <a:gd name="connsiteX35" fmla="*/ 626152 w 631596"/>
                <a:gd name="connsiteY35" fmla="*/ 108575 h 317427"/>
                <a:gd name="connsiteX36" fmla="*/ 629782 w 631596"/>
                <a:gd name="connsiteY36" fmla="*/ 110218 h 317427"/>
                <a:gd name="connsiteX37" fmla="*/ 631597 w 631596"/>
                <a:gd name="connsiteY37" fmla="*/ 113503 h 317427"/>
                <a:gd name="connsiteX38" fmla="*/ 631597 w 631596"/>
                <a:gd name="connsiteY38" fmla="*/ 317427 h 317427"/>
                <a:gd name="connsiteX39" fmla="*/ 0 w 631596"/>
                <a:gd name="connsiteY39" fmla="*/ 297718 h 31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596" h="317427">
                  <a:moveTo>
                    <a:pt x="25236" y="0"/>
                  </a:moveTo>
                  <a:lnTo>
                    <a:pt x="564790" y="19710"/>
                  </a:lnTo>
                  <a:lnTo>
                    <a:pt x="570235" y="26279"/>
                  </a:lnTo>
                  <a:lnTo>
                    <a:pt x="573864" y="29651"/>
                  </a:lnTo>
                  <a:lnTo>
                    <a:pt x="582853" y="34578"/>
                  </a:lnTo>
                  <a:lnTo>
                    <a:pt x="586483" y="37863"/>
                  </a:lnTo>
                  <a:lnTo>
                    <a:pt x="595471" y="37863"/>
                  </a:lnTo>
                  <a:lnTo>
                    <a:pt x="599101" y="34578"/>
                  </a:lnTo>
                  <a:lnTo>
                    <a:pt x="600916" y="31293"/>
                  </a:lnTo>
                  <a:lnTo>
                    <a:pt x="604546" y="31293"/>
                  </a:lnTo>
                  <a:lnTo>
                    <a:pt x="604546" y="34578"/>
                  </a:lnTo>
                  <a:lnTo>
                    <a:pt x="608175" y="37863"/>
                  </a:lnTo>
                  <a:lnTo>
                    <a:pt x="608175" y="42790"/>
                  </a:lnTo>
                  <a:lnTo>
                    <a:pt x="608175" y="46075"/>
                  </a:lnTo>
                  <a:lnTo>
                    <a:pt x="608175" y="49360"/>
                  </a:lnTo>
                  <a:lnTo>
                    <a:pt x="604546" y="51003"/>
                  </a:lnTo>
                  <a:lnTo>
                    <a:pt x="600916" y="51003"/>
                  </a:lnTo>
                  <a:lnTo>
                    <a:pt x="595471" y="54288"/>
                  </a:lnTo>
                  <a:lnTo>
                    <a:pt x="595471" y="57573"/>
                  </a:lnTo>
                  <a:lnTo>
                    <a:pt x="595471" y="60857"/>
                  </a:lnTo>
                  <a:lnTo>
                    <a:pt x="595471" y="62500"/>
                  </a:lnTo>
                  <a:lnTo>
                    <a:pt x="591927" y="62500"/>
                  </a:lnTo>
                  <a:lnTo>
                    <a:pt x="588297" y="65785"/>
                  </a:lnTo>
                  <a:lnTo>
                    <a:pt x="588297" y="69070"/>
                  </a:lnTo>
                  <a:lnTo>
                    <a:pt x="588297" y="70712"/>
                  </a:lnTo>
                  <a:lnTo>
                    <a:pt x="591927" y="73997"/>
                  </a:lnTo>
                  <a:lnTo>
                    <a:pt x="595471" y="77282"/>
                  </a:lnTo>
                  <a:lnTo>
                    <a:pt x="599101" y="82209"/>
                  </a:lnTo>
                  <a:lnTo>
                    <a:pt x="604546" y="82209"/>
                  </a:lnTo>
                  <a:lnTo>
                    <a:pt x="608175" y="88779"/>
                  </a:lnTo>
                  <a:lnTo>
                    <a:pt x="608175" y="90422"/>
                  </a:lnTo>
                  <a:lnTo>
                    <a:pt x="609904" y="93793"/>
                  </a:lnTo>
                  <a:lnTo>
                    <a:pt x="609904" y="100363"/>
                  </a:lnTo>
                  <a:lnTo>
                    <a:pt x="613534" y="102005"/>
                  </a:lnTo>
                  <a:lnTo>
                    <a:pt x="620794" y="108575"/>
                  </a:lnTo>
                  <a:lnTo>
                    <a:pt x="626152" y="108575"/>
                  </a:lnTo>
                  <a:lnTo>
                    <a:pt x="629782" y="110218"/>
                  </a:lnTo>
                  <a:lnTo>
                    <a:pt x="631597" y="113503"/>
                  </a:lnTo>
                  <a:lnTo>
                    <a:pt x="631597" y="317427"/>
                  </a:lnTo>
                  <a:lnTo>
                    <a:pt x="0" y="297718"/>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1" name="Freeform 170">
              <a:extLst>
                <a:ext uri="{FF2B5EF4-FFF2-40B4-BE49-F238E27FC236}">
                  <a16:creationId xmlns:a16="http://schemas.microsoft.com/office/drawing/2014/main" id="{78D7EB29-869A-894C-87C6-51C6863189F4}"/>
                </a:ext>
              </a:extLst>
            </p:cNvPr>
            <p:cNvSpPr/>
            <p:nvPr/>
          </p:nvSpPr>
          <p:spPr>
            <a:xfrm>
              <a:off x="4437258" y="2682952"/>
              <a:ext cx="858615" cy="442090"/>
            </a:xfrm>
            <a:custGeom>
              <a:avLst/>
              <a:gdLst>
                <a:gd name="connsiteX0" fmla="*/ 3630 w 737381"/>
                <a:gd name="connsiteY0" fmla="*/ 0 h 379668"/>
                <a:gd name="connsiteX1" fmla="*/ 721133 w 737381"/>
                <a:gd name="connsiteY1" fmla="*/ 24291 h 379668"/>
                <a:gd name="connsiteX2" fmla="*/ 737381 w 737381"/>
                <a:gd name="connsiteY2" fmla="*/ 379668 h 379668"/>
                <a:gd name="connsiteX3" fmla="*/ 726578 w 737381"/>
                <a:gd name="connsiteY3" fmla="*/ 376210 h 379668"/>
                <a:gd name="connsiteX4" fmla="*/ 721133 w 737381"/>
                <a:gd name="connsiteY4" fmla="*/ 372752 h 379668"/>
                <a:gd name="connsiteX5" fmla="*/ 712059 w 737381"/>
                <a:gd name="connsiteY5" fmla="*/ 369295 h 379668"/>
                <a:gd name="connsiteX6" fmla="*/ 708429 w 737381"/>
                <a:gd name="connsiteY6" fmla="*/ 369295 h 379668"/>
                <a:gd name="connsiteX7" fmla="*/ 703070 w 737381"/>
                <a:gd name="connsiteY7" fmla="*/ 364108 h 379668"/>
                <a:gd name="connsiteX8" fmla="*/ 695811 w 737381"/>
                <a:gd name="connsiteY8" fmla="*/ 358835 h 379668"/>
                <a:gd name="connsiteX9" fmla="*/ 686736 w 737381"/>
                <a:gd name="connsiteY9" fmla="*/ 355377 h 379668"/>
                <a:gd name="connsiteX10" fmla="*/ 681378 w 737381"/>
                <a:gd name="connsiteY10" fmla="*/ 348461 h 379668"/>
                <a:gd name="connsiteX11" fmla="*/ 677748 w 737381"/>
                <a:gd name="connsiteY11" fmla="*/ 346732 h 379668"/>
                <a:gd name="connsiteX12" fmla="*/ 672303 w 737381"/>
                <a:gd name="connsiteY12" fmla="*/ 343275 h 379668"/>
                <a:gd name="connsiteX13" fmla="*/ 668673 w 737381"/>
                <a:gd name="connsiteY13" fmla="*/ 346732 h 379668"/>
                <a:gd name="connsiteX14" fmla="*/ 661500 w 737381"/>
                <a:gd name="connsiteY14" fmla="*/ 348461 h 379668"/>
                <a:gd name="connsiteX15" fmla="*/ 661500 w 737381"/>
                <a:gd name="connsiteY15" fmla="*/ 355377 h 379668"/>
                <a:gd name="connsiteX16" fmla="*/ 659685 w 737381"/>
                <a:gd name="connsiteY16" fmla="*/ 358835 h 379668"/>
                <a:gd name="connsiteX17" fmla="*/ 652425 w 737381"/>
                <a:gd name="connsiteY17" fmla="*/ 358835 h 379668"/>
                <a:gd name="connsiteX18" fmla="*/ 648795 w 737381"/>
                <a:gd name="connsiteY18" fmla="*/ 358835 h 379668"/>
                <a:gd name="connsiteX19" fmla="*/ 643437 w 737381"/>
                <a:gd name="connsiteY19" fmla="*/ 351919 h 379668"/>
                <a:gd name="connsiteX20" fmla="*/ 639807 w 737381"/>
                <a:gd name="connsiteY20" fmla="*/ 348461 h 379668"/>
                <a:gd name="connsiteX21" fmla="*/ 637992 w 737381"/>
                <a:gd name="connsiteY21" fmla="*/ 346732 h 379668"/>
                <a:gd name="connsiteX22" fmla="*/ 630732 w 737381"/>
                <a:gd name="connsiteY22" fmla="*/ 346732 h 379668"/>
                <a:gd name="connsiteX23" fmla="*/ 630732 w 737381"/>
                <a:gd name="connsiteY23" fmla="*/ 348461 h 379668"/>
                <a:gd name="connsiteX24" fmla="*/ 627102 w 737381"/>
                <a:gd name="connsiteY24" fmla="*/ 351919 h 379668"/>
                <a:gd name="connsiteX25" fmla="*/ 625288 w 737381"/>
                <a:gd name="connsiteY25" fmla="*/ 351919 h 379668"/>
                <a:gd name="connsiteX26" fmla="*/ 621744 w 737381"/>
                <a:gd name="connsiteY26" fmla="*/ 355377 h 379668"/>
                <a:gd name="connsiteX27" fmla="*/ 618114 w 737381"/>
                <a:gd name="connsiteY27" fmla="*/ 358835 h 379668"/>
                <a:gd name="connsiteX28" fmla="*/ 616299 w 737381"/>
                <a:gd name="connsiteY28" fmla="*/ 355377 h 379668"/>
                <a:gd name="connsiteX29" fmla="*/ 612670 w 737381"/>
                <a:gd name="connsiteY29" fmla="*/ 351919 h 379668"/>
                <a:gd name="connsiteX30" fmla="*/ 609040 w 737381"/>
                <a:gd name="connsiteY30" fmla="*/ 351919 h 379668"/>
                <a:gd name="connsiteX31" fmla="*/ 605410 w 737381"/>
                <a:gd name="connsiteY31" fmla="*/ 351919 h 379668"/>
                <a:gd name="connsiteX32" fmla="*/ 600051 w 737381"/>
                <a:gd name="connsiteY32" fmla="*/ 351919 h 379668"/>
                <a:gd name="connsiteX33" fmla="*/ 596421 w 737381"/>
                <a:gd name="connsiteY33" fmla="*/ 358835 h 379668"/>
                <a:gd name="connsiteX34" fmla="*/ 590977 w 737381"/>
                <a:gd name="connsiteY34" fmla="*/ 358835 h 379668"/>
                <a:gd name="connsiteX35" fmla="*/ 587347 w 737381"/>
                <a:gd name="connsiteY35" fmla="*/ 358835 h 379668"/>
                <a:gd name="connsiteX36" fmla="*/ 587347 w 737381"/>
                <a:gd name="connsiteY36" fmla="*/ 364108 h 379668"/>
                <a:gd name="connsiteX37" fmla="*/ 583803 w 737381"/>
                <a:gd name="connsiteY37" fmla="*/ 367566 h 379668"/>
                <a:gd name="connsiteX38" fmla="*/ 578359 w 737381"/>
                <a:gd name="connsiteY38" fmla="*/ 367566 h 379668"/>
                <a:gd name="connsiteX39" fmla="*/ 574729 w 737381"/>
                <a:gd name="connsiteY39" fmla="*/ 367566 h 379668"/>
                <a:gd name="connsiteX40" fmla="*/ 574729 w 737381"/>
                <a:gd name="connsiteY40" fmla="*/ 369295 h 379668"/>
                <a:gd name="connsiteX41" fmla="*/ 572914 w 737381"/>
                <a:gd name="connsiteY41" fmla="*/ 369295 h 379668"/>
                <a:gd name="connsiteX42" fmla="*/ 569284 w 737381"/>
                <a:gd name="connsiteY42" fmla="*/ 369295 h 379668"/>
                <a:gd name="connsiteX43" fmla="*/ 565654 w 737381"/>
                <a:gd name="connsiteY43" fmla="*/ 367566 h 379668"/>
                <a:gd name="connsiteX44" fmla="*/ 560296 w 737381"/>
                <a:gd name="connsiteY44" fmla="*/ 364108 h 379668"/>
                <a:gd name="connsiteX45" fmla="*/ 556666 w 737381"/>
                <a:gd name="connsiteY45" fmla="*/ 360564 h 379668"/>
                <a:gd name="connsiteX46" fmla="*/ 549406 w 737381"/>
                <a:gd name="connsiteY46" fmla="*/ 358835 h 379668"/>
                <a:gd name="connsiteX47" fmla="*/ 543961 w 737381"/>
                <a:gd name="connsiteY47" fmla="*/ 358835 h 379668"/>
                <a:gd name="connsiteX48" fmla="*/ 540418 w 737381"/>
                <a:gd name="connsiteY48" fmla="*/ 355377 h 379668"/>
                <a:gd name="connsiteX49" fmla="*/ 538603 w 737381"/>
                <a:gd name="connsiteY49" fmla="*/ 351919 h 379668"/>
                <a:gd name="connsiteX50" fmla="*/ 534973 w 737381"/>
                <a:gd name="connsiteY50" fmla="*/ 348461 h 379668"/>
                <a:gd name="connsiteX51" fmla="*/ 527713 w 737381"/>
                <a:gd name="connsiteY51" fmla="*/ 348461 h 379668"/>
                <a:gd name="connsiteX52" fmla="*/ 525898 w 737381"/>
                <a:gd name="connsiteY52" fmla="*/ 348461 h 379668"/>
                <a:gd name="connsiteX53" fmla="*/ 522355 w 737381"/>
                <a:gd name="connsiteY53" fmla="*/ 348461 h 379668"/>
                <a:gd name="connsiteX54" fmla="*/ 518725 w 737381"/>
                <a:gd name="connsiteY54" fmla="*/ 351919 h 379668"/>
                <a:gd name="connsiteX55" fmla="*/ 516910 w 737381"/>
                <a:gd name="connsiteY55" fmla="*/ 351919 h 379668"/>
                <a:gd name="connsiteX56" fmla="*/ 516910 w 737381"/>
                <a:gd name="connsiteY56" fmla="*/ 355377 h 379668"/>
                <a:gd name="connsiteX57" fmla="*/ 513280 w 737381"/>
                <a:gd name="connsiteY57" fmla="*/ 351919 h 379668"/>
                <a:gd name="connsiteX58" fmla="*/ 506020 w 737381"/>
                <a:gd name="connsiteY58" fmla="*/ 351919 h 379668"/>
                <a:gd name="connsiteX59" fmla="*/ 504206 w 737381"/>
                <a:gd name="connsiteY59" fmla="*/ 355377 h 379668"/>
                <a:gd name="connsiteX60" fmla="*/ 506020 w 737381"/>
                <a:gd name="connsiteY60" fmla="*/ 360564 h 379668"/>
                <a:gd name="connsiteX61" fmla="*/ 504206 w 737381"/>
                <a:gd name="connsiteY61" fmla="*/ 364108 h 379668"/>
                <a:gd name="connsiteX62" fmla="*/ 497032 w 737381"/>
                <a:gd name="connsiteY62" fmla="*/ 367566 h 379668"/>
                <a:gd name="connsiteX63" fmla="*/ 495217 w 737381"/>
                <a:gd name="connsiteY63" fmla="*/ 364108 h 379668"/>
                <a:gd name="connsiteX64" fmla="*/ 495217 w 737381"/>
                <a:gd name="connsiteY64" fmla="*/ 358835 h 379668"/>
                <a:gd name="connsiteX65" fmla="*/ 495217 w 737381"/>
                <a:gd name="connsiteY65" fmla="*/ 355377 h 379668"/>
                <a:gd name="connsiteX66" fmla="*/ 495217 w 737381"/>
                <a:gd name="connsiteY66" fmla="*/ 351919 h 379668"/>
                <a:gd name="connsiteX67" fmla="*/ 487958 w 737381"/>
                <a:gd name="connsiteY67" fmla="*/ 351919 h 379668"/>
                <a:gd name="connsiteX68" fmla="*/ 484328 w 737381"/>
                <a:gd name="connsiteY68" fmla="*/ 355377 h 379668"/>
                <a:gd name="connsiteX69" fmla="*/ 484328 w 737381"/>
                <a:gd name="connsiteY69" fmla="*/ 358835 h 379668"/>
                <a:gd name="connsiteX70" fmla="*/ 478969 w 737381"/>
                <a:gd name="connsiteY70" fmla="*/ 358835 h 379668"/>
                <a:gd name="connsiteX71" fmla="*/ 475339 w 737381"/>
                <a:gd name="connsiteY71" fmla="*/ 358835 h 379668"/>
                <a:gd name="connsiteX72" fmla="*/ 473525 w 737381"/>
                <a:gd name="connsiteY72" fmla="*/ 351919 h 379668"/>
                <a:gd name="connsiteX73" fmla="*/ 469895 w 737381"/>
                <a:gd name="connsiteY73" fmla="*/ 348461 h 379668"/>
                <a:gd name="connsiteX74" fmla="*/ 462635 w 737381"/>
                <a:gd name="connsiteY74" fmla="*/ 348461 h 379668"/>
                <a:gd name="connsiteX75" fmla="*/ 460907 w 737381"/>
                <a:gd name="connsiteY75" fmla="*/ 339817 h 379668"/>
                <a:gd name="connsiteX76" fmla="*/ 457277 w 737381"/>
                <a:gd name="connsiteY76" fmla="*/ 339817 h 379668"/>
                <a:gd name="connsiteX77" fmla="*/ 453647 w 737381"/>
                <a:gd name="connsiteY77" fmla="*/ 336359 h 379668"/>
                <a:gd name="connsiteX78" fmla="*/ 450017 w 737381"/>
                <a:gd name="connsiteY78" fmla="*/ 339817 h 379668"/>
                <a:gd name="connsiteX79" fmla="*/ 450017 w 737381"/>
                <a:gd name="connsiteY79" fmla="*/ 346732 h 379668"/>
                <a:gd name="connsiteX80" fmla="*/ 440942 w 737381"/>
                <a:gd name="connsiteY80" fmla="*/ 348461 h 379668"/>
                <a:gd name="connsiteX81" fmla="*/ 435584 w 737381"/>
                <a:gd name="connsiteY81" fmla="*/ 351919 h 379668"/>
                <a:gd name="connsiteX82" fmla="*/ 428324 w 737381"/>
                <a:gd name="connsiteY82" fmla="*/ 351919 h 379668"/>
                <a:gd name="connsiteX83" fmla="*/ 426509 w 737381"/>
                <a:gd name="connsiteY83" fmla="*/ 348461 h 379668"/>
                <a:gd name="connsiteX84" fmla="*/ 426509 w 737381"/>
                <a:gd name="connsiteY84" fmla="*/ 339817 h 379668"/>
                <a:gd name="connsiteX85" fmla="*/ 422879 w 737381"/>
                <a:gd name="connsiteY85" fmla="*/ 336359 h 379668"/>
                <a:gd name="connsiteX86" fmla="*/ 419336 w 737381"/>
                <a:gd name="connsiteY86" fmla="*/ 336359 h 379668"/>
                <a:gd name="connsiteX87" fmla="*/ 417521 w 737381"/>
                <a:gd name="connsiteY87" fmla="*/ 334630 h 379668"/>
                <a:gd name="connsiteX88" fmla="*/ 413891 w 737381"/>
                <a:gd name="connsiteY88" fmla="*/ 322441 h 379668"/>
                <a:gd name="connsiteX89" fmla="*/ 410261 w 737381"/>
                <a:gd name="connsiteY89" fmla="*/ 315526 h 379668"/>
                <a:gd name="connsiteX90" fmla="*/ 404816 w 737381"/>
                <a:gd name="connsiteY90" fmla="*/ 318983 h 379668"/>
                <a:gd name="connsiteX91" fmla="*/ 395828 w 737381"/>
                <a:gd name="connsiteY91" fmla="*/ 318983 h 379668"/>
                <a:gd name="connsiteX92" fmla="*/ 392198 w 737381"/>
                <a:gd name="connsiteY92" fmla="*/ 325899 h 379668"/>
                <a:gd name="connsiteX93" fmla="*/ 388568 w 737381"/>
                <a:gd name="connsiteY93" fmla="*/ 327628 h 379668"/>
                <a:gd name="connsiteX94" fmla="*/ 384939 w 737381"/>
                <a:gd name="connsiteY94" fmla="*/ 327628 h 379668"/>
                <a:gd name="connsiteX95" fmla="*/ 379494 w 737381"/>
                <a:gd name="connsiteY95" fmla="*/ 325899 h 379668"/>
                <a:gd name="connsiteX96" fmla="*/ 379494 w 737381"/>
                <a:gd name="connsiteY96" fmla="*/ 322441 h 379668"/>
                <a:gd name="connsiteX97" fmla="*/ 375950 w 737381"/>
                <a:gd name="connsiteY97" fmla="*/ 318983 h 379668"/>
                <a:gd name="connsiteX98" fmla="*/ 366876 w 737381"/>
                <a:gd name="connsiteY98" fmla="*/ 318983 h 379668"/>
                <a:gd name="connsiteX99" fmla="*/ 363246 w 737381"/>
                <a:gd name="connsiteY99" fmla="*/ 318983 h 379668"/>
                <a:gd name="connsiteX100" fmla="*/ 357887 w 737381"/>
                <a:gd name="connsiteY100" fmla="*/ 318983 h 379668"/>
                <a:gd name="connsiteX101" fmla="*/ 350628 w 737381"/>
                <a:gd name="connsiteY101" fmla="*/ 315526 h 379668"/>
                <a:gd name="connsiteX102" fmla="*/ 345183 w 737381"/>
                <a:gd name="connsiteY102" fmla="*/ 313797 h 379668"/>
                <a:gd name="connsiteX103" fmla="*/ 339738 w 737381"/>
                <a:gd name="connsiteY103" fmla="*/ 306881 h 379668"/>
                <a:gd name="connsiteX104" fmla="*/ 332565 w 737381"/>
                <a:gd name="connsiteY104" fmla="*/ 310339 h 379668"/>
                <a:gd name="connsiteX105" fmla="*/ 327120 w 737381"/>
                <a:gd name="connsiteY105" fmla="*/ 310339 h 379668"/>
                <a:gd name="connsiteX106" fmla="*/ 319860 w 737381"/>
                <a:gd name="connsiteY106" fmla="*/ 306881 h 379668"/>
                <a:gd name="connsiteX107" fmla="*/ 319860 w 737381"/>
                <a:gd name="connsiteY107" fmla="*/ 301694 h 379668"/>
                <a:gd name="connsiteX108" fmla="*/ 318045 w 737381"/>
                <a:gd name="connsiteY108" fmla="*/ 298150 h 379668"/>
                <a:gd name="connsiteX109" fmla="*/ 314502 w 737381"/>
                <a:gd name="connsiteY109" fmla="*/ 294692 h 379668"/>
                <a:gd name="connsiteX110" fmla="*/ 310872 w 737381"/>
                <a:gd name="connsiteY110" fmla="*/ 289506 h 379668"/>
                <a:gd name="connsiteX111" fmla="*/ 307242 w 737381"/>
                <a:gd name="connsiteY111" fmla="*/ 284319 h 379668"/>
                <a:gd name="connsiteX112" fmla="*/ 305427 w 737381"/>
                <a:gd name="connsiteY112" fmla="*/ 286048 h 379668"/>
                <a:gd name="connsiteX113" fmla="*/ 305427 w 737381"/>
                <a:gd name="connsiteY113" fmla="*/ 289506 h 379668"/>
                <a:gd name="connsiteX114" fmla="*/ 301797 w 737381"/>
                <a:gd name="connsiteY114" fmla="*/ 292964 h 379668"/>
                <a:gd name="connsiteX115" fmla="*/ 296439 w 737381"/>
                <a:gd name="connsiteY115" fmla="*/ 289506 h 379668"/>
                <a:gd name="connsiteX116" fmla="*/ 292809 w 737381"/>
                <a:gd name="connsiteY116" fmla="*/ 289506 h 379668"/>
                <a:gd name="connsiteX117" fmla="*/ 289179 w 737381"/>
                <a:gd name="connsiteY117" fmla="*/ 289506 h 379668"/>
                <a:gd name="connsiteX118" fmla="*/ 283735 w 737381"/>
                <a:gd name="connsiteY118" fmla="*/ 289506 h 379668"/>
                <a:gd name="connsiteX119" fmla="*/ 272931 w 737381"/>
                <a:gd name="connsiteY119" fmla="*/ 284319 h 379668"/>
                <a:gd name="connsiteX120" fmla="*/ 267487 w 737381"/>
                <a:gd name="connsiteY120" fmla="*/ 280861 h 379668"/>
                <a:gd name="connsiteX121" fmla="*/ 263857 w 737381"/>
                <a:gd name="connsiteY121" fmla="*/ 273945 h 379668"/>
                <a:gd name="connsiteX122" fmla="*/ 258412 w 737381"/>
                <a:gd name="connsiteY122" fmla="*/ 272216 h 379668"/>
                <a:gd name="connsiteX123" fmla="*/ 251239 w 737381"/>
                <a:gd name="connsiteY123" fmla="*/ 268759 h 379668"/>
                <a:gd name="connsiteX124" fmla="*/ 262042 w 737381"/>
                <a:gd name="connsiteY124" fmla="*/ 69329 h 379668"/>
                <a:gd name="connsiteX125" fmla="*/ 0 w 737381"/>
                <a:gd name="connsiteY125" fmla="*/ 50311 h 379668"/>
                <a:gd name="connsiteX126" fmla="*/ 3630 w 737381"/>
                <a:gd name="connsiteY126" fmla="*/ 39851 h 379668"/>
                <a:gd name="connsiteX127" fmla="*/ 3630 w 737381"/>
                <a:gd name="connsiteY127" fmla="*/ 29478 h 37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737381" h="379668">
                  <a:moveTo>
                    <a:pt x="3630" y="0"/>
                  </a:moveTo>
                  <a:lnTo>
                    <a:pt x="721133" y="24291"/>
                  </a:lnTo>
                  <a:lnTo>
                    <a:pt x="737381" y="379668"/>
                  </a:lnTo>
                  <a:lnTo>
                    <a:pt x="726578" y="376210"/>
                  </a:lnTo>
                  <a:lnTo>
                    <a:pt x="721133" y="372752"/>
                  </a:lnTo>
                  <a:lnTo>
                    <a:pt x="712059" y="369295"/>
                  </a:lnTo>
                  <a:lnTo>
                    <a:pt x="708429" y="369295"/>
                  </a:lnTo>
                  <a:lnTo>
                    <a:pt x="703070" y="364108"/>
                  </a:lnTo>
                  <a:lnTo>
                    <a:pt x="695811" y="358835"/>
                  </a:lnTo>
                  <a:lnTo>
                    <a:pt x="686736" y="355377"/>
                  </a:lnTo>
                  <a:lnTo>
                    <a:pt x="681378" y="348461"/>
                  </a:lnTo>
                  <a:lnTo>
                    <a:pt x="677748" y="346732"/>
                  </a:lnTo>
                  <a:lnTo>
                    <a:pt x="672303" y="343275"/>
                  </a:lnTo>
                  <a:lnTo>
                    <a:pt x="668673" y="346732"/>
                  </a:lnTo>
                  <a:lnTo>
                    <a:pt x="661500" y="348461"/>
                  </a:lnTo>
                  <a:lnTo>
                    <a:pt x="661500" y="355377"/>
                  </a:lnTo>
                  <a:lnTo>
                    <a:pt x="659685" y="358835"/>
                  </a:lnTo>
                  <a:lnTo>
                    <a:pt x="652425" y="358835"/>
                  </a:lnTo>
                  <a:lnTo>
                    <a:pt x="648795" y="358835"/>
                  </a:lnTo>
                  <a:lnTo>
                    <a:pt x="643437" y="351919"/>
                  </a:lnTo>
                  <a:lnTo>
                    <a:pt x="639807" y="348461"/>
                  </a:lnTo>
                  <a:lnTo>
                    <a:pt x="637992" y="346732"/>
                  </a:lnTo>
                  <a:lnTo>
                    <a:pt x="630732" y="346732"/>
                  </a:lnTo>
                  <a:lnTo>
                    <a:pt x="630732" y="348461"/>
                  </a:lnTo>
                  <a:lnTo>
                    <a:pt x="627102" y="351919"/>
                  </a:lnTo>
                  <a:lnTo>
                    <a:pt x="625288" y="351919"/>
                  </a:lnTo>
                  <a:lnTo>
                    <a:pt x="621744" y="355377"/>
                  </a:lnTo>
                  <a:lnTo>
                    <a:pt x="618114" y="358835"/>
                  </a:lnTo>
                  <a:lnTo>
                    <a:pt x="616299" y="355377"/>
                  </a:lnTo>
                  <a:lnTo>
                    <a:pt x="612670" y="351919"/>
                  </a:lnTo>
                  <a:lnTo>
                    <a:pt x="609040" y="351919"/>
                  </a:lnTo>
                  <a:lnTo>
                    <a:pt x="605410" y="351919"/>
                  </a:lnTo>
                  <a:lnTo>
                    <a:pt x="600051" y="351919"/>
                  </a:lnTo>
                  <a:lnTo>
                    <a:pt x="596421" y="358835"/>
                  </a:lnTo>
                  <a:lnTo>
                    <a:pt x="590977" y="358835"/>
                  </a:lnTo>
                  <a:lnTo>
                    <a:pt x="587347" y="358835"/>
                  </a:lnTo>
                  <a:lnTo>
                    <a:pt x="587347" y="364108"/>
                  </a:lnTo>
                  <a:lnTo>
                    <a:pt x="583803" y="367566"/>
                  </a:lnTo>
                  <a:lnTo>
                    <a:pt x="578359" y="367566"/>
                  </a:lnTo>
                  <a:lnTo>
                    <a:pt x="574729" y="367566"/>
                  </a:lnTo>
                  <a:lnTo>
                    <a:pt x="574729" y="369295"/>
                  </a:lnTo>
                  <a:lnTo>
                    <a:pt x="572914" y="369295"/>
                  </a:lnTo>
                  <a:lnTo>
                    <a:pt x="569284" y="369295"/>
                  </a:lnTo>
                  <a:lnTo>
                    <a:pt x="565654" y="367566"/>
                  </a:lnTo>
                  <a:lnTo>
                    <a:pt x="560296" y="364108"/>
                  </a:lnTo>
                  <a:lnTo>
                    <a:pt x="556666" y="360564"/>
                  </a:lnTo>
                  <a:lnTo>
                    <a:pt x="549406" y="358835"/>
                  </a:lnTo>
                  <a:lnTo>
                    <a:pt x="543961" y="358835"/>
                  </a:lnTo>
                  <a:lnTo>
                    <a:pt x="540418" y="355377"/>
                  </a:lnTo>
                  <a:lnTo>
                    <a:pt x="538603" y="351919"/>
                  </a:lnTo>
                  <a:lnTo>
                    <a:pt x="534973" y="348461"/>
                  </a:lnTo>
                  <a:lnTo>
                    <a:pt x="527713" y="348461"/>
                  </a:lnTo>
                  <a:lnTo>
                    <a:pt x="525898" y="348461"/>
                  </a:lnTo>
                  <a:lnTo>
                    <a:pt x="522355" y="348461"/>
                  </a:lnTo>
                  <a:lnTo>
                    <a:pt x="518725" y="351919"/>
                  </a:lnTo>
                  <a:lnTo>
                    <a:pt x="516910" y="351919"/>
                  </a:lnTo>
                  <a:lnTo>
                    <a:pt x="516910" y="355377"/>
                  </a:lnTo>
                  <a:lnTo>
                    <a:pt x="513280" y="351919"/>
                  </a:lnTo>
                  <a:lnTo>
                    <a:pt x="506020" y="351919"/>
                  </a:lnTo>
                  <a:lnTo>
                    <a:pt x="504206" y="355377"/>
                  </a:lnTo>
                  <a:lnTo>
                    <a:pt x="506020" y="360564"/>
                  </a:lnTo>
                  <a:lnTo>
                    <a:pt x="504206" y="364108"/>
                  </a:lnTo>
                  <a:lnTo>
                    <a:pt x="497032" y="367566"/>
                  </a:lnTo>
                  <a:lnTo>
                    <a:pt x="495217" y="364108"/>
                  </a:lnTo>
                  <a:lnTo>
                    <a:pt x="495217" y="358835"/>
                  </a:lnTo>
                  <a:lnTo>
                    <a:pt x="495217" y="355377"/>
                  </a:lnTo>
                  <a:lnTo>
                    <a:pt x="495217" y="351919"/>
                  </a:lnTo>
                  <a:lnTo>
                    <a:pt x="487958" y="351919"/>
                  </a:lnTo>
                  <a:lnTo>
                    <a:pt x="484328" y="355377"/>
                  </a:lnTo>
                  <a:lnTo>
                    <a:pt x="484328" y="358835"/>
                  </a:lnTo>
                  <a:lnTo>
                    <a:pt x="478969" y="358835"/>
                  </a:lnTo>
                  <a:lnTo>
                    <a:pt x="475339" y="358835"/>
                  </a:lnTo>
                  <a:lnTo>
                    <a:pt x="473525" y="351919"/>
                  </a:lnTo>
                  <a:lnTo>
                    <a:pt x="469895" y="348461"/>
                  </a:lnTo>
                  <a:lnTo>
                    <a:pt x="462635" y="348461"/>
                  </a:lnTo>
                  <a:lnTo>
                    <a:pt x="460907" y="339817"/>
                  </a:lnTo>
                  <a:lnTo>
                    <a:pt x="457277" y="339817"/>
                  </a:lnTo>
                  <a:lnTo>
                    <a:pt x="453647" y="336359"/>
                  </a:lnTo>
                  <a:lnTo>
                    <a:pt x="450017" y="339817"/>
                  </a:lnTo>
                  <a:lnTo>
                    <a:pt x="450017" y="346732"/>
                  </a:lnTo>
                  <a:lnTo>
                    <a:pt x="440942" y="348461"/>
                  </a:lnTo>
                  <a:lnTo>
                    <a:pt x="435584" y="351919"/>
                  </a:lnTo>
                  <a:lnTo>
                    <a:pt x="428324" y="351919"/>
                  </a:lnTo>
                  <a:lnTo>
                    <a:pt x="426509" y="348461"/>
                  </a:lnTo>
                  <a:lnTo>
                    <a:pt x="426509" y="339817"/>
                  </a:lnTo>
                  <a:lnTo>
                    <a:pt x="422879" y="336359"/>
                  </a:lnTo>
                  <a:lnTo>
                    <a:pt x="419336" y="336359"/>
                  </a:lnTo>
                  <a:lnTo>
                    <a:pt x="417521" y="334630"/>
                  </a:lnTo>
                  <a:lnTo>
                    <a:pt x="413891" y="322441"/>
                  </a:lnTo>
                  <a:lnTo>
                    <a:pt x="410261" y="315526"/>
                  </a:lnTo>
                  <a:lnTo>
                    <a:pt x="404816" y="318983"/>
                  </a:lnTo>
                  <a:lnTo>
                    <a:pt x="395828" y="318983"/>
                  </a:lnTo>
                  <a:lnTo>
                    <a:pt x="392198" y="325899"/>
                  </a:lnTo>
                  <a:lnTo>
                    <a:pt x="388568" y="327628"/>
                  </a:lnTo>
                  <a:lnTo>
                    <a:pt x="384939" y="327628"/>
                  </a:lnTo>
                  <a:lnTo>
                    <a:pt x="379494" y="325899"/>
                  </a:lnTo>
                  <a:lnTo>
                    <a:pt x="379494" y="322441"/>
                  </a:lnTo>
                  <a:lnTo>
                    <a:pt x="375950" y="318983"/>
                  </a:lnTo>
                  <a:lnTo>
                    <a:pt x="366876" y="318983"/>
                  </a:lnTo>
                  <a:lnTo>
                    <a:pt x="363246" y="318983"/>
                  </a:lnTo>
                  <a:lnTo>
                    <a:pt x="357887" y="318983"/>
                  </a:lnTo>
                  <a:lnTo>
                    <a:pt x="350628" y="315526"/>
                  </a:lnTo>
                  <a:lnTo>
                    <a:pt x="345183" y="313797"/>
                  </a:lnTo>
                  <a:lnTo>
                    <a:pt x="339738" y="306881"/>
                  </a:lnTo>
                  <a:lnTo>
                    <a:pt x="332565" y="310339"/>
                  </a:lnTo>
                  <a:lnTo>
                    <a:pt x="327120" y="310339"/>
                  </a:lnTo>
                  <a:lnTo>
                    <a:pt x="319860" y="306881"/>
                  </a:lnTo>
                  <a:lnTo>
                    <a:pt x="319860" y="301694"/>
                  </a:lnTo>
                  <a:lnTo>
                    <a:pt x="318045" y="298150"/>
                  </a:lnTo>
                  <a:lnTo>
                    <a:pt x="314502" y="294692"/>
                  </a:lnTo>
                  <a:lnTo>
                    <a:pt x="310872" y="289506"/>
                  </a:lnTo>
                  <a:lnTo>
                    <a:pt x="307242" y="284319"/>
                  </a:lnTo>
                  <a:lnTo>
                    <a:pt x="305427" y="286048"/>
                  </a:lnTo>
                  <a:lnTo>
                    <a:pt x="305427" y="289506"/>
                  </a:lnTo>
                  <a:lnTo>
                    <a:pt x="301797" y="292964"/>
                  </a:lnTo>
                  <a:lnTo>
                    <a:pt x="296439" y="289506"/>
                  </a:lnTo>
                  <a:lnTo>
                    <a:pt x="292809" y="289506"/>
                  </a:lnTo>
                  <a:lnTo>
                    <a:pt x="289179" y="289506"/>
                  </a:lnTo>
                  <a:lnTo>
                    <a:pt x="283735" y="289506"/>
                  </a:lnTo>
                  <a:lnTo>
                    <a:pt x="272931" y="284319"/>
                  </a:lnTo>
                  <a:lnTo>
                    <a:pt x="267487" y="280861"/>
                  </a:lnTo>
                  <a:lnTo>
                    <a:pt x="263857" y="273945"/>
                  </a:lnTo>
                  <a:lnTo>
                    <a:pt x="258412" y="272216"/>
                  </a:lnTo>
                  <a:lnTo>
                    <a:pt x="251239" y="268759"/>
                  </a:lnTo>
                  <a:lnTo>
                    <a:pt x="262042" y="69329"/>
                  </a:lnTo>
                  <a:lnTo>
                    <a:pt x="0" y="50311"/>
                  </a:lnTo>
                  <a:lnTo>
                    <a:pt x="3630" y="39851"/>
                  </a:lnTo>
                  <a:lnTo>
                    <a:pt x="3630" y="29478"/>
                  </a:lnTo>
                  <a:close/>
                </a:path>
              </a:pathLst>
            </a:custGeom>
            <a:solidFill>
              <a:srgbClr val="6CDBFF"/>
            </a:solidFill>
            <a:ln w="8631" cap="flat">
              <a:solidFill>
                <a:srgbClr val="FFFFFF"/>
              </a:solidFill>
              <a:prstDash val="solid"/>
              <a:miter/>
            </a:ln>
          </p:spPr>
          <p:txBody>
            <a:bodyPr rtlCol="0" anchor="ctr"/>
            <a:lstStyle/>
            <a:p>
              <a:endParaRPr lang="en-US"/>
            </a:p>
          </p:txBody>
        </p:sp>
        <p:sp>
          <p:nvSpPr>
            <p:cNvPr id="172" name="Freeform 171">
              <a:extLst>
                <a:ext uri="{FF2B5EF4-FFF2-40B4-BE49-F238E27FC236}">
                  <a16:creationId xmlns:a16="http://schemas.microsoft.com/office/drawing/2014/main" id="{429650E8-6AC5-9D49-8C39-EAB8A49AB695}"/>
                </a:ext>
              </a:extLst>
            </p:cNvPr>
            <p:cNvSpPr/>
            <p:nvPr/>
          </p:nvSpPr>
          <p:spPr>
            <a:xfrm>
              <a:off x="4014591" y="2738516"/>
              <a:ext cx="1388758" cy="1323854"/>
            </a:xfrm>
            <a:custGeom>
              <a:avLst/>
              <a:gdLst>
                <a:gd name="connsiteX0" fmla="*/ 363246 w 1192669"/>
                <a:gd name="connsiteY0" fmla="*/ 0 h 1136929"/>
                <a:gd name="connsiteX1" fmla="*/ 625288 w 1192669"/>
                <a:gd name="connsiteY1" fmla="*/ 19018 h 1136929"/>
                <a:gd name="connsiteX2" fmla="*/ 618028 w 1192669"/>
                <a:gd name="connsiteY2" fmla="*/ 218015 h 1136929"/>
                <a:gd name="connsiteX3" fmla="*/ 625288 w 1192669"/>
                <a:gd name="connsiteY3" fmla="*/ 221473 h 1136929"/>
                <a:gd name="connsiteX4" fmla="*/ 630646 w 1192669"/>
                <a:gd name="connsiteY4" fmla="*/ 223202 h 1136929"/>
                <a:gd name="connsiteX5" fmla="*/ 634276 w 1192669"/>
                <a:gd name="connsiteY5" fmla="*/ 230118 h 1136929"/>
                <a:gd name="connsiteX6" fmla="*/ 639720 w 1192669"/>
                <a:gd name="connsiteY6" fmla="*/ 233662 h 1136929"/>
                <a:gd name="connsiteX7" fmla="*/ 646894 w 1192669"/>
                <a:gd name="connsiteY7" fmla="*/ 238849 h 1136929"/>
                <a:gd name="connsiteX8" fmla="*/ 655968 w 1192669"/>
                <a:gd name="connsiteY8" fmla="*/ 238849 h 1136929"/>
                <a:gd name="connsiteX9" fmla="*/ 661413 w 1192669"/>
                <a:gd name="connsiteY9" fmla="*/ 238849 h 1136929"/>
                <a:gd name="connsiteX10" fmla="*/ 668587 w 1192669"/>
                <a:gd name="connsiteY10" fmla="*/ 242306 h 1136929"/>
                <a:gd name="connsiteX11" fmla="*/ 668587 w 1192669"/>
                <a:gd name="connsiteY11" fmla="*/ 238849 h 1136929"/>
                <a:gd name="connsiteX12" fmla="*/ 674031 w 1192669"/>
                <a:gd name="connsiteY12" fmla="*/ 233662 h 1136929"/>
                <a:gd name="connsiteX13" fmla="*/ 677661 w 1192669"/>
                <a:gd name="connsiteY13" fmla="*/ 235391 h 1136929"/>
                <a:gd name="connsiteX14" fmla="*/ 677661 w 1192669"/>
                <a:gd name="connsiteY14" fmla="*/ 238849 h 1136929"/>
                <a:gd name="connsiteX15" fmla="*/ 683106 w 1192669"/>
                <a:gd name="connsiteY15" fmla="*/ 244035 h 1136929"/>
                <a:gd name="connsiteX16" fmla="*/ 686650 w 1192669"/>
                <a:gd name="connsiteY16" fmla="*/ 250951 h 1136929"/>
                <a:gd name="connsiteX17" fmla="*/ 686650 w 1192669"/>
                <a:gd name="connsiteY17" fmla="*/ 254409 h 1136929"/>
                <a:gd name="connsiteX18" fmla="*/ 686650 w 1192669"/>
                <a:gd name="connsiteY18" fmla="*/ 256138 h 1136929"/>
                <a:gd name="connsiteX19" fmla="*/ 690279 w 1192669"/>
                <a:gd name="connsiteY19" fmla="*/ 259595 h 1136929"/>
                <a:gd name="connsiteX20" fmla="*/ 695724 w 1192669"/>
                <a:gd name="connsiteY20" fmla="*/ 259595 h 1136929"/>
                <a:gd name="connsiteX21" fmla="*/ 702984 w 1192669"/>
                <a:gd name="connsiteY21" fmla="*/ 256138 h 1136929"/>
                <a:gd name="connsiteX22" fmla="*/ 704799 w 1192669"/>
                <a:gd name="connsiteY22" fmla="*/ 256138 h 1136929"/>
                <a:gd name="connsiteX23" fmla="*/ 708342 w 1192669"/>
                <a:gd name="connsiteY23" fmla="*/ 259595 h 1136929"/>
                <a:gd name="connsiteX24" fmla="*/ 711972 w 1192669"/>
                <a:gd name="connsiteY24" fmla="*/ 263054 h 1136929"/>
                <a:gd name="connsiteX25" fmla="*/ 717417 w 1192669"/>
                <a:gd name="connsiteY25" fmla="*/ 264782 h 1136929"/>
                <a:gd name="connsiteX26" fmla="*/ 726405 w 1192669"/>
                <a:gd name="connsiteY26" fmla="*/ 264782 h 1136929"/>
                <a:gd name="connsiteX27" fmla="*/ 733665 w 1192669"/>
                <a:gd name="connsiteY27" fmla="*/ 268240 h 1136929"/>
                <a:gd name="connsiteX28" fmla="*/ 742740 w 1192669"/>
                <a:gd name="connsiteY28" fmla="*/ 264782 h 1136929"/>
                <a:gd name="connsiteX29" fmla="*/ 746283 w 1192669"/>
                <a:gd name="connsiteY29" fmla="*/ 271698 h 1136929"/>
                <a:gd name="connsiteX30" fmla="*/ 748098 w 1192669"/>
                <a:gd name="connsiteY30" fmla="*/ 275156 h 1136929"/>
                <a:gd name="connsiteX31" fmla="*/ 751728 w 1192669"/>
                <a:gd name="connsiteY31" fmla="*/ 275156 h 1136929"/>
                <a:gd name="connsiteX32" fmla="*/ 755358 w 1192669"/>
                <a:gd name="connsiteY32" fmla="*/ 275156 h 1136929"/>
                <a:gd name="connsiteX33" fmla="*/ 758988 w 1192669"/>
                <a:gd name="connsiteY33" fmla="*/ 268240 h 1136929"/>
                <a:gd name="connsiteX34" fmla="*/ 764432 w 1192669"/>
                <a:gd name="connsiteY34" fmla="*/ 264782 h 1136929"/>
                <a:gd name="connsiteX35" fmla="*/ 769791 w 1192669"/>
                <a:gd name="connsiteY35" fmla="*/ 264782 h 1136929"/>
                <a:gd name="connsiteX36" fmla="*/ 773420 w 1192669"/>
                <a:gd name="connsiteY36" fmla="*/ 264782 h 1136929"/>
                <a:gd name="connsiteX37" fmla="*/ 780680 w 1192669"/>
                <a:gd name="connsiteY37" fmla="*/ 268240 h 1136929"/>
                <a:gd name="connsiteX38" fmla="*/ 782495 w 1192669"/>
                <a:gd name="connsiteY38" fmla="*/ 275156 h 1136929"/>
                <a:gd name="connsiteX39" fmla="*/ 780680 w 1192669"/>
                <a:gd name="connsiteY39" fmla="*/ 276885 h 1136929"/>
                <a:gd name="connsiteX40" fmla="*/ 782495 w 1192669"/>
                <a:gd name="connsiteY40" fmla="*/ 283800 h 1136929"/>
                <a:gd name="connsiteX41" fmla="*/ 789668 w 1192669"/>
                <a:gd name="connsiteY41" fmla="*/ 285529 h 1136929"/>
                <a:gd name="connsiteX42" fmla="*/ 791484 w 1192669"/>
                <a:gd name="connsiteY42" fmla="*/ 285529 h 1136929"/>
                <a:gd name="connsiteX43" fmla="*/ 791484 w 1192669"/>
                <a:gd name="connsiteY43" fmla="*/ 288987 h 1136929"/>
                <a:gd name="connsiteX44" fmla="*/ 791484 w 1192669"/>
                <a:gd name="connsiteY44" fmla="*/ 295903 h 1136929"/>
                <a:gd name="connsiteX45" fmla="*/ 795113 w 1192669"/>
                <a:gd name="connsiteY45" fmla="*/ 297632 h 1136929"/>
                <a:gd name="connsiteX46" fmla="*/ 798743 w 1192669"/>
                <a:gd name="connsiteY46" fmla="*/ 301089 h 1136929"/>
                <a:gd name="connsiteX47" fmla="*/ 804188 w 1192669"/>
                <a:gd name="connsiteY47" fmla="*/ 297632 h 1136929"/>
                <a:gd name="connsiteX48" fmla="*/ 811361 w 1192669"/>
                <a:gd name="connsiteY48" fmla="*/ 297632 h 1136929"/>
                <a:gd name="connsiteX49" fmla="*/ 816806 w 1192669"/>
                <a:gd name="connsiteY49" fmla="*/ 295903 h 1136929"/>
                <a:gd name="connsiteX50" fmla="*/ 816806 w 1192669"/>
                <a:gd name="connsiteY50" fmla="*/ 288987 h 1136929"/>
                <a:gd name="connsiteX51" fmla="*/ 820436 w 1192669"/>
                <a:gd name="connsiteY51" fmla="*/ 285529 h 1136929"/>
                <a:gd name="connsiteX52" fmla="*/ 825794 w 1192669"/>
                <a:gd name="connsiteY52" fmla="*/ 288987 h 1136929"/>
                <a:gd name="connsiteX53" fmla="*/ 829424 w 1192669"/>
                <a:gd name="connsiteY53" fmla="*/ 292445 h 1136929"/>
                <a:gd name="connsiteX54" fmla="*/ 825794 w 1192669"/>
                <a:gd name="connsiteY54" fmla="*/ 297632 h 1136929"/>
                <a:gd name="connsiteX55" fmla="*/ 833054 w 1192669"/>
                <a:gd name="connsiteY55" fmla="*/ 297632 h 1136929"/>
                <a:gd name="connsiteX56" fmla="*/ 836684 w 1192669"/>
                <a:gd name="connsiteY56" fmla="*/ 297632 h 1136929"/>
                <a:gd name="connsiteX57" fmla="*/ 838499 w 1192669"/>
                <a:gd name="connsiteY57" fmla="*/ 301089 h 1136929"/>
                <a:gd name="connsiteX58" fmla="*/ 842129 w 1192669"/>
                <a:gd name="connsiteY58" fmla="*/ 304547 h 1136929"/>
                <a:gd name="connsiteX59" fmla="*/ 847487 w 1192669"/>
                <a:gd name="connsiteY59" fmla="*/ 308005 h 1136929"/>
                <a:gd name="connsiteX60" fmla="*/ 851117 w 1192669"/>
                <a:gd name="connsiteY60" fmla="*/ 304547 h 1136929"/>
                <a:gd name="connsiteX61" fmla="*/ 858377 w 1192669"/>
                <a:gd name="connsiteY61" fmla="*/ 301089 h 1136929"/>
                <a:gd name="connsiteX62" fmla="*/ 860192 w 1192669"/>
                <a:gd name="connsiteY62" fmla="*/ 301089 h 1136929"/>
                <a:gd name="connsiteX63" fmla="*/ 860192 w 1192669"/>
                <a:gd name="connsiteY63" fmla="*/ 308005 h 1136929"/>
                <a:gd name="connsiteX64" fmla="*/ 863822 w 1192669"/>
                <a:gd name="connsiteY64" fmla="*/ 313192 h 1136929"/>
                <a:gd name="connsiteX65" fmla="*/ 869180 w 1192669"/>
                <a:gd name="connsiteY65" fmla="*/ 309734 h 1136929"/>
                <a:gd name="connsiteX66" fmla="*/ 872810 w 1192669"/>
                <a:gd name="connsiteY66" fmla="*/ 304547 h 1136929"/>
                <a:gd name="connsiteX67" fmla="*/ 880070 w 1192669"/>
                <a:gd name="connsiteY67" fmla="*/ 301089 h 1136929"/>
                <a:gd name="connsiteX68" fmla="*/ 880070 w 1192669"/>
                <a:gd name="connsiteY68" fmla="*/ 304547 h 1136929"/>
                <a:gd name="connsiteX69" fmla="*/ 885428 w 1192669"/>
                <a:gd name="connsiteY69" fmla="*/ 301089 h 1136929"/>
                <a:gd name="connsiteX70" fmla="*/ 890873 w 1192669"/>
                <a:gd name="connsiteY70" fmla="*/ 297632 h 1136929"/>
                <a:gd name="connsiteX71" fmla="*/ 901762 w 1192669"/>
                <a:gd name="connsiteY71" fmla="*/ 297632 h 1136929"/>
                <a:gd name="connsiteX72" fmla="*/ 903577 w 1192669"/>
                <a:gd name="connsiteY72" fmla="*/ 301089 h 1136929"/>
                <a:gd name="connsiteX73" fmla="*/ 907120 w 1192669"/>
                <a:gd name="connsiteY73" fmla="*/ 308005 h 1136929"/>
                <a:gd name="connsiteX74" fmla="*/ 916195 w 1192669"/>
                <a:gd name="connsiteY74" fmla="*/ 308005 h 1136929"/>
                <a:gd name="connsiteX75" fmla="*/ 925183 w 1192669"/>
                <a:gd name="connsiteY75" fmla="*/ 313192 h 1136929"/>
                <a:gd name="connsiteX76" fmla="*/ 932443 w 1192669"/>
                <a:gd name="connsiteY76" fmla="*/ 318378 h 1136929"/>
                <a:gd name="connsiteX77" fmla="*/ 941518 w 1192669"/>
                <a:gd name="connsiteY77" fmla="*/ 318378 h 1136929"/>
                <a:gd name="connsiteX78" fmla="*/ 945061 w 1192669"/>
                <a:gd name="connsiteY78" fmla="*/ 316649 h 1136929"/>
                <a:gd name="connsiteX79" fmla="*/ 946876 w 1192669"/>
                <a:gd name="connsiteY79" fmla="*/ 316649 h 1136929"/>
                <a:gd name="connsiteX80" fmla="*/ 950506 w 1192669"/>
                <a:gd name="connsiteY80" fmla="*/ 308005 h 1136929"/>
                <a:gd name="connsiteX81" fmla="*/ 959581 w 1192669"/>
                <a:gd name="connsiteY81" fmla="*/ 308005 h 1136929"/>
                <a:gd name="connsiteX82" fmla="*/ 966754 w 1192669"/>
                <a:gd name="connsiteY82" fmla="*/ 301089 h 1136929"/>
                <a:gd name="connsiteX83" fmla="*/ 975829 w 1192669"/>
                <a:gd name="connsiteY83" fmla="*/ 297632 h 1136929"/>
                <a:gd name="connsiteX84" fmla="*/ 981274 w 1192669"/>
                <a:gd name="connsiteY84" fmla="*/ 301089 h 1136929"/>
                <a:gd name="connsiteX85" fmla="*/ 988447 w 1192669"/>
                <a:gd name="connsiteY85" fmla="*/ 304547 h 1136929"/>
                <a:gd name="connsiteX86" fmla="*/ 990262 w 1192669"/>
                <a:gd name="connsiteY86" fmla="*/ 301089 h 1136929"/>
                <a:gd name="connsiteX87" fmla="*/ 993892 w 1192669"/>
                <a:gd name="connsiteY87" fmla="*/ 297632 h 1136929"/>
                <a:gd name="connsiteX88" fmla="*/ 997522 w 1192669"/>
                <a:gd name="connsiteY88" fmla="*/ 295903 h 1136929"/>
                <a:gd name="connsiteX89" fmla="*/ 1002966 w 1192669"/>
                <a:gd name="connsiteY89" fmla="*/ 295903 h 1136929"/>
                <a:gd name="connsiteX90" fmla="*/ 1010140 w 1192669"/>
                <a:gd name="connsiteY90" fmla="*/ 297632 h 1136929"/>
                <a:gd name="connsiteX91" fmla="*/ 1011954 w 1192669"/>
                <a:gd name="connsiteY91" fmla="*/ 304547 h 1136929"/>
                <a:gd name="connsiteX92" fmla="*/ 1019214 w 1192669"/>
                <a:gd name="connsiteY92" fmla="*/ 308005 h 1136929"/>
                <a:gd name="connsiteX93" fmla="*/ 1022844 w 1192669"/>
                <a:gd name="connsiteY93" fmla="*/ 308005 h 1136929"/>
                <a:gd name="connsiteX94" fmla="*/ 1024573 w 1192669"/>
                <a:gd name="connsiteY94" fmla="*/ 304547 h 1136929"/>
                <a:gd name="connsiteX95" fmla="*/ 1028203 w 1192669"/>
                <a:gd name="connsiteY95" fmla="*/ 297632 h 1136929"/>
                <a:gd name="connsiteX96" fmla="*/ 1035462 w 1192669"/>
                <a:gd name="connsiteY96" fmla="*/ 292445 h 1136929"/>
                <a:gd name="connsiteX97" fmla="*/ 1037277 w 1192669"/>
                <a:gd name="connsiteY97" fmla="*/ 292445 h 1136929"/>
                <a:gd name="connsiteX98" fmla="*/ 1044451 w 1192669"/>
                <a:gd name="connsiteY98" fmla="*/ 295903 h 1136929"/>
                <a:gd name="connsiteX99" fmla="*/ 1046265 w 1192669"/>
                <a:gd name="connsiteY99" fmla="*/ 297632 h 1136929"/>
                <a:gd name="connsiteX100" fmla="*/ 1058970 w 1192669"/>
                <a:gd name="connsiteY100" fmla="*/ 308005 h 1136929"/>
                <a:gd name="connsiteX101" fmla="*/ 1066143 w 1192669"/>
                <a:gd name="connsiteY101" fmla="*/ 308005 h 1136929"/>
                <a:gd name="connsiteX102" fmla="*/ 1067958 w 1192669"/>
                <a:gd name="connsiteY102" fmla="*/ 313192 h 1136929"/>
                <a:gd name="connsiteX103" fmla="*/ 1078848 w 1192669"/>
                <a:gd name="connsiteY103" fmla="*/ 316649 h 1136929"/>
                <a:gd name="connsiteX104" fmla="*/ 1084206 w 1192669"/>
                <a:gd name="connsiteY104" fmla="*/ 321836 h 1136929"/>
                <a:gd name="connsiteX105" fmla="*/ 1096911 w 1192669"/>
                <a:gd name="connsiteY105" fmla="*/ 325294 h 1136929"/>
                <a:gd name="connsiteX106" fmla="*/ 1102355 w 1192669"/>
                <a:gd name="connsiteY106" fmla="*/ 328838 h 1136929"/>
                <a:gd name="connsiteX107" fmla="*/ 1105899 w 1192669"/>
                <a:gd name="connsiteY107" fmla="*/ 330567 h 1136929"/>
                <a:gd name="connsiteX108" fmla="*/ 1111344 w 1192669"/>
                <a:gd name="connsiteY108" fmla="*/ 337483 h 1136929"/>
                <a:gd name="connsiteX109" fmla="*/ 1118603 w 1192669"/>
                <a:gd name="connsiteY109" fmla="*/ 334025 h 1136929"/>
                <a:gd name="connsiteX110" fmla="*/ 1123962 w 1192669"/>
                <a:gd name="connsiteY110" fmla="*/ 330567 h 1136929"/>
                <a:gd name="connsiteX111" fmla="*/ 1134851 w 1192669"/>
                <a:gd name="connsiteY111" fmla="*/ 330567 h 1136929"/>
                <a:gd name="connsiteX112" fmla="*/ 1140296 w 1192669"/>
                <a:gd name="connsiteY112" fmla="*/ 334025 h 1136929"/>
                <a:gd name="connsiteX113" fmla="*/ 1143840 w 1192669"/>
                <a:gd name="connsiteY113" fmla="*/ 339212 h 1136929"/>
                <a:gd name="connsiteX114" fmla="*/ 1140296 w 1192669"/>
                <a:gd name="connsiteY114" fmla="*/ 498358 h 1136929"/>
                <a:gd name="connsiteX115" fmla="*/ 1165533 w 1192669"/>
                <a:gd name="connsiteY115" fmla="*/ 520920 h 1136929"/>
                <a:gd name="connsiteX116" fmla="*/ 1161989 w 1192669"/>
                <a:gd name="connsiteY116" fmla="*/ 541667 h 1136929"/>
                <a:gd name="connsiteX117" fmla="*/ 1167347 w 1192669"/>
                <a:gd name="connsiteY117" fmla="*/ 541667 h 1136929"/>
                <a:gd name="connsiteX118" fmla="*/ 1174607 w 1192669"/>
                <a:gd name="connsiteY118" fmla="*/ 550311 h 1136929"/>
                <a:gd name="connsiteX119" fmla="*/ 1174607 w 1192669"/>
                <a:gd name="connsiteY119" fmla="*/ 557227 h 1136929"/>
                <a:gd name="connsiteX120" fmla="*/ 1180052 w 1192669"/>
                <a:gd name="connsiteY120" fmla="*/ 562414 h 1136929"/>
                <a:gd name="connsiteX121" fmla="*/ 1180052 w 1192669"/>
                <a:gd name="connsiteY121" fmla="*/ 565872 h 1136929"/>
                <a:gd name="connsiteX122" fmla="*/ 1180052 w 1192669"/>
                <a:gd name="connsiteY122" fmla="*/ 574516 h 1136929"/>
                <a:gd name="connsiteX123" fmla="*/ 1183595 w 1192669"/>
                <a:gd name="connsiteY123" fmla="*/ 577974 h 1136929"/>
                <a:gd name="connsiteX124" fmla="*/ 1187225 w 1192669"/>
                <a:gd name="connsiteY124" fmla="*/ 583161 h 1136929"/>
                <a:gd name="connsiteX125" fmla="*/ 1189040 w 1192669"/>
                <a:gd name="connsiteY125" fmla="*/ 586619 h 1136929"/>
                <a:gd name="connsiteX126" fmla="*/ 1192670 w 1192669"/>
                <a:gd name="connsiteY126" fmla="*/ 593534 h 1136929"/>
                <a:gd name="connsiteX127" fmla="*/ 1189040 w 1192669"/>
                <a:gd name="connsiteY127" fmla="*/ 598721 h 1136929"/>
                <a:gd name="connsiteX128" fmla="*/ 1189040 w 1192669"/>
                <a:gd name="connsiteY128" fmla="*/ 603908 h 1136929"/>
                <a:gd name="connsiteX129" fmla="*/ 1187225 w 1192669"/>
                <a:gd name="connsiteY129" fmla="*/ 610823 h 1136929"/>
                <a:gd name="connsiteX130" fmla="*/ 1187225 w 1192669"/>
                <a:gd name="connsiteY130" fmla="*/ 614367 h 1136929"/>
                <a:gd name="connsiteX131" fmla="*/ 1187225 w 1192669"/>
                <a:gd name="connsiteY131" fmla="*/ 619554 h 1136929"/>
                <a:gd name="connsiteX132" fmla="*/ 1183595 w 1192669"/>
                <a:gd name="connsiteY132" fmla="*/ 624741 h 1136929"/>
                <a:gd name="connsiteX133" fmla="*/ 1183595 w 1192669"/>
                <a:gd name="connsiteY133" fmla="*/ 628199 h 1136929"/>
                <a:gd name="connsiteX134" fmla="*/ 1180052 w 1192669"/>
                <a:gd name="connsiteY134" fmla="*/ 635114 h 1136929"/>
                <a:gd name="connsiteX135" fmla="*/ 1178237 w 1192669"/>
                <a:gd name="connsiteY135" fmla="*/ 640301 h 1136929"/>
                <a:gd name="connsiteX136" fmla="*/ 1174607 w 1192669"/>
                <a:gd name="connsiteY136" fmla="*/ 643759 h 1136929"/>
                <a:gd name="connsiteX137" fmla="*/ 1174607 w 1192669"/>
                <a:gd name="connsiteY137" fmla="*/ 648946 h 1136929"/>
                <a:gd name="connsiteX138" fmla="*/ 1174607 w 1192669"/>
                <a:gd name="connsiteY138" fmla="*/ 657590 h 1136929"/>
                <a:gd name="connsiteX139" fmla="*/ 1178237 w 1192669"/>
                <a:gd name="connsiteY139" fmla="*/ 657590 h 1136929"/>
                <a:gd name="connsiteX140" fmla="*/ 1174607 w 1192669"/>
                <a:gd name="connsiteY140" fmla="*/ 664506 h 1136929"/>
                <a:gd name="connsiteX141" fmla="*/ 1174607 w 1192669"/>
                <a:gd name="connsiteY141" fmla="*/ 667964 h 1136929"/>
                <a:gd name="connsiteX142" fmla="*/ 1174607 w 1192669"/>
                <a:gd name="connsiteY142" fmla="*/ 673150 h 1136929"/>
                <a:gd name="connsiteX143" fmla="*/ 1178237 w 1192669"/>
                <a:gd name="connsiteY143" fmla="*/ 676608 h 1136929"/>
                <a:gd name="connsiteX144" fmla="*/ 1178237 w 1192669"/>
                <a:gd name="connsiteY144" fmla="*/ 681795 h 1136929"/>
                <a:gd name="connsiteX145" fmla="*/ 1178237 w 1192669"/>
                <a:gd name="connsiteY145" fmla="*/ 688710 h 1136929"/>
                <a:gd name="connsiteX146" fmla="*/ 1178237 w 1192669"/>
                <a:gd name="connsiteY146" fmla="*/ 693897 h 1136929"/>
                <a:gd name="connsiteX147" fmla="*/ 1174607 w 1192669"/>
                <a:gd name="connsiteY147" fmla="*/ 699084 h 1136929"/>
                <a:gd name="connsiteX148" fmla="*/ 1167347 w 1192669"/>
                <a:gd name="connsiteY148" fmla="*/ 709544 h 1136929"/>
                <a:gd name="connsiteX149" fmla="*/ 1165533 w 1192669"/>
                <a:gd name="connsiteY149" fmla="*/ 714731 h 1136929"/>
                <a:gd name="connsiteX150" fmla="*/ 1161989 w 1192669"/>
                <a:gd name="connsiteY150" fmla="*/ 719917 h 1136929"/>
                <a:gd name="connsiteX151" fmla="*/ 1156544 w 1192669"/>
                <a:gd name="connsiteY151" fmla="*/ 723375 h 1136929"/>
                <a:gd name="connsiteX152" fmla="*/ 1152914 w 1192669"/>
                <a:gd name="connsiteY152" fmla="*/ 723375 h 1136929"/>
                <a:gd name="connsiteX153" fmla="*/ 1152914 w 1192669"/>
                <a:gd name="connsiteY153" fmla="*/ 726833 h 1136929"/>
                <a:gd name="connsiteX154" fmla="*/ 1156544 w 1192669"/>
                <a:gd name="connsiteY154" fmla="*/ 730291 h 1136929"/>
                <a:gd name="connsiteX155" fmla="*/ 1158359 w 1192669"/>
                <a:gd name="connsiteY155" fmla="*/ 732020 h 1136929"/>
                <a:gd name="connsiteX156" fmla="*/ 1158359 w 1192669"/>
                <a:gd name="connsiteY156" fmla="*/ 735477 h 1136929"/>
                <a:gd name="connsiteX157" fmla="*/ 1152914 w 1192669"/>
                <a:gd name="connsiteY157" fmla="*/ 735477 h 1136929"/>
                <a:gd name="connsiteX158" fmla="*/ 1143840 w 1192669"/>
                <a:gd name="connsiteY158" fmla="*/ 735477 h 1136929"/>
                <a:gd name="connsiteX159" fmla="*/ 1134851 w 1192669"/>
                <a:gd name="connsiteY159" fmla="*/ 735477 h 1136929"/>
                <a:gd name="connsiteX160" fmla="*/ 1123962 w 1192669"/>
                <a:gd name="connsiteY160" fmla="*/ 742393 h 1136929"/>
                <a:gd name="connsiteX161" fmla="*/ 1114974 w 1192669"/>
                <a:gd name="connsiteY161" fmla="*/ 744122 h 1136929"/>
                <a:gd name="connsiteX162" fmla="*/ 1105899 w 1192669"/>
                <a:gd name="connsiteY162" fmla="*/ 747580 h 1136929"/>
                <a:gd name="connsiteX163" fmla="*/ 1100541 w 1192669"/>
                <a:gd name="connsiteY163" fmla="*/ 752767 h 1136929"/>
                <a:gd name="connsiteX164" fmla="*/ 1096911 w 1192669"/>
                <a:gd name="connsiteY164" fmla="*/ 756224 h 1136929"/>
                <a:gd name="connsiteX165" fmla="*/ 1089651 w 1192669"/>
                <a:gd name="connsiteY165" fmla="*/ 756224 h 1136929"/>
                <a:gd name="connsiteX166" fmla="*/ 1080663 w 1192669"/>
                <a:gd name="connsiteY166" fmla="*/ 751038 h 1136929"/>
                <a:gd name="connsiteX167" fmla="*/ 1078848 w 1192669"/>
                <a:gd name="connsiteY167" fmla="*/ 744122 h 1136929"/>
                <a:gd name="connsiteX168" fmla="*/ 1078848 w 1192669"/>
                <a:gd name="connsiteY168" fmla="*/ 738935 h 1136929"/>
                <a:gd name="connsiteX169" fmla="*/ 1075218 w 1192669"/>
                <a:gd name="connsiteY169" fmla="*/ 732020 h 1136929"/>
                <a:gd name="connsiteX170" fmla="*/ 1075218 w 1192669"/>
                <a:gd name="connsiteY170" fmla="*/ 726833 h 1136929"/>
                <a:gd name="connsiteX171" fmla="*/ 1071588 w 1192669"/>
                <a:gd name="connsiteY171" fmla="*/ 726833 h 1136929"/>
                <a:gd name="connsiteX172" fmla="*/ 1067958 w 1192669"/>
                <a:gd name="connsiteY172" fmla="*/ 732020 h 1136929"/>
                <a:gd name="connsiteX173" fmla="*/ 1066143 w 1192669"/>
                <a:gd name="connsiteY173" fmla="*/ 735477 h 1136929"/>
                <a:gd name="connsiteX174" fmla="*/ 1062600 w 1192669"/>
                <a:gd name="connsiteY174" fmla="*/ 738935 h 1136929"/>
                <a:gd name="connsiteX175" fmla="*/ 1062600 w 1192669"/>
                <a:gd name="connsiteY175" fmla="*/ 785616 h 1136929"/>
                <a:gd name="connsiteX176" fmla="*/ 1057155 w 1192669"/>
                <a:gd name="connsiteY176" fmla="*/ 794260 h 1136929"/>
                <a:gd name="connsiteX177" fmla="*/ 1057155 w 1192669"/>
                <a:gd name="connsiteY177" fmla="*/ 797718 h 1136929"/>
                <a:gd name="connsiteX178" fmla="*/ 1057155 w 1192669"/>
                <a:gd name="connsiteY178" fmla="*/ 804720 h 1136929"/>
                <a:gd name="connsiteX179" fmla="*/ 1053525 w 1192669"/>
                <a:gd name="connsiteY179" fmla="*/ 809907 h 1136929"/>
                <a:gd name="connsiteX180" fmla="*/ 1049895 w 1192669"/>
                <a:gd name="connsiteY180" fmla="*/ 816823 h 1136929"/>
                <a:gd name="connsiteX181" fmla="*/ 1046265 w 1192669"/>
                <a:gd name="connsiteY181" fmla="*/ 822009 h 1136929"/>
                <a:gd name="connsiteX182" fmla="*/ 1037277 w 1192669"/>
                <a:gd name="connsiteY182" fmla="*/ 827196 h 1136929"/>
                <a:gd name="connsiteX183" fmla="*/ 1028203 w 1192669"/>
                <a:gd name="connsiteY183" fmla="*/ 830654 h 1136929"/>
                <a:gd name="connsiteX184" fmla="*/ 1019214 w 1192669"/>
                <a:gd name="connsiteY184" fmla="*/ 837569 h 1136929"/>
                <a:gd name="connsiteX185" fmla="*/ 1006510 w 1192669"/>
                <a:gd name="connsiteY185" fmla="*/ 846214 h 1136929"/>
                <a:gd name="connsiteX186" fmla="*/ 993892 w 1192669"/>
                <a:gd name="connsiteY186" fmla="*/ 851401 h 1136929"/>
                <a:gd name="connsiteX187" fmla="*/ 984817 w 1192669"/>
                <a:gd name="connsiteY187" fmla="*/ 858316 h 1136929"/>
                <a:gd name="connsiteX188" fmla="*/ 968569 w 1192669"/>
                <a:gd name="connsiteY188" fmla="*/ 863503 h 1136929"/>
                <a:gd name="connsiteX189" fmla="*/ 954136 w 1192669"/>
                <a:gd name="connsiteY189" fmla="*/ 868690 h 1136929"/>
                <a:gd name="connsiteX190" fmla="*/ 954136 w 1192669"/>
                <a:gd name="connsiteY190" fmla="*/ 866961 h 1136929"/>
                <a:gd name="connsiteX191" fmla="*/ 959581 w 1192669"/>
                <a:gd name="connsiteY191" fmla="*/ 860045 h 1136929"/>
                <a:gd name="connsiteX192" fmla="*/ 966754 w 1192669"/>
                <a:gd name="connsiteY192" fmla="*/ 858316 h 1136929"/>
                <a:gd name="connsiteX193" fmla="*/ 968569 w 1192669"/>
                <a:gd name="connsiteY193" fmla="*/ 854859 h 1136929"/>
                <a:gd name="connsiteX194" fmla="*/ 966754 w 1192669"/>
                <a:gd name="connsiteY194" fmla="*/ 847943 h 1136929"/>
                <a:gd name="connsiteX195" fmla="*/ 963211 w 1192669"/>
                <a:gd name="connsiteY195" fmla="*/ 846214 h 1136929"/>
                <a:gd name="connsiteX196" fmla="*/ 959581 w 1192669"/>
                <a:gd name="connsiteY196" fmla="*/ 839298 h 1136929"/>
                <a:gd name="connsiteX197" fmla="*/ 957766 w 1192669"/>
                <a:gd name="connsiteY197" fmla="*/ 842756 h 1136929"/>
                <a:gd name="connsiteX198" fmla="*/ 957766 w 1192669"/>
                <a:gd name="connsiteY198" fmla="*/ 846214 h 1136929"/>
                <a:gd name="connsiteX199" fmla="*/ 957766 w 1192669"/>
                <a:gd name="connsiteY199" fmla="*/ 847943 h 1136929"/>
                <a:gd name="connsiteX200" fmla="*/ 950506 w 1192669"/>
                <a:gd name="connsiteY200" fmla="*/ 854859 h 1136929"/>
                <a:gd name="connsiteX201" fmla="*/ 946876 w 1192669"/>
                <a:gd name="connsiteY201" fmla="*/ 851401 h 1136929"/>
                <a:gd name="connsiteX202" fmla="*/ 945061 w 1192669"/>
                <a:gd name="connsiteY202" fmla="*/ 847943 h 1136929"/>
                <a:gd name="connsiteX203" fmla="*/ 945061 w 1192669"/>
                <a:gd name="connsiteY203" fmla="*/ 846214 h 1136929"/>
                <a:gd name="connsiteX204" fmla="*/ 941518 w 1192669"/>
                <a:gd name="connsiteY204" fmla="*/ 842756 h 1136929"/>
                <a:gd name="connsiteX205" fmla="*/ 937888 w 1192669"/>
                <a:gd name="connsiteY205" fmla="*/ 842756 h 1136929"/>
                <a:gd name="connsiteX206" fmla="*/ 937888 w 1192669"/>
                <a:gd name="connsiteY206" fmla="*/ 846214 h 1136929"/>
                <a:gd name="connsiteX207" fmla="*/ 937888 w 1192669"/>
                <a:gd name="connsiteY207" fmla="*/ 847943 h 1136929"/>
                <a:gd name="connsiteX208" fmla="*/ 937888 w 1192669"/>
                <a:gd name="connsiteY208" fmla="*/ 851401 h 1136929"/>
                <a:gd name="connsiteX209" fmla="*/ 936073 w 1192669"/>
                <a:gd name="connsiteY209" fmla="*/ 854859 h 1136929"/>
                <a:gd name="connsiteX210" fmla="*/ 932443 w 1192669"/>
                <a:gd name="connsiteY210" fmla="*/ 851401 h 1136929"/>
                <a:gd name="connsiteX211" fmla="*/ 928813 w 1192669"/>
                <a:gd name="connsiteY211" fmla="*/ 846214 h 1136929"/>
                <a:gd name="connsiteX212" fmla="*/ 925183 w 1192669"/>
                <a:gd name="connsiteY212" fmla="*/ 842756 h 1136929"/>
                <a:gd name="connsiteX213" fmla="*/ 919825 w 1192669"/>
                <a:gd name="connsiteY213" fmla="*/ 842756 h 1136929"/>
                <a:gd name="connsiteX214" fmla="*/ 919825 w 1192669"/>
                <a:gd name="connsiteY214" fmla="*/ 846214 h 1136929"/>
                <a:gd name="connsiteX215" fmla="*/ 919825 w 1192669"/>
                <a:gd name="connsiteY215" fmla="*/ 847943 h 1136929"/>
                <a:gd name="connsiteX216" fmla="*/ 919825 w 1192669"/>
                <a:gd name="connsiteY216" fmla="*/ 851401 h 1136929"/>
                <a:gd name="connsiteX217" fmla="*/ 919825 w 1192669"/>
                <a:gd name="connsiteY217" fmla="*/ 854859 h 1136929"/>
                <a:gd name="connsiteX218" fmla="*/ 923455 w 1192669"/>
                <a:gd name="connsiteY218" fmla="*/ 858316 h 1136929"/>
                <a:gd name="connsiteX219" fmla="*/ 925183 w 1192669"/>
                <a:gd name="connsiteY219" fmla="*/ 860045 h 1136929"/>
                <a:gd name="connsiteX220" fmla="*/ 928813 w 1192669"/>
                <a:gd name="connsiteY220" fmla="*/ 863503 h 1136929"/>
                <a:gd name="connsiteX221" fmla="*/ 932443 w 1192669"/>
                <a:gd name="connsiteY221" fmla="*/ 866961 h 1136929"/>
                <a:gd name="connsiteX222" fmla="*/ 928813 w 1192669"/>
                <a:gd name="connsiteY222" fmla="*/ 868690 h 1136929"/>
                <a:gd name="connsiteX223" fmla="*/ 928813 w 1192669"/>
                <a:gd name="connsiteY223" fmla="*/ 872148 h 1136929"/>
                <a:gd name="connsiteX224" fmla="*/ 925183 w 1192669"/>
                <a:gd name="connsiteY224" fmla="*/ 872148 h 1136929"/>
                <a:gd name="connsiteX225" fmla="*/ 903577 w 1192669"/>
                <a:gd name="connsiteY225" fmla="*/ 875605 h 1136929"/>
                <a:gd name="connsiteX226" fmla="*/ 903577 w 1192669"/>
                <a:gd name="connsiteY226" fmla="*/ 879063 h 1136929"/>
                <a:gd name="connsiteX227" fmla="*/ 901762 w 1192669"/>
                <a:gd name="connsiteY227" fmla="*/ 884250 h 1136929"/>
                <a:gd name="connsiteX228" fmla="*/ 898132 w 1192669"/>
                <a:gd name="connsiteY228" fmla="*/ 887708 h 1136929"/>
                <a:gd name="connsiteX229" fmla="*/ 894502 w 1192669"/>
                <a:gd name="connsiteY229" fmla="*/ 889437 h 1136929"/>
                <a:gd name="connsiteX230" fmla="*/ 894502 w 1192669"/>
                <a:gd name="connsiteY230" fmla="*/ 892894 h 1136929"/>
                <a:gd name="connsiteX231" fmla="*/ 890873 w 1192669"/>
                <a:gd name="connsiteY231" fmla="*/ 896439 h 1136929"/>
                <a:gd name="connsiteX232" fmla="*/ 885428 w 1192669"/>
                <a:gd name="connsiteY232" fmla="*/ 896439 h 1136929"/>
                <a:gd name="connsiteX233" fmla="*/ 880070 w 1192669"/>
                <a:gd name="connsiteY233" fmla="*/ 896439 h 1136929"/>
                <a:gd name="connsiteX234" fmla="*/ 876440 w 1192669"/>
                <a:gd name="connsiteY234" fmla="*/ 899896 h 1136929"/>
                <a:gd name="connsiteX235" fmla="*/ 872810 w 1192669"/>
                <a:gd name="connsiteY235" fmla="*/ 901625 h 1136929"/>
                <a:gd name="connsiteX236" fmla="*/ 869180 w 1192669"/>
                <a:gd name="connsiteY236" fmla="*/ 905083 h 1136929"/>
                <a:gd name="connsiteX237" fmla="*/ 867365 w 1192669"/>
                <a:gd name="connsiteY237" fmla="*/ 908541 h 1136929"/>
                <a:gd name="connsiteX238" fmla="*/ 867365 w 1192669"/>
                <a:gd name="connsiteY238" fmla="*/ 911999 h 1136929"/>
                <a:gd name="connsiteX239" fmla="*/ 869180 w 1192669"/>
                <a:gd name="connsiteY239" fmla="*/ 913728 h 1136929"/>
                <a:gd name="connsiteX240" fmla="*/ 876440 w 1192669"/>
                <a:gd name="connsiteY240" fmla="*/ 913728 h 1136929"/>
                <a:gd name="connsiteX241" fmla="*/ 876440 w 1192669"/>
                <a:gd name="connsiteY241" fmla="*/ 917186 h 1136929"/>
                <a:gd name="connsiteX242" fmla="*/ 876440 w 1192669"/>
                <a:gd name="connsiteY242" fmla="*/ 922372 h 1136929"/>
                <a:gd name="connsiteX243" fmla="*/ 869180 w 1192669"/>
                <a:gd name="connsiteY243" fmla="*/ 925830 h 1136929"/>
                <a:gd name="connsiteX244" fmla="*/ 869180 w 1192669"/>
                <a:gd name="connsiteY244" fmla="*/ 929288 h 1136929"/>
                <a:gd name="connsiteX245" fmla="*/ 863822 w 1192669"/>
                <a:gd name="connsiteY245" fmla="*/ 932746 h 1136929"/>
                <a:gd name="connsiteX246" fmla="*/ 858377 w 1192669"/>
                <a:gd name="connsiteY246" fmla="*/ 932746 h 1136929"/>
                <a:gd name="connsiteX247" fmla="*/ 851117 w 1192669"/>
                <a:gd name="connsiteY247" fmla="*/ 932746 h 1136929"/>
                <a:gd name="connsiteX248" fmla="*/ 847487 w 1192669"/>
                <a:gd name="connsiteY248" fmla="*/ 932746 h 1136929"/>
                <a:gd name="connsiteX249" fmla="*/ 845672 w 1192669"/>
                <a:gd name="connsiteY249" fmla="*/ 934475 h 1136929"/>
                <a:gd name="connsiteX250" fmla="*/ 842129 w 1192669"/>
                <a:gd name="connsiteY250" fmla="*/ 937932 h 1136929"/>
                <a:gd name="connsiteX251" fmla="*/ 845672 w 1192669"/>
                <a:gd name="connsiteY251" fmla="*/ 941390 h 1136929"/>
                <a:gd name="connsiteX252" fmla="*/ 847487 w 1192669"/>
                <a:gd name="connsiteY252" fmla="*/ 946577 h 1136929"/>
                <a:gd name="connsiteX253" fmla="*/ 851117 w 1192669"/>
                <a:gd name="connsiteY253" fmla="*/ 946577 h 1136929"/>
                <a:gd name="connsiteX254" fmla="*/ 851117 w 1192669"/>
                <a:gd name="connsiteY254" fmla="*/ 950035 h 1136929"/>
                <a:gd name="connsiteX255" fmla="*/ 851117 w 1192669"/>
                <a:gd name="connsiteY255" fmla="*/ 955221 h 1136929"/>
                <a:gd name="connsiteX256" fmla="*/ 851117 w 1192669"/>
                <a:gd name="connsiteY256" fmla="*/ 962137 h 1136929"/>
                <a:gd name="connsiteX257" fmla="*/ 847487 w 1192669"/>
                <a:gd name="connsiteY257" fmla="*/ 963866 h 1136929"/>
                <a:gd name="connsiteX258" fmla="*/ 847487 w 1192669"/>
                <a:gd name="connsiteY258" fmla="*/ 967324 h 1136929"/>
                <a:gd name="connsiteX259" fmla="*/ 851117 w 1192669"/>
                <a:gd name="connsiteY259" fmla="*/ 975969 h 1136929"/>
                <a:gd name="connsiteX260" fmla="*/ 851117 w 1192669"/>
                <a:gd name="connsiteY260" fmla="*/ 979426 h 1136929"/>
                <a:gd name="connsiteX261" fmla="*/ 847487 w 1192669"/>
                <a:gd name="connsiteY261" fmla="*/ 986342 h 1136929"/>
                <a:gd name="connsiteX262" fmla="*/ 845672 w 1192669"/>
                <a:gd name="connsiteY262" fmla="*/ 988071 h 1136929"/>
                <a:gd name="connsiteX263" fmla="*/ 838499 w 1192669"/>
                <a:gd name="connsiteY263" fmla="*/ 991615 h 1136929"/>
                <a:gd name="connsiteX264" fmla="*/ 836684 w 1192669"/>
                <a:gd name="connsiteY264" fmla="*/ 988071 h 1136929"/>
                <a:gd name="connsiteX265" fmla="*/ 833054 w 1192669"/>
                <a:gd name="connsiteY265" fmla="*/ 986342 h 1136929"/>
                <a:gd name="connsiteX266" fmla="*/ 829424 w 1192669"/>
                <a:gd name="connsiteY266" fmla="*/ 986342 h 1136929"/>
                <a:gd name="connsiteX267" fmla="*/ 824066 w 1192669"/>
                <a:gd name="connsiteY267" fmla="*/ 986342 h 1136929"/>
                <a:gd name="connsiteX268" fmla="*/ 820436 w 1192669"/>
                <a:gd name="connsiteY268" fmla="*/ 986342 h 1136929"/>
                <a:gd name="connsiteX269" fmla="*/ 820436 w 1192669"/>
                <a:gd name="connsiteY269" fmla="*/ 988071 h 1136929"/>
                <a:gd name="connsiteX270" fmla="*/ 820436 w 1192669"/>
                <a:gd name="connsiteY270" fmla="*/ 995073 h 1136929"/>
                <a:gd name="connsiteX271" fmla="*/ 820436 w 1192669"/>
                <a:gd name="connsiteY271" fmla="*/ 996802 h 1136929"/>
                <a:gd name="connsiteX272" fmla="*/ 825794 w 1192669"/>
                <a:gd name="connsiteY272" fmla="*/ 1000260 h 1136929"/>
                <a:gd name="connsiteX273" fmla="*/ 829424 w 1192669"/>
                <a:gd name="connsiteY273" fmla="*/ 996802 h 1136929"/>
                <a:gd name="connsiteX274" fmla="*/ 833054 w 1192669"/>
                <a:gd name="connsiteY274" fmla="*/ 996802 h 1136929"/>
                <a:gd name="connsiteX275" fmla="*/ 838499 w 1192669"/>
                <a:gd name="connsiteY275" fmla="*/ 1003717 h 1136929"/>
                <a:gd name="connsiteX276" fmla="*/ 838499 w 1192669"/>
                <a:gd name="connsiteY276" fmla="*/ 1007175 h 1136929"/>
                <a:gd name="connsiteX277" fmla="*/ 838499 w 1192669"/>
                <a:gd name="connsiteY277" fmla="*/ 1012362 h 1136929"/>
                <a:gd name="connsiteX278" fmla="*/ 838499 w 1192669"/>
                <a:gd name="connsiteY278" fmla="*/ 1015820 h 1136929"/>
                <a:gd name="connsiteX279" fmla="*/ 836684 w 1192669"/>
                <a:gd name="connsiteY279" fmla="*/ 1021007 h 1136929"/>
                <a:gd name="connsiteX280" fmla="*/ 836684 w 1192669"/>
                <a:gd name="connsiteY280" fmla="*/ 1024464 h 1136929"/>
                <a:gd name="connsiteX281" fmla="*/ 833054 w 1192669"/>
                <a:gd name="connsiteY281" fmla="*/ 1027922 h 1136929"/>
                <a:gd name="connsiteX282" fmla="*/ 829424 w 1192669"/>
                <a:gd name="connsiteY282" fmla="*/ 1029651 h 1136929"/>
                <a:gd name="connsiteX283" fmla="*/ 829424 w 1192669"/>
                <a:gd name="connsiteY283" fmla="*/ 1033109 h 1136929"/>
                <a:gd name="connsiteX284" fmla="*/ 829424 w 1192669"/>
                <a:gd name="connsiteY284" fmla="*/ 1038296 h 1136929"/>
                <a:gd name="connsiteX285" fmla="*/ 829424 w 1192669"/>
                <a:gd name="connsiteY285" fmla="*/ 1041753 h 1136929"/>
                <a:gd name="connsiteX286" fmla="*/ 833054 w 1192669"/>
                <a:gd name="connsiteY286" fmla="*/ 1050398 h 1136929"/>
                <a:gd name="connsiteX287" fmla="*/ 833054 w 1192669"/>
                <a:gd name="connsiteY287" fmla="*/ 1057313 h 1136929"/>
                <a:gd name="connsiteX288" fmla="*/ 836684 w 1192669"/>
                <a:gd name="connsiteY288" fmla="*/ 1062500 h 1136929"/>
                <a:gd name="connsiteX289" fmla="*/ 836684 w 1192669"/>
                <a:gd name="connsiteY289" fmla="*/ 1069416 h 1136929"/>
                <a:gd name="connsiteX290" fmla="*/ 838499 w 1192669"/>
                <a:gd name="connsiteY290" fmla="*/ 1078061 h 1136929"/>
                <a:gd name="connsiteX291" fmla="*/ 838499 w 1192669"/>
                <a:gd name="connsiteY291" fmla="*/ 1091978 h 1136929"/>
                <a:gd name="connsiteX292" fmla="*/ 845672 w 1192669"/>
                <a:gd name="connsiteY292" fmla="*/ 1104080 h 1136929"/>
                <a:gd name="connsiteX293" fmla="*/ 847487 w 1192669"/>
                <a:gd name="connsiteY293" fmla="*/ 1112725 h 1136929"/>
                <a:gd name="connsiteX294" fmla="*/ 854747 w 1192669"/>
                <a:gd name="connsiteY294" fmla="*/ 1123099 h 1136929"/>
                <a:gd name="connsiteX295" fmla="*/ 858377 w 1192669"/>
                <a:gd name="connsiteY295" fmla="*/ 1131743 h 1136929"/>
                <a:gd name="connsiteX296" fmla="*/ 858377 w 1192669"/>
                <a:gd name="connsiteY296" fmla="*/ 1136930 h 1136929"/>
                <a:gd name="connsiteX297" fmla="*/ 851117 w 1192669"/>
                <a:gd name="connsiteY297" fmla="*/ 1128285 h 1136929"/>
                <a:gd name="connsiteX298" fmla="*/ 836684 w 1192669"/>
                <a:gd name="connsiteY298" fmla="*/ 1128285 h 1136929"/>
                <a:gd name="connsiteX299" fmla="*/ 825794 w 1192669"/>
                <a:gd name="connsiteY299" fmla="*/ 1128285 h 1136929"/>
                <a:gd name="connsiteX300" fmla="*/ 813176 w 1192669"/>
                <a:gd name="connsiteY300" fmla="*/ 1123099 h 1136929"/>
                <a:gd name="connsiteX301" fmla="*/ 798743 w 1192669"/>
                <a:gd name="connsiteY301" fmla="*/ 1116183 h 1136929"/>
                <a:gd name="connsiteX302" fmla="*/ 780680 w 1192669"/>
                <a:gd name="connsiteY302" fmla="*/ 1112725 h 1136929"/>
                <a:gd name="connsiteX303" fmla="*/ 755358 w 1192669"/>
                <a:gd name="connsiteY303" fmla="*/ 1110996 h 1136929"/>
                <a:gd name="connsiteX304" fmla="*/ 746283 w 1192669"/>
                <a:gd name="connsiteY304" fmla="*/ 1110996 h 1136929"/>
                <a:gd name="connsiteX305" fmla="*/ 730035 w 1192669"/>
                <a:gd name="connsiteY305" fmla="*/ 1102352 h 1136929"/>
                <a:gd name="connsiteX306" fmla="*/ 721047 w 1192669"/>
                <a:gd name="connsiteY306" fmla="*/ 1091978 h 1136929"/>
                <a:gd name="connsiteX307" fmla="*/ 708342 w 1192669"/>
                <a:gd name="connsiteY307" fmla="*/ 1090249 h 1136929"/>
                <a:gd name="connsiteX308" fmla="*/ 692094 w 1192669"/>
                <a:gd name="connsiteY308" fmla="*/ 1090249 h 1136929"/>
                <a:gd name="connsiteX309" fmla="*/ 681291 w 1192669"/>
                <a:gd name="connsiteY309" fmla="*/ 1081518 h 1136929"/>
                <a:gd name="connsiteX310" fmla="*/ 668587 w 1192669"/>
                <a:gd name="connsiteY310" fmla="*/ 1071145 h 1136929"/>
                <a:gd name="connsiteX311" fmla="*/ 659598 w 1192669"/>
                <a:gd name="connsiteY311" fmla="*/ 1057313 h 1136929"/>
                <a:gd name="connsiteX312" fmla="*/ 648709 w 1192669"/>
                <a:gd name="connsiteY312" fmla="*/ 1041753 h 1136929"/>
                <a:gd name="connsiteX313" fmla="*/ 636091 w 1192669"/>
                <a:gd name="connsiteY313" fmla="*/ 1021007 h 1136929"/>
                <a:gd name="connsiteX314" fmla="*/ 634276 w 1192669"/>
                <a:gd name="connsiteY314" fmla="*/ 1012362 h 1136929"/>
                <a:gd name="connsiteX315" fmla="*/ 630646 w 1192669"/>
                <a:gd name="connsiteY315" fmla="*/ 1000260 h 1136929"/>
                <a:gd name="connsiteX316" fmla="*/ 627016 w 1192669"/>
                <a:gd name="connsiteY316" fmla="*/ 988071 h 1136929"/>
                <a:gd name="connsiteX317" fmla="*/ 625288 w 1192669"/>
                <a:gd name="connsiteY317" fmla="*/ 970782 h 1136929"/>
                <a:gd name="connsiteX318" fmla="*/ 618028 w 1192669"/>
                <a:gd name="connsiteY318" fmla="*/ 962137 h 1136929"/>
                <a:gd name="connsiteX319" fmla="*/ 618028 w 1192669"/>
                <a:gd name="connsiteY319" fmla="*/ 950035 h 1136929"/>
                <a:gd name="connsiteX320" fmla="*/ 612583 w 1192669"/>
                <a:gd name="connsiteY320" fmla="*/ 941390 h 1136929"/>
                <a:gd name="connsiteX321" fmla="*/ 599965 w 1192669"/>
                <a:gd name="connsiteY321" fmla="*/ 932746 h 1136929"/>
                <a:gd name="connsiteX322" fmla="*/ 592705 w 1192669"/>
                <a:gd name="connsiteY322" fmla="*/ 925830 h 1136929"/>
                <a:gd name="connsiteX323" fmla="*/ 587260 w 1192669"/>
                <a:gd name="connsiteY323" fmla="*/ 920643 h 1136929"/>
                <a:gd name="connsiteX324" fmla="*/ 581902 w 1192669"/>
                <a:gd name="connsiteY324" fmla="*/ 908541 h 1136929"/>
                <a:gd name="connsiteX325" fmla="*/ 574642 w 1192669"/>
                <a:gd name="connsiteY325" fmla="*/ 896439 h 1136929"/>
                <a:gd name="connsiteX326" fmla="*/ 562024 w 1192669"/>
                <a:gd name="connsiteY326" fmla="*/ 880792 h 1136929"/>
                <a:gd name="connsiteX327" fmla="*/ 552950 w 1192669"/>
                <a:gd name="connsiteY327" fmla="*/ 868690 h 1136929"/>
                <a:gd name="connsiteX328" fmla="*/ 540331 w 1192669"/>
                <a:gd name="connsiteY328" fmla="*/ 847943 h 1136929"/>
                <a:gd name="connsiteX329" fmla="*/ 531257 w 1192669"/>
                <a:gd name="connsiteY329" fmla="*/ 827196 h 1136929"/>
                <a:gd name="connsiteX330" fmla="*/ 527627 w 1192669"/>
                <a:gd name="connsiteY330" fmla="*/ 806449 h 1136929"/>
                <a:gd name="connsiteX331" fmla="*/ 522268 w 1192669"/>
                <a:gd name="connsiteY331" fmla="*/ 794260 h 1136929"/>
                <a:gd name="connsiteX332" fmla="*/ 518639 w 1192669"/>
                <a:gd name="connsiteY332" fmla="*/ 785616 h 1136929"/>
                <a:gd name="connsiteX333" fmla="*/ 513194 w 1192669"/>
                <a:gd name="connsiteY333" fmla="*/ 771784 h 1136929"/>
                <a:gd name="connsiteX334" fmla="*/ 500576 w 1192669"/>
                <a:gd name="connsiteY334" fmla="*/ 759682 h 1136929"/>
                <a:gd name="connsiteX335" fmla="*/ 491501 w 1192669"/>
                <a:gd name="connsiteY335" fmla="*/ 747580 h 1136929"/>
                <a:gd name="connsiteX336" fmla="*/ 475253 w 1192669"/>
                <a:gd name="connsiteY336" fmla="*/ 732020 h 1136929"/>
                <a:gd name="connsiteX337" fmla="*/ 469808 w 1192669"/>
                <a:gd name="connsiteY337" fmla="*/ 719917 h 1136929"/>
                <a:gd name="connsiteX338" fmla="*/ 460820 w 1192669"/>
                <a:gd name="connsiteY338" fmla="*/ 709544 h 1136929"/>
                <a:gd name="connsiteX339" fmla="*/ 457190 w 1192669"/>
                <a:gd name="connsiteY339" fmla="*/ 702542 h 1136929"/>
                <a:gd name="connsiteX340" fmla="*/ 440942 w 1192669"/>
                <a:gd name="connsiteY340" fmla="*/ 702542 h 1136929"/>
                <a:gd name="connsiteX341" fmla="*/ 413805 w 1192669"/>
                <a:gd name="connsiteY341" fmla="*/ 699084 h 1136929"/>
                <a:gd name="connsiteX342" fmla="*/ 397557 w 1192669"/>
                <a:gd name="connsiteY342" fmla="*/ 702542 h 1136929"/>
                <a:gd name="connsiteX343" fmla="*/ 372234 w 1192669"/>
                <a:gd name="connsiteY343" fmla="*/ 699084 h 1136929"/>
                <a:gd name="connsiteX344" fmla="*/ 363246 w 1192669"/>
                <a:gd name="connsiteY344" fmla="*/ 697355 h 1136929"/>
                <a:gd name="connsiteX345" fmla="*/ 354171 w 1192669"/>
                <a:gd name="connsiteY345" fmla="*/ 693897 h 1136929"/>
                <a:gd name="connsiteX346" fmla="*/ 341553 w 1192669"/>
                <a:gd name="connsiteY346" fmla="*/ 697355 h 1136929"/>
                <a:gd name="connsiteX347" fmla="*/ 337923 w 1192669"/>
                <a:gd name="connsiteY347" fmla="*/ 702542 h 1136929"/>
                <a:gd name="connsiteX348" fmla="*/ 328848 w 1192669"/>
                <a:gd name="connsiteY348" fmla="*/ 718188 h 1136929"/>
                <a:gd name="connsiteX349" fmla="*/ 319860 w 1192669"/>
                <a:gd name="connsiteY349" fmla="*/ 726833 h 1136929"/>
                <a:gd name="connsiteX350" fmla="*/ 307242 w 1192669"/>
                <a:gd name="connsiteY350" fmla="*/ 747580 h 1136929"/>
                <a:gd name="connsiteX351" fmla="*/ 298167 w 1192669"/>
                <a:gd name="connsiteY351" fmla="*/ 759682 h 1136929"/>
                <a:gd name="connsiteX352" fmla="*/ 292723 w 1192669"/>
                <a:gd name="connsiteY352" fmla="*/ 768327 h 1136929"/>
                <a:gd name="connsiteX353" fmla="*/ 285549 w 1192669"/>
                <a:gd name="connsiteY353" fmla="*/ 776971 h 1136929"/>
                <a:gd name="connsiteX354" fmla="*/ 285549 w 1192669"/>
                <a:gd name="connsiteY354" fmla="*/ 780429 h 1136929"/>
                <a:gd name="connsiteX355" fmla="*/ 283735 w 1192669"/>
                <a:gd name="connsiteY355" fmla="*/ 780429 h 1136929"/>
                <a:gd name="connsiteX356" fmla="*/ 276475 w 1192669"/>
                <a:gd name="connsiteY356" fmla="*/ 776971 h 1136929"/>
                <a:gd name="connsiteX357" fmla="*/ 267487 w 1192669"/>
                <a:gd name="connsiteY357" fmla="*/ 771784 h 1136929"/>
                <a:gd name="connsiteX358" fmla="*/ 258412 w 1192669"/>
                <a:gd name="connsiteY358" fmla="*/ 771784 h 1136929"/>
                <a:gd name="connsiteX359" fmla="*/ 249337 w 1192669"/>
                <a:gd name="connsiteY359" fmla="*/ 768327 h 1136929"/>
                <a:gd name="connsiteX360" fmla="*/ 242164 w 1192669"/>
                <a:gd name="connsiteY360" fmla="*/ 763140 h 1136929"/>
                <a:gd name="connsiteX361" fmla="*/ 227731 w 1192669"/>
                <a:gd name="connsiteY361" fmla="*/ 752767 h 1136929"/>
                <a:gd name="connsiteX362" fmla="*/ 216841 w 1192669"/>
                <a:gd name="connsiteY362" fmla="*/ 742393 h 1136929"/>
                <a:gd name="connsiteX363" fmla="*/ 207853 w 1192669"/>
                <a:gd name="connsiteY363" fmla="*/ 735477 h 1136929"/>
                <a:gd name="connsiteX364" fmla="*/ 195149 w 1192669"/>
                <a:gd name="connsiteY364" fmla="*/ 723375 h 1136929"/>
                <a:gd name="connsiteX365" fmla="*/ 184345 w 1192669"/>
                <a:gd name="connsiteY365" fmla="*/ 714731 h 1136929"/>
                <a:gd name="connsiteX366" fmla="*/ 171641 w 1192669"/>
                <a:gd name="connsiteY366" fmla="*/ 702542 h 1136929"/>
                <a:gd name="connsiteX367" fmla="*/ 164467 w 1192669"/>
                <a:gd name="connsiteY367" fmla="*/ 690439 h 1136929"/>
                <a:gd name="connsiteX368" fmla="*/ 159023 w 1192669"/>
                <a:gd name="connsiteY368" fmla="*/ 678337 h 1136929"/>
                <a:gd name="connsiteX369" fmla="*/ 151763 w 1192669"/>
                <a:gd name="connsiteY369" fmla="*/ 669692 h 1136929"/>
                <a:gd name="connsiteX370" fmla="*/ 151763 w 1192669"/>
                <a:gd name="connsiteY370" fmla="*/ 655861 h 1136929"/>
                <a:gd name="connsiteX371" fmla="*/ 151763 w 1192669"/>
                <a:gd name="connsiteY371" fmla="*/ 643759 h 1136929"/>
                <a:gd name="connsiteX372" fmla="*/ 149948 w 1192669"/>
                <a:gd name="connsiteY372" fmla="*/ 635114 h 1136929"/>
                <a:gd name="connsiteX373" fmla="*/ 146405 w 1192669"/>
                <a:gd name="connsiteY373" fmla="*/ 623012 h 1136929"/>
                <a:gd name="connsiteX374" fmla="*/ 146405 w 1192669"/>
                <a:gd name="connsiteY374" fmla="*/ 614367 h 1136929"/>
                <a:gd name="connsiteX375" fmla="*/ 142775 w 1192669"/>
                <a:gd name="connsiteY375" fmla="*/ 602179 h 1136929"/>
                <a:gd name="connsiteX376" fmla="*/ 139145 w 1192669"/>
                <a:gd name="connsiteY376" fmla="*/ 593534 h 1136929"/>
                <a:gd name="connsiteX377" fmla="*/ 133700 w 1192669"/>
                <a:gd name="connsiteY377" fmla="*/ 586619 h 1136929"/>
                <a:gd name="connsiteX378" fmla="*/ 128342 w 1192669"/>
                <a:gd name="connsiteY378" fmla="*/ 577974 h 1136929"/>
                <a:gd name="connsiteX379" fmla="*/ 117452 w 1192669"/>
                <a:gd name="connsiteY379" fmla="*/ 569329 h 1136929"/>
                <a:gd name="connsiteX380" fmla="*/ 106649 w 1192669"/>
                <a:gd name="connsiteY380" fmla="*/ 560685 h 1136929"/>
                <a:gd name="connsiteX381" fmla="*/ 93944 w 1192669"/>
                <a:gd name="connsiteY381" fmla="*/ 545125 h 1136929"/>
                <a:gd name="connsiteX382" fmla="*/ 81326 w 1192669"/>
                <a:gd name="connsiteY382" fmla="*/ 536480 h 1136929"/>
                <a:gd name="connsiteX383" fmla="*/ 72252 w 1192669"/>
                <a:gd name="connsiteY383" fmla="*/ 529565 h 1136929"/>
                <a:gd name="connsiteX384" fmla="*/ 65078 w 1192669"/>
                <a:gd name="connsiteY384" fmla="*/ 519191 h 1136929"/>
                <a:gd name="connsiteX385" fmla="*/ 59633 w 1192669"/>
                <a:gd name="connsiteY385" fmla="*/ 508731 h 1136929"/>
                <a:gd name="connsiteX386" fmla="*/ 56004 w 1192669"/>
                <a:gd name="connsiteY386" fmla="*/ 503544 h 1136929"/>
                <a:gd name="connsiteX387" fmla="*/ 52374 w 1192669"/>
                <a:gd name="connsiteY387" fmla="*/ 500087 h 1136929"/>
                <a:gd name="connsiteX388" fmla="*/ 39756 w 1192669"/>
                <a:gd name="connsiteY388" fmla="*/ 491442 h 1136929"/>
                <a:gd name="connsiteX389" fmla="*/ 34311 w 1192669"/>
                <a:gd name="connsiteY389" fmla="*/ 486255 h 1136929"/>
                <a:gd name="connsiteX390" fmla="*/ 30681 w 1192669"/>
                <a:gd name="connsiteY390" fmla="*/ 477611 h 1136929"/>
                <a:gd name="connsiteX391" fmla="*/ 28953 w 1192669"/>
                <a:gd name="connsiteY391" fmla="*/ 470695 h 1136929"/>
                <a:gd name="connsiteX392" fmla="*/ 21693 w 1192669"/>
                <a:gd name="connsiteY392" fmla="*/ 465508 h 1136929"/>
                <a:gd name="connsiteX393" fmla="*/ 12618 w 1192669"/>
                <a:gd name="connsiteY393" fmla="*/ 458593 h 1136929"/>
                <a:gd name="connsiteX394" fmla="*/ 7260 w 1192669"/>
                <a:gd name="connsiteY394" fmla="*/ 453406 h 1136929"/>
                <a:gd name="connsiteX395" fmla="*/ 0 w 1192669"/>
                <a:gd name="connsiteY395" fmla="*/ 449948 h 1136929"/>
                <a:gd name="connsiteX396" fmla="*/ 3630 w 1192669"/>
                <a:gd name="connsiteY396" fmla="*/ 437846 h 1136929"/>
                <a:gd name="connsiteX397" fmla="*/ 7260 w 1192669"/>
                <a:gd name="connsiteY397" fmla="*/ 432659 h 1136929"/>
                <a:gd name="connsiteX398" fmla="*/ 323490 w 1192669"/>
                <a:gd name="connsiteY398" fmla="*/ 465508 h 113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Lst>
              <a:rect l="l" t="t" r="r" b="b"/>
              <a:pathLst>
                <a:path w="1192669" h="1136929">
                  <a:moveTo>
                    <a:pt x="363246" y="0"/>
                  </a:moveTo>
                  <a:lnTo>
                    <a:pt x="625288" y="19018"/>
                  </a:lnTo>
                  <a:lnTo>
                    <a:pt x="618028" y="218015"/>
                  </a:lnTo>
                  <a:lnTo>
                    <a:pt x="625288" y="221473"/>
                  </a:lnTo>
                  <a:lnTo>
                    <a:pt x="630646" y="223202"/>
                  </a:lnTo>
                  <a:lnTo>
                    <a:pt x="634276" y="230118"/>
                  </a:lnTo>
                  <a:lnTo>
                    <a:pt x="639720" y="233662"/>
                  </a:lnTo>
                  <a:lnTo>
                    <a:pt x="646894" y="238849"/>
                  </a:lnTo>
                  <a:lnTo>
                    <a:pt x="655968" y="238849"/>
                  </a:lnTo>
                  <a:lnTo>
                    <a:pt x="661413" y="238849"/>
                  </a:lnTo>
                  <a:lnTo>
                    <a:pt x="668587" y="242306"/>
                  </a:lnTo>
                  <a:lnTo>
                    <a:pt x="668587" y="238849"/>
                  </a:lnTo>
                  <a:lnTo>
                    <a:pt x="674031" y="233662"/>
                  </a:lnTo>
                  <a:lnTo>
                    <a:pt x="677661" y="235391"/>
                  </a:lnTo>
                  <a:lnTo>
                    <a:pt x="677661" y="238849"/>
                  </a:lnTo>
                  <a:lnTo>
                    <a:pt x="683106" y="244035"/>
                  </a:lnTo>
                  <a:lnTo>
                    <a:pt x="686650" y="250951"/>
                  </a:lnTo>
                  <a:lnTo>
                    <a:pt x="686650" y="254409"/>
                  </a:lnTo>
                  <a:lnTo>
                    <a:pt x="686650" y="256138"/>
                  </a:lnTo>
                  <a:lnTo>
                    <a:pt x="690279" y="259595"/>
                  </a:lnTo>
                  <a:lnTo>
                    <a:pt x="695724" y="259595"/>
                  </a:lnTo>
                  <a:lnTo>
                    <a:pt x="702984" y="256138"/>
                  </a:lnTo>
                  <a:lnTo>
                    <a:pt x="704799" y="256138"/>
                  </a:lnTo>
                  <a:lnTo>
                    <a:pt x="708342" y="259595"/>
                  </a:lnTo>
                  <a:lnTo>
                    <a:pt x="711972" y="263054"/>
                  </a:lnTo>
                  <a:lnTo>
                    <a:pt x="717417" y="264782"/>
                  </a:lnTo>
                  <a:lnTo>
                    <a:pt x="726405" y="264782"/>
                  </a:lnTo>
                  <a:lnTo>
                    <a:pt x="733665" y="268240"/>
                  </a:lnTo>
                  <a:lnTo>
                    <a:pt x="742740" y="264782"/>
                  </a:lnTo>
                  <a:lnTo>
                    <a:pt x="746283" y="271698"/>
                  </a:lnTo>
                  <a:lnTo>
                    <a:pt x="748098" y="275156"/>
                  </a:lnTo>
                  <a:lnTo>
                    <a:pt x="751728" y="275156"/>
                  </a:lnTo>
                  <a:lnTo>
                    <a:pt x="755358" y="275156"/>
                  </a:lnTo>
                  <a:lnTo>
                    <a:pt x="758988" y="268240"/>
                  </a:lnTo>
                  <a:lnTo>
                    <a:pt x="764432" y="264782"/>
                  </a:lnTo>
                  <a:lnTo>
                    <a:pt x="769791" y="264782"/>
                  </a:lnTo>
                  <a:lnTo>
                    <a:pt x="773420" y="264782"/>
                  </a:lnTo>
                  <a:lnTo>
                    <a:pt x="780680" y="268240"/>
                  </a:lnTo>
                  <a:lnTo>
                    <a:pt x="782495" y="275156"/>
                  </a:lnTo>
                  <a:lnTo>
                    <a:pt x="780680" y="276885"/>
                  </a:lnTo>
                  <a:lnTo>
                    <a:pt x="782495" y="283800"/>
                  </a:lnTo>
                  <a:lnTo>
                    <a:pt x="789668" y="285529"/>
                  </a:lnTo>
                  <a:lnTo>
                    <a:pt x="791484" y="285529"/>
                  </a:lnTo>
                  <a:lnTo>
                    <a:pt x="791484" y="288987"/>
                  </a:lnTo>
                  <a:lnTo>
                    <a:pt x="791484" y="295903"/>
                  </a:lnTo>
                  <a:lnTo>
                    <a:pt x="795113" y="297632"/>
                  </a:lnTo>
                  <a:lnTo>
                    <a:pt x="798743" y="301089"/>
                  </a:lnTo>
                  <a:lnTo>
                    <a:pt x="804188" y="297632"/>
                  </a:lnTo>
                  <a:lnTo>
                    <a:pt x="811361" y="297632"/>
                  </a:lnTo>
                  <a:lnTo>
                    <a:pt x="816806" y="295903"/>
                  </a:lnTo>
                  <a:lnTo>
                    <a:pt x="816806" y="288987"/>
                  </a:lnTo>
                  <a:lnTo>
                    <a:pt x="820436" y="285529"/>
                  </a:lnTo>
                  <a:lnTo>
                    <a:pt x="825794" y="288987"/>
                  </a:lnTo>
                  <a:lnTo>
                    <a:pt x="829424" y="292445"/>
                  </a:lnTo>
                  <a:lnTo>
                    <a:pt x="825794" y="297632"/>
                  </a:lnTo>
                  <a:lnTo>
                    <a:pt x="833054" y="297632"/>
                  </a:lnTo>
                  <a:lnTo>
                    <a:pt x="836684" y="297632"/>
                  </a:lnTo>
                  <a:lnTo>
                    <a:pt x="838499" y="301089"/>
                  </a:lnTo>
                  <a:lnTo>
                    <a:pt x="842129" y="304547"/>
                  </a:lnTo>
                  <a:lnTo>
                    <a:pt x="847487" y="308005"/>
                  </a:lnTo>
                  <a:lnTo>
                    <a:pt x="851117" y="304547"/>
                  </a:lnTo>
                  <a:lnTo>
                    <a:pt x="858377" y="301089"/>
                  </a:lnTo>
                  <a:lnTo>
                    <a:pt x="860192" y="301089"/>
                  </a:lnTo>
                  <a:lnTo>
                    <a:pt x="860192" y="308005"/>
                  </a:lnTo>
                  <a:lnTo>
                    <a:pt x="863822" y="313192"/>
                  </a:lnTo>
                  <a:lnTo>
                    <a:pt x="869180" y="309734"/>
                  </a:lnTo>
                  <a:lnTo>
                    <a:pt x="872810" y="304547"/>
                  </a:lnTo>
                  <a:lnTo>
                    <a:pt x="880070" y="301089"/>
                  </a:lnTo>
                  <a:lnTo>
                    <a:pt x="880070" y="304547"/>
                  </a:lnTo>
                  <a:lnTo>
                    <a:pt x="885428" y="301089"/>
                  </a:lnTo>
                  <a:lnTo>
                    <a:pt x="890873" y="297632"/>
                  </a:lnTo>
                  <a:lnTo>
                    <a:pt x="901762" y="297632"/>
                  </a:lnTo>
                  <a:lnTo>
                    <a:pt x="903577" y="301089"/>
                  </a:lnTo>
                  <a:lnTo>
                    <a:pt x="907120" y="308005"/>
                  </a:lnTo>
                  <a:lnTo>
                    <a:pt x="916195" y="308005"/>
                  </a:lnTo>
                  <a:lnTo>
                    <a:pt x="925183" y="313192"/>
                  </a:lnTo>
                  <a:lnTo>
                    <a:pt x="932443" y="318378"/>
                  </a:lnTo>
                  <a:lnTo>
                    <a:pt x="941518" y="318378"/>
                  </a:lnTo>
                  <a:lnTo>
                    <a:pt x="945061" y="316649"/>
                  </a:lnTo>
                  <a:lnTo>
                    <a:pt x="946876" y="316649"/>
                  </a:lnTo>
                  <a:lnTo>
                    <a:pt x="950506" y="308005"/>
                  </a:lnTo>
                  <a:lnTo>
                    <a:pt x="959581" y="308005"/>
                  </a:lnTo>
                  <a:lnTo>
                    <a:pt x="966754" y="301089"/>
                  </a:lnTo>
                  <a:lnTo>
                    <a:pt x="975829" y="297632"/>
                  </a:lnTo>
                  <a:lnTo>
                    <a:pt x="981274" y="301089"/>
                  </a:lnTo>
                  <a:lnTo>
                    <a:pt x="988447" y="304547"/>
                  </a:lnTo>
                  <a:lnTo>
                    <a:pt x="990262" y="301089"/>
                  </a:lnTo>
                  <a:lnTo>
                    <a:pt x="993892" y="297632"/>
                  </a:lnTo>
                  <a:lnTo>
                    <a:pt x="997522" y="295903"/>
                  </a:lnTo>
                  <a:lnTo>
                    <a:pt x="1002966" y="295903"/>
                  </a:lnTo>
                  <a:lnTo>
                    <a:pt x="1010140" y="297632"/>
                  </a:lnTo>
                  <a:lnTo>
                    <a:pt x="1011954" y="304547"/>
                  </a:lnTo>
                  <a:lnTo>
                    <a:pt x="1019214" y="308005"/>
                  </a:lnTo>
                  <a:lnTo>
                    <a:pt x="1022844" y="308005"/>
                  </a:lnTo>
                  <a:lnTo>
                    <a:pt x="1024573" y="304547"/>
                  </a:lnTo>
                  <a:lnTo>
                    <a:pt x="1028203" y="297632"/>
                  </a:lnTo>
                  <a:lnTo>
                    <a:pt x="1035462" y="292445"/>
                  </a:lnTo>
                  <a:lnTo>
                    <a:pt x="1037277" y="292445"/>
                  </a:lnTo>
                  <a:lnTo>
                    <a:pt x="1044451" y="295903"/>
                  </a:lnTo>
                  <a:lnTo>
                    <a:pt x="1046265" y="297632"/>
                  </a:lnTo>
                  <a:lnTo>
                    <a:pt x="1058970" y="308005"/>
                  </a:lnTo>
                  <a:lnTo>
                    <a:pt x="1066143" y="308005"/>
                  </a:lnTo>
                  <a:lnTo>
                    <a:pt x="1067958" y="313192"/>
                  </a:lnTo>
                  <a:lnTo>
                    <a:pt x="1078848" y="316649"/>
                  </a:lnTo>
                  <a:lnTo>
                    <a:pt x="1084206" y="321836"/>
                  </a:lnTo>
                  <a:lnTo>
                    <a:pt x="1096911" y="325294"/>
                  </a:lnTo>
                  <a:lnTo>
                    <a:pt x="1102355" y="328838"/>
                  </a:lnTo>
                  <a:lnTo>
                    <a:pt x="1105899" y="330567"/>
                  </a:lnTo>
                  <a:lnTo>
                    <a:pt x="1111344" y="337483"/>
                  </a:lnTo>
                  <a:lnTo>
                    <a:pt x="1118603" y="334025"/>
                  </a:lnTo>
                  <a:lnTo>
                    <a:pt x="1123962" y="330567"/>
                  </a:lnTo>
                  <a:lnTo>
                    <a:pt x="1134851" y="330567"/>
                  </a:lnTo>
                  <a:lnTo>
                    <a:pt x="1140296" y="334025"/>
                  </a:lnTo>
                  <a:lnTo>
                    <a:pt x="1143840" y="339212"/>
                  </a:lnTo>
                  <a:lnTo>
                    <a:pt x="1140296" y="498358"/>
                  </a:lnTo>
                  <a:lnTo>
                    <a:pt x="1165533" y="520920"/>
                  </a:lnTo>
                  <a:lnTo>
                    <a:pt x="1161989" y="541667"/>
                  </a:lnTo>
                  <a:lnTo>
                    <a:pt x="1167347" y="541667"/>
                  </a:lnTo>
                  <a:lnTo>
                    <a:pt x="1174607" y="550311"/>
                  </a:lnTo>
                  <a:lnTo>
                    <a:pt x="1174607" y="557227"/>
                  </a:lnTo>
                  <a:lnTo>
                    <a:pt x="1180052" y="562414"/>
                  </a:lnTo>
                  <a:lnTo>
                    <a:pt x="1180052" y="565872"/>
                  </a:lnTo>
                  <a:lnTo>
                    <a:pt x="1180052" y="574516"/>
                  </a:lnTo>
                  <a:lnTo>
                    <a:pt x="1183595" y="577974"/>
                  </a:lnTo>
                  <a:lnTo>
                    <a:pt x="1187225" y="583161"/>
                  </a:lnTo>
                  <a:lnTo>
                    <a:pt x="1189040" y="586619"/>
                  </a:lnTo>
                  <a:lnTo>
                    <a:pt x="1192670" y="593534"/>
                  </a:lnTo>
                  <a:lnTo>
                    <a:pt x="1189040" y="598721"/>
                  </a:lnTo>
                  <a:lnTo>
                    <a:pt x="1189040" y="603908"/>
                  </a:lnTo>
                  <a:lnTo>
                    <a:pt x="1187225" y="610823"/>
                  </a:lnTo>
                  <a:lnTo>
                    <a:pt x="1187225" y="614367"/>
                  </a:lnTo>
                  <a:lnTo>
                    <a:pt x="1187225" y="619554"/>
                  </a:lnTo>
                  <a:lnTo>
                    <a:pt x="1183595" y="624741"/>
                  </a:lnTo>
                  <a:lnTo>
                    <a:pt x="1183595" y="628199"/>
                  </a:lnTo>
                  <a:lnTo>
                    <a:pt x="1180052" y="635114"/>
                  </a:lnTo>
                  <a:lnTo>
                    <a:pt x="1178237" y="640301"/>
                  </a:lnTo>
                  <a:lnTo>
                    <a:pt x="1174607" y="643759"/>
                  </a:lnTo>
                  <a:lnTo>
                    <a:pt x="1174607" y="648946"/>
                  </a:lnTo>
                  <a:lnTo>
                    <a:pt x="1174607" y="657590"/>
                  </a:lnTo>
                  <a:lnTo>
                    <a:pt x="1178237" y="657590"/>
                  </a:lnTo>
                  <a:lnTo>
                    <a:pt x="1174607" y="664506"/>
                  </a:lnTo>
                  <a:lnTo>
                    <a:pt x="1174607" y="667964"/>
                  </a:lnTo>
                  <a:lnTo>
                    <a:pt x="1174607" y="673150"/>
                  </a:lnTo>
                  <a:lnTo>
                    <a:pt x="1178237" y="676608"/>
                  </a:lnTo>
                  <a:lnTo>
                    <a:pt x="1178237" y="681795"/>
                  </a:lnTo>
                  <a:lnTo>
                    <a:pt x="1178237" y="688710"/>
                  </a:lnTo>
                  <a:lnTo>
                    <a:pt x="1178237" y="693897"/>
                  </a:lnTo>
                  <a:lnTo>
                    <a:pt x="1174607" y="699084"/>
                  </a:lnTo>
                  <a:lnTo>
                    <a:pt x="1167347" y="709544"/>
                  </a:lnTo>
                  <a:lnTo>
                    <a:pt x="1165533" y="714731"/>
                  </a:lnTo>
                  <a:lnTo>
                    <a:pt x="1161989" y="719917"/>
                  </a:lnTo>
                  <a:lnTo>
                    <a:pt x="1156544" y="723375"/>
                  </a:lnTo>
                  <a:lnTo>
                    <a:pt x="1152914" y="723375"/>
                  </a:lnTo>
                  <a:lnTo>
                    <a:pt x="1152914" y="726833"/>
                  </a:lnTo>
                  <a:lnTo>
                    <a:pt x="1156544" y="730291"/>
                  </a:lnTo>
                  <a:lnTo>
                    <a:pt x="1158359" y="732020"/>
                  </a:lnTo>
                  <a:lnTo>
                    <a:pt x="1158359" y="735477"/>
                  </a:lnTo>
                  <a:lnTo>
                    <a:pt x="1152914" y="735477"/>
                  </a:lnTo>
                  <a:lnTo>
                    <a:pt x="1143840" y="735477"/>
                  </a:lnTo>
                  <a:lnTo>
                    <a:pt x="1134851" y="735477"/>
                  </a:lnTo>
                  <a:lnTo>
                    <a:pt x="1123962" y="742393"/>
                  </a:lnTo>
                  <a:lnTo>
                    <a:pt x="1114974" y="744122"/>
                  </a:lnTo>
                  <a:lnTo>
                    <a:pt x="1105899" y="747580"/>
                  </a:lnTo>
                  <a:lnTo>
                    <a:pt x="1100541" y="752767"/>
                  </a:lnTo>
                  <a:lnTo>
                    <a:pt x="1096911" y="756224"/>
                  </a:lnTo>
                  <a:lnTo>
                    <a:pt x="1089651" y="756224"/>
                  </a:lnTo>
                  <a:lnTo>
                    <a:pt x="1080663" y="751038"/>
                  </a:lnTo>
                  <a:lnTo>
                    <a:pt x="1078848" y="744122"/>
                  </a:lnTo>
                  <a:lnTo>
                    <a:pt x="1078848" y="738935"/>
                  </a:lnTo>
                  <a:lnTo>
                    <a:pt x="1075218" y="732020"/>
                  </a:lnTo>
                  <a:lnTo>
                    <a:pt x="1075218" y="726833"/>
                  </a:lnTo>
                  <a:lnTo>
                    <a:pt x="1071588" y="726833"/>
                  </a:lnTo>
                  <a:lnTo>
                    <a:pt x="1067958" y="732020"/>
                  </a:lnTo>
                  <a:lnTo>
                    <a:pt x="1066143" y="735477"/>
                  </a:lnTo>
                  <a:lnTo>
                    <a:pt x="1062600" y="738935"/>
                  </a:lnTo>
                  <a:lnTo>
                    <a:pt x="1062600" y="785616"/>
                  </a:lnTo>
                  <a:lnTo>
                    <a:pt x="1057155" y="794260"/>
                  </a:lnTo>
                  <a:lnTo>
                    <a:pt x="1057155" y="797718"/>
                  </a:lnTo>
                  <a:lnTo>
                    <a:pt x="1057155" y="804720"/>
                  </a:lnTo>
                  <a:lnTo>
                    <a:pt x="1053525" y="809907"/>
                  </a:lnTo>
                  <a:lnTo>
                    <a:pt x="1049895" y="816823"/>
                  </a:lnTo>
                  <a:lnTo>
                    <a:pt x="1046265" y="822009"/>
                  </a:lnTo>
                  <a:lnTo>
                    <a:pt x="1037277" y="827196"/>
                  </a:lnTo>
                  <a:lnTo>
                    <a:pt x="1028203" y="830654"/>
                  </a:lnTo>
                  <a:lnTo>
                    <a:pt x="1019214" y="837569"/>
                  </a:lnTo>
                  <a:lnTo>
                    <a:pt x="1006510" y="846214"/>
                  </a:lnTo>
                  <a:lnTo>
                    <a:pt x="993892" y="851401"/>
                  </a:lnTo>
                  <a:lnTo>
                    <a:pt x="984817" y="858316"/>
                  </a:lnTo>
                  <a:lnTo>
                    <a:pt x="968569" y="863503"/>
                  </a:lnTo>
                  <a:lnTo>
                    <a:pt x="954136" y="868690"/>
                  </a:lnTo>
                  <a:lnTo>
                    <a:pt x="954136" y="866961"/>
                  </a:lnTo>
                  <a:lnTo>
                    <a:pt x="959581" y="860045"/>
                  </a:lnTo>
                  <a:lnTo>
                    <a:pt x="966754" y="858316"/>
                  </a:lnTo>
                  <a:lnTo>
                    <a:pt x="968569" y="854859"/>
                  </a:lnTo>
                  <a:lnTo>
                    <a:pt x="966754" y="847943"/>
                  </a:lnTo>
                  <a:lnTo>
                    <a:pt x="963211" y="846214"/>
                  </a:lnTo>
                  <a:lnTo>
                    <a:pt x="959581" y="839298"/>
                  </a:lnTo>
                  <a:lnTo>
                    <a:pt x="957766" y="842756"/>
                  </a:lnTo>
                  <a:lnTo>
                    <a:pt x="957766" y="846214"/>
                  </a:lnTo>
                  <a:lnTo>
                    <a:pt x="957766" y="847943"/>
                  </a:lnTo>
                  <a:lnTo>
                    <a:pt x="950506" y="854859"/>
                  </a:lnTo>
                  <a:lnTo>
                    <a:pt x="946876" y="851401"/>
                  </a:lnTo>
                  <a:lnTo>
                    <a:pt x="945061" y="847943"/>
                  </a:lnTo>
                  <a:lnTo>
                    <a:pt x="945061" y="846214"/>
                  </a:lnTo>
                  <a:lnTo>
                    <a:pt x="941518" y="842756"/>
                  </a:lnTo>
                  <a:lnTo>
                    <a:pt x="937888" y="842756"/>
                  </a:lnTo>
                  <a:lnTo>
                    <a:pt x="937888" y="846214"/>
                  </a:lnTo>
                  <a:lnTo>
                    <a:pt x="937888" y="847943"/>
                  </a:lnTo>
                  <a:lnTo>
                    <a:pt x="937888" y="851401"/>
                  </a:lnTo>
                  <a:lnTo>
                    <a:pt x="936073" y="854859"/>
                  </a:lnTo>
                  <a:lnTo>
                    <a:pt x="932443" y="851401"/>
                  </a:lnTo>
                  <a:lnTo>
                    <a:pt x="928813" y="846214"/>
                  </a:lnTo>
                  <a:lnTo>
                    <a:pt x="925183" y="842756"/>
                  </a:lnTo>
                  <a:lnTo>
                    <a:pt x="919825" y="842756"/>
                  </a:lnTo>
                  <a:lnTo>
                    <a:pt x="919825" y="846214"/>
                  </a:lnTo>
                  <a:lnTo>
                    <a:pt x="919825" y="847943"/>
                  </a:lnTo>
                  <a:lnTo>
                    <a:pt x="919825" y="851401"/>
                  </a:lnTo>
                  <a:lnTo>
                    <a:pt x="919825" y="854859"/>
                  </a:lnTo>
                  <a:lnTo>
                    <a:pt x="923455" y="858316"/>
                  </a:lnTo>
                  <a:lnTo>
                    <a:pt x="925183" y="860045"/>
                  </a:lnTo>
                  <a:lnTo>
                    <a:pt x="928813" y="863503"/>
                  </a:lnTo>
                  <a:lnTo>
                    <a:pt x="932443" y="866961"/>
                  </a:lnTo>
                  <a:lnTo>
                    <a:pt x="928813" y="868690"/>
                  </a:lnTo>
                  <a:lnTo>
                    <a:pt x="928813" y="872148"/>
                  </a:lnTo>
                  <a:lnTo>
                    <a:pt x="925183" y="872148"/>
                  </a:lnTo>
                  <a:lnTo>
                    <a:pt x="903577" y="875605"/>
                  </a:lnTo>
                  <a:lnTo>
                    <a:pt x="903577" y="879063"/>
                  </a:lnTo>
                  <a:lnTo>
                    <a:pt x="901762" y="884250"/>
                  </a:lnTo>
                  <a:lnTo>
                    <a:pt x="898132" y="887708"/>
                  </a:lnTo>
                  <a:lnTo>
                    <a:pt x="894502" y="889437"/>
                  </a:lnTo>
                  <a:lnTo>
                    <a:pt x="894502" y="892894"/>
                  </a:lnTo>
                  <a:lnTo>
                    <a:pt x="890873" y="896439"/>
                  </a:lnTo>
                  <a:lnTo>
                    <a:pt x="885428" y="896439"/>
                  </a:lnTo>
                  <a:lnTo>
                    <a:pt x="880070" y="896439"/>
                  </a:lnTo>
                  <a:lnTo>
                    <a:pt x="876440" y="899896"/>
                  </a:lnTo>
                  <a:lnTo>
                    <a:pt x="872810" y="901625"/>
                  </a:lnTo>
                  <a:lnTo>
                    <a:pt x="869180" y="905083"/>
                  </a:lnTo>
                  <a:lnTo>
                    <a:pt x="867365" y="908541"/>
                  </a:lnTo>
                  <a:lnTo>
                    <a:pt x="867365" y="911999"/>
                  </a:lnTo>
                  <a:lnTo>
                    <a:pt x="869180" y="913728"/>
                  </a:lnTo>
                  <a:lnTo>
                    <a:pt x="876440" y="913728"/>
                  </a:lnTo>
                  <a:lnTo>
                    <a:pt x="876440" y="917186"/>
                  </a:lnTo>
                  <a:lnTo>
                    <a:pt x="876440" y="922372"/>
                  </a:lnTo>
                  <a:lnTo>
                    <a:pt x="869180" y="925830"/>
                  </a:lnTo>
                  <a:lnTo>
                    <a:pt x="869180" y="929288"/>
                  </a:lnTo>
                  <a:lnTo>
                    <a:pt x="863822" y="932746"/>
                  </a:lnTo>
                  <a:lnTo>
                    <a:pt x="858377" y="932746"/>
                  </a:lnTo>
                  <a:lnTo>
                    <a:pt x="851117" y="932746"/>
                  </a:lnTo>
                  <a:lnTo>
                    <a:pt x="847487" y="932746"/>
                  </a:lnTo>
                  <a:lnTo>
                    <a:pt x="845672" y="934475"/>
                  </a:lnTo>
                  <a:lnTo>
                    <a:pt x="842129" y="937932"/>
                  </a:lnTo>
                  <a:lnTo>
                    <a:pt x="845672" y="941390"/>
                  </a:lnTo>
                  <a:lnTo>
                    <a:pt x="847487" y="946577"/>
                  </a:lnTo>
                  <a:lnTo>
                    <a:pt x="851117" y="946577"/>
                  </a:lnTo>
                  <a:lnTo>
                    <a:pt x="851117" y="950035"/>
                  </a:lnTo>
                  <a:lnTo>
                    <a:pt x="851117" y="955221"/>
                  </a:lnTo>
                  <a:lnTo>
                    <a:pt x="851117" y="962137"/>
                  </a:lnTo>
                  <a:lnTo>
                    <a:pt x="847487" y="963866"/>
                  </a:lnTo>
                  <a:lnTo>
                    <a:pt x="847487" y="967324"/>
                  </a:lnTo>
                  <a:lnTo>
                    <a:pt x="851117" y="975969"/>
                  </a:lnTo>
                  <a:lnTo>
                    <a:pt x="851117" y="979426"/>
                  </a:lnTo>
                  <a:lnTo>
                    <a:pt x="847487" y="986342"/>
                  </a:lnTo>
                  <a:lnTo>
                    <a:pt x="845672" y="988071"/>
                  </a:lnTo>
                  <a:lnTo>
                    <a:pt x="838499" y="991615"/>
                  </a:lnTo>
                  <a:lnTo>
                    <a:pt x="836684" y="988071"/>
                  </a:lnTo>
                  <a:lnTo>
                    <a:pt x="833054" y="986342"/>
                  </a:lnTo>
                  <a:lnTo>
                    <a:pt x="829424" y="986342"/>
                  </a:lnTo>
                  <a:lnTo>
                    <a:pt x="824066" y="986342"/>
                  </a:lnTo>
                  <a:lnTo>
                    <a:pt x="820436" y="986342"/>
                  </a:lnTo>
                  <a:lnTo>
                    <a:pt x="820436" y="988071"/>
                  </a:lnTo>
                  <a:lnTo>
                    <a:pt x="820436" y="995073"/>
                  </a:lnTo>
                  <a:lnTo>
                    <a:pt x="820436" y="996802"/>
                  </a:lnTo>
                  <a:lnTo>
                    <a:pt x="825794" y="1000260"/>
                  </a:lnTo>
                  <a:lnTo>
                    <a:pt x="829424" y="996802"/>
                  </a:lnTo>
                  <a:lnTo>
                    <a:pt x="833054" y="996802"/>
                  </a:lnTo>
                  <a:lnTo>
                    <a:pt x="838499" y="1003717"/>
                  </a:lnTo>
                  <a:lnTo>
                    <a:pt x="838499" y="1007175"/>
                  </a:lnTo>
                  <a:lnTo>
                    <a:pt x="838499" y="1012362"/>
                  </a:lnTo>
                  <a:lnTo>
                    <a:pt x="838499" y="1015820"/>
                  </a:lnTo>
                  <a:lnTo>
                    <a:pt x="836684" y="1021007"/>
                  </a:lnTo>
                  <a:lnTo>
                    <a:pt x="836684" y="1024464"/>
                  </a:lnTo>
                  <a:lnTo>
                    <a:pt x="833054" y="1027922"/>
                  </a:lnTo>
                  <a:lnTo>
                    <a:pt x="829424" y="1029651"/>
                  </a:lnTo>
                  <a:lnTo>
                    <a:pt x="829424" y="1033109"/>
                  </a:lnTo>
                  <a:lnTo>
                    <a:pt x="829424" y="1038296"/>
                  </a:lnTo>
                  <a:lnTo>
                    <a:pt x="829424" y="1041753"/>
                  </a:lnTo>
                  <a:lnTo>
                    <a:pt x="833054" y="1050398"/>
                  </a:lnTo>
                  <a:lnTo>
                    <a:pt x="833054" y="1057313"/>
                  </a:lnTo>
                  <a:lnTo>
                    <a:pt x="836684" y="1062500"/>
                  </a:lnTo>
                  <a:lnTo>
                    <a:pt x="836684" y="1069416"/>
                  </a:lnTo>
                  <a:lnTo>
                    <a:pt x="838499" y="1078061"/>
                  </a:lnTo>
                  <a:lnTo>
                    <a:pt x="838499" y="1091978"/>
                  </a:lnTo>
                  <a:lnTo>
                    <a:pt x="845672" y="1104080"/>
                  </a:lnTo>
                  <a:lnTo>
                    <a:pt x="847487" y="1112725"/>
                  </a:lnTo>
                  <a:lnTo>
                    <a:pt x="854747" y="1123099"/>
                  </a:lnTo>
                  <a:lnTo>
                    <a:pt x="858377" y="1131743"/>
                  </a:lnTo>
                  <a:lnTo>
                    <a:pt x="858377" y="1136930"/>
                  </a:lnTo>
                  <a:lnTo>
                    <a:pt x="851117" y="1128285"/>
                  </a:lnTo>
                  <a:lnTo>
                    <a:pt x="836684" y="1128285"/>
                  </a:lnTo>
                  <a:lnTo>
                    <a:pt x="825794" y="1128285"/>
                  </a:lnTo>
                  <a:lnTo>
                    <a:pt x="813176" y="1123099"/>
                  </a:lnTo>
                  <a:lnTo>
                    <a:pt x="798743" y="1116183"/>
                  </a:lnTo>
                  <a:lnTo>
                    <a:pt x="780680" y="1112725"/>
                  </a:lnTo>
                  <a:lnTo>
                    <a:pt x="755358" y="1110996"/>
                  </a:lnTo>
                  <a:lnTo>
                    <a:pt x="746283" y="1110996"/>
                  </a:lnTo>
                  <a:lnTo>
                    <a:pt x="730035" y="1102352"/>
                  </a:lnTo>
                  <a:lnTo>
                    <a:pt x="721047" y="1091978"/>
                  </a:lnTo>
                  <a:lnTo>
                    <a:pt x="708342" y="1090249"/>
                  </a:lnTo>
                  <a:lnTo>
                    <a:pt x="692094" y="1090249"/>
                  </a:lnTo>
                  <a:lnTo>
                    <a:pt x="681291" y="1081518"/>
                  </a:lnTo>
                  <a:lnTo>
                    <a:pt x="668587" y="1071145"/>
                  </a:lnTo>
                  <a:lnTo>
                    <a:pt x="659598" y="1057313"/>
                  </a:lnTo>
                  <a:lnTo>
                    <a:pt x="648709" y="1041753"/>
                  </a:lnTo>
                  <a:lnTo>
                    <a:pt x="636091" y="1021007"/>
                  </a:lnTo>
                  <a:lnTo>
                    <a:pt x="634276" y="1012362"/>
                  </a:lnTo>
                  <a:lnTo>
                    <a:pt x="630646" y="1000260"/>
                  </a:lnTo>
                  <a:lnTo>
                    <a:pt x="627016" y="988071"/>
                  </a:lnTo>
                  <a:lnTo>
                    <a:pt x="625288" y="970782"/>
                  </a:lnTo>
                  <a:lnTo>
                    <a:pt x="618028" y="962137"/>
                  </a:lnTo>
                  <a:lnTo>
                    <a:pt x="618028" y="950035"/>
                  </a:lnTo>
                  <a:lnTo>
                    <a:pt x="612583" y="941390"/>
                  </a:lnTo>
                  <a:lnTo>
                    <a:pt x="599965" y="932746"/>
                  </a:lnTo>
                  <a:lnTo>
                    <a:pt x="592705" y="925830"/>
                  </a:lnTo>
                  <a:lnTo>
                    <a:pt x="587260" y="920643"/>
                  </a:lnTo>
                  <a:lnTo>
                    <a:pt x="581902" y="908541"/>
                  </a:lnTo>
                  <a:lnTo>
                    <a:pt x="574642" y="896439"/>
                  </a:lnTo>
                  <a:lnTo>
                    <a:pt x="562024" y="880792"/>
                  </a:lnTo>
                  <a:lnTo>
                    <a:pt x="552950" y="868690"/>
                  </a:lnTo>
                  <a:lnTo>
                    <a:pt x="540331" y="847943"/>
                  </a:lnTo>
                  <a:lnTo>
                    <a:pt x="531257" y="827196"/>
                  </a:lnTo>
                  <a:lnTo>
                    <a:pt x="527627" y="806449"/>
                  </a:lnTo>
                  <a:lnTo>
                    <a:pt x="522268" y="794260"/>
                  </a:lnTo>
                  <a:lnTo>
                    <a:pt x="518639" y="785616"/>
                  </a:lnTo>
                  <a:lnTo>
                    <a:pt x="513194" y="771784"/>
                  </a:lnTo>
                  <a:lnTo>
                    <a:pt x="500576" y="759682"/>
                  </a:lnTo>
                  <a:lnTo>
                    <a:pt x="491501" y="747580"/>
                  </a:lnTo>
                  <a:lnTo>
                    <a:pt x="475253" y="732020"/>
                  </a:lnTo>
                  <a:lnTo>
                    <a:pt x="469808" y="719917"/>
                  </a:lnTo>
                  <a:lnTo>
                    <a:pt x="460820" y="709544"/>
                  </a:lnTo>
                  <a:lnTo>
                    <a:pt x="457190" y="702542"/>
                  </a:lnTo>
                  <a:lnTo>
                    <a:pt x="440942" y="702542"/>
                  </a:lnTo>
                  <a:lnTo>
                    <a:pt x="413805" y="699084"/>
                  </a:lnTo>
                  <a:lnTo>
                    <a:pt x="397557" y="702542"/>
                  </a:lnTo>
                  <a:lnTo>
                    <a:pt x="372234" y="699084"/>
                  </a:lnTo>
                  <a:lnTo>
                    <a:pt x="363246" y="697355"/>
                  </a:lnTo>
                  <a:lnTo>
                    <a:pt x="354171" y="693897"/>
                  </a:lnTo>
                  <a:lnTo>
                    <a:pt x="341553" y="697355"/>
                  </a:lnTo>
                  <a:lnTo>
                    <a:pt x="337923" y="702542"/>
                  </a:lnTo>
                  <a:lnTo>
                    <a:pt x="328848" y="718188"/>
                  </a:lnTo>
                  <a:lnTo>
                    <a:pt x="319860" y="726833"/>
                  </a:lnTo>
                  <a:lnTo>
                    <a:pt x="307242" y="747580"/>
                  </a:lnTo>
                  <a:lnTo>
                    <a:pt x="298167" y="759682"/>
                  </a:lnTo>
                  <a:lnTo>
                    <a:pt x="292723" y="768327"/>
                  </a:lnTo>
                  <a:lnTo>
                    <a:pt x="285549" y="776971"/>
                  </a:lnTo>
                  <a:lnTo>
                    <a:pt x="285549" y="780429"/>
                  </a:lnTo>
                  <a:lnTo>
                    <a:pt x="283735" y="780429"/>
                  </a:lnTo>
                  <a:lnTo>
                    <a:pt x="276475" y="776971"/>
                  </a:lnTo>
                  <a:lnTo>
                    <a:pt x="267487" y="771784"/>
                  </a:lnTo>
                  <a:lnTo>
                    <a:pt x="258412" y="771784"/>
                  </a:lnTo>
                  <a:lnTo>
                    <a:pt x="249337" y="768327"/>
                  </a:lnTo>
                  <a:lnTo>
                    <a:pt x="242164" y="763140"/>
                  </a:lnTo>
                  <a:lnTo>
                    <a:pt x="227731" y="752767"/>
                  </a:lnTo>
                  <a:lnTo>
                    <a:pt x="216841" y="742393"/>
                  </a:lnTo>
                  <a:lnTo>
                    <a:pt x="207853" y="735477"/>
                  </a:lnTo>
                  <a:lnTo>
                    <a:pt x="195149" y="723375"/>
                  </a:lnTo>
                  <a:lnTo>
                    <a:pt x="184345" y="714731"/>
                  </a:lnTo>
                  <a:lnTo>
                    <a:pt x="171641" y="702542"/>
                  </a:lnTo>
                  <a:lnTo>
                    <a:pt x="164467" y="690439"/>
                  </a:lnTo>
                  <a:lnTo>
                    <a:pt x="159023" y="678337"/>
                  </a:lnTo>
                  <a:lnTo>
                    <a:pt x="151763" y="669692"/>
                  </a:lnTo>
                  <a:lnTo>
                    <a:pt x="151763" y="655861"/>
                  </a:lnTo>
                  <a:lnTo>
                    <a:pt x="151763" y="643759"/>
                  </a:lnTo>
                  <a:lnTo>
                    <a:pt x="149948" y="635114"/>
                  </a:lnTo>
                  <a:lnTo>
                    <a:pt x="146405" y="623012"/>
                  </a:lnTo>
                  <a:lnTo>
                    <a:pt x="146405" y="614367"/>
                  </a:lnTo>
                  <a:lnTo>
                    <a:pt x="142775" y="602179"/>
                  </a:lnTo>
                  <a:lnTo>
                    <a:pt x="139145" y="593534"/>
                  </a:lnTo>
                  <a:lnTo>
                    <a:pt x="133700" y="586619"/>
                  </a:lnTo>
                  <a:lnTo>
                    <a:pt x="128342" y="577974"/>
                  </a:lnTo>
                  <a:lnTo>
                    <a:pt x="117452" y="569329"/>
                  </a:lnTo>
                  <a:lnTo>
                    <a:pt x="106649" y="560685"/>
                  </a:lnTo>
                  <a:lnTo>
                    <a:pt x="93944" y="545125"/>
                  </a:lnTo>
                  <a:lnTo>
                    <a:pt x="81326" y="536480"/>
                  </a:lnTo>
                  <a:lnTo>
                    <a:pt x="72252" y="529565"/>
                  </a:lnTo>
                  <a:lnTo>
                    <a:pt x="65078" y="519191"/>
                  </a:lnTo>
                  <a:lnTo>
                    <a:pt x="59633" y="508731"/>
                  </a:lnTo>
                  <a:lnTo>
                    <a:pt x="56004" y="503544"/>
                  </a:lnTo>
                  <a:lnTo>
                    <a:pt x="52374" y="500087"/>
                  </a:lnTo>
                  <a:lnTo>
                    <a:pt x="39756" y="491442"/>
                  </a:lnTo>
                  <a:lnTo>
                    <a:pt x="34311" y="486255"/>
                  </a:lnTo>
                  <a:lnTo>
                    <a:pt x="30681" y="477611"/>
                  </a:lnTo>
                  <a:lnTo>
                    <a:pt x="28953" y="470695"/>
                  </a:lnTo>
                  <a:lnTo>
                    <a:pt x="21693" y="465508"/>
                  </a:lnTo>
                  <a:lnTo>
                    <a:pt x="12618" y="458593"/>
                  </a:lnTo>
                  <a:lnTo>
                    <a:pt x="7260" y="453406"/>
                  </a:lnTo>
                  <a:lnTo>
                    <a:pt x="0" y="449948"/>
                  </a:lnTo>
                  <a:lnTo>
                    <a:pt x="3630" y="437846"/>
                  </a:lnTo>
                  <a:lnTo>
                    <a:pt x="7260" y="432659"/>
                  </a:lnTo>
                  <a:lnTo>
                    <a:pt x="323490" y="465508"/>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73" name="Freeform 172">
              <a:extLst>
                <a:ext uri="{FF2B5EF4-FFF2-40B4-BE49-F238E27FC236}">
                  <a16:creationId xmlns:a16="http://schemas.microsoft.com/office/drawing/2014/main" id="{8ED21D92-E0DF-A144-B068-8CB16B9B42B7}"/>
                </a:ext>
              </a:extLst>
            </p:cNvPr>
            <p:cNvSpPr/>
            <p:nvPr/>
          </p:nvSpPr>
          <p:spPr>
            <a:xfrm>
              <a:off x="5341762" y="3185437"/>
              <a:ext cx="543426" cy="469871"/>
            </a:xfrm>
            <a:custGeom>
              <a:avLst/>
              <a:gdLst>
                <a:gd name="connsiteX0" fmla="*/ 0 w 466696"/>
                <a:gd name="connsiteY0" fmla="*/ 8645 h 403526"/>
                <a:gd name="connsiteX1" fmla="*/ 260486 w 466696"/>
                <a:gd name="connsiteY1" fmla="*/ 0 h 403526"/>
                <a:gd name="connsiteX2" fmla="*/ 264116 w 466696"/>
                <a:gd name="connsiteY2" fmla="*/ 6916 h 403526"/>
                <a:gd name="connsiteX3" fmla="*/ 267746 w 466696"/>
                <a:gd name="connsiteY3" fmla="*/ 8645 h 403526"/>
                <a:gd name="connsiteX4" fmla="*/ 267746 w 466696"/>
                <a:gd name="connsiteY4" fmla="*/ 12102 h 403526"/>
                <a:gd name="connsiteX5" fmla="*/ 264116 w 466696"/>
                <a:gd name="connsiteY5" fmla="*/ 15560 h 403526"/>
                <a:gd name="connsiteX6" fmla="*/ 264116 w 466696"/>
                <a:gd name="connsiteY6" fmla="*/ 18931 h 403526"/>
                <a:gd name="connsiteX7" fmla="*/ 264116 w 466696"/>
                <a:gd name="connsiteY7" fmla="*/ 24118 h 403526"/>
                <a:gd name="connsiteX8" fmla="*/ 260486 w 466696"/>
                <a:gd name="connsiteY8" fmla="*/ 27576 h 403526"/>
                <a:gd name="connsiteX9" fmla="*/ 264116 w 466696"/>
                <a:gd name="connsiteY9" fmla="*/ 29305 h 403526"/>
                <a:gd name="connsiteX10" fmla="*/ 267746 w 466696"/>
                <a:gd name="connsiteY10" fmla="*/ 29305 h 403526"/>
                <a:gd name="connsiteX11" fmla="*/ 271289 w 466696"/>
                <a:gd name="connsiteY11" fmla="*/ 32763 h 403526"/>
                <a:gd name="connsiteX12" fmla="*/ 267746 w 466696"/>
                <a:gd name="connsiteY12" fmla="*/ 36220 h 403526"/>
                <a:gd name="connsiteX13" fmla="*/ 264116 w 466696"/>
                <a:gd name="connsiteY13" fmla="*/ 39678 h 403526"/>
                <a:gd name="connsiteX14" fmla="*/ 264116 w 466696"/>
                <a:gd name="connsiteY14" fmla="*/ 44865 h 403526"/>
                <a:gd name="connsiteX15" fmla="*/ 267746 w 466696"/>
                <a:gd name="connsiteY15" fmla="*/ 48323 h 403526"/>
                <a:gd name="connsiteX16" fmla="*/ 267746 w 466696"/>
                <a:gd name="connsiteY16" fmla="*/ 53423 h 403526"/>
                <a:gd name="connsiteX17" fmla="*/ 271289 w 466696"/>
                <a:gd name="connsiteY17" fmla="*/ 53423 h 403526"/>
                <a:gd name="connsiteX18" fmla="*/ 271289 w 466696"/>
                <a:gd name="connsiteY18" fmla="*/ 60339 h 403526"/>
                <a:gd name="connsiteX19" fmla="*/ 273104 w 466696"/>
                <a:gd name="connsiteY19" fmla="*/ 60339 h 403526"/>
                <a:gd name="connsiteX20" fmla="*/ 276734 w 466696"/>
                <a:gd name="connsiteY20" fmla="*/ 62068 h 403526"/>
                <a:gd name="connsiteX21" fmla="*/ 280364 w 466696"/>
                <a:gd name="connsiteY21" fmla="*/ 65525 h 403526"/>
                <a:gd name="connsiteX22" fmla="*/ 282179 w 466696"/>
                <a:gd name="connsiteY22" fmla="*/ 68983 h 403526"/>
                <a:gd name="connsiteX23" fmla="*/ 285809 w 466696"/>
                <a:gd name="connsiteY23" fmla="*/ 68983 h 403526"/>
                <a:gd name="connsiteX24" fmla="*/ 285809 w 466696"/>
                <a:gd name="connsiteY24" fmla="*/ 70712 h 403526"/>
                <a:gd name="connsiteX25" fmla="*/ 285809 w 466696"/>
                <a:gd name="connsiteY25" fmla="*/ 74170 h 403526"/>
                <a:gd name="connsiteX26" fmla="*/ 282179 w 466696"/>
                <a:gd name="connsiteY26" fmla="*/ 77628 h 403526"/>
                <a:gd name="connsiteX27" fmla="*/ 280364 w 466696"/>
                <a:gd name="connsiteY27" fmla="*/ 82815 h 403526"/>
                <a:gd name="connsiteX28" fmla="*/ 276734 w 466696"/>
                <a:gd name="connsiteY28" fmla="*/ 89644 h 403526"/>
                <a:gd name="connsiteX29" fmla="*/ 276734 w 466696"/>
                <a:gd name="connsiteY29" fmla="*/ 93102 h 403526"/>
                <a:gd name="connsiteX30" fmla="*/ 273104 w 466696"/>
                <a:gd name="connsiteY30" fmla="*/ 94831 h 403526"/>
                <a:gd name="connsiteX31" fmla="*/ 273104 w 466696"/>
                <a:gd name="connsiteY31" fmla="*/ 101746 h 403526"/>
                <a:gd name="connsiteX32" fmla="*/ 271289 w 466696"/>
                <a:gd name="connsiteY32" fmla="*/ 106933 h 403526"/>
                <a:gd name="connsiteX33" fmla="*/ 267746 w 466696"/>
                <a:gd name="connsiteY33" fmla="*/ 110391 h 403526"/>
                <a:gd name="connsiteX34" fmla="*/ 260486 w 466696"/>
                <a:gd name="connsiteY34" fmla="*/ 113848 h 403526"/>
                <a:gd name="connsiteX35" fmla="*/ 258671 w 466696"/>
                <a:gd name="connsiteY35" fmla="*/ 118949 h 403526"/>
                <a:gd name="connsiteX36" fmla="*/ 255041 w 466696"/>
                <a:gd name="connsiteY36" fmla="*/ 122406 h 403526"/>
                <a:gd name="connsiteX37" fmla="*/ 251411 w 466696"/>
                <a:gd name="connsiteY37" fmla="*/ 122406 h 403526"/>
                <a:gd name="connsiteX38" fmla="*/ 247781 w 466696"/>
                <a:gd name="connsiteY38" fmla="*/ 124135 h 403526"/>
                <a:gd name="connsiteX39" fmla="*/ 245966 w 466696"/>
                <a:gd name="connsiteY39" fmla="*/ 131051 h 403526"/>
                <a:gd name="connsiteX40" fmla="*/ 245966 w 466696"/>
                <a:gd name="connsiteY40" fmla="*/ 136238 h 403526"/>
                <a:gd name="connsiteX41" fmla="*/ 245966 w 466696"/>
                <a:gd name="connsiteY41" fmla="*/ 143154 h 403526"/>
                <a:gd name="connsiteX42" fmla="*/ 245966 w 466696"/>
                <a:gd name="connsiteY42" fmla="*/ 144882 h 403526"/>
                <a:gd name="connsiteX43" fmla="*/ 242423 w 466696"/>
                <a:gd name="connsiteY43" fmla="*/ 151712 h 403526"/>
                <a:gd name="connsiteX44" fmla="*/ 238793 w 466696"/>
                <a:gd name="connsiteY44" fmla="*/ 155169 h 403526"/>
                <a:gd name="connsiteX45" fmla="*/ 236978 w 466696"/>
                <a:gd name="connsiteY45" fmla="*/ 156898 h 403526"/>
                <a:gd name="connsiteX46" fmla="*/ 233348 w 466696"/>
                <a:gd name="connsiteY46" fmla="*/ 156898 h 403526"/>
                <a:gd name="connsiteX47" fmla="*/ 236978 w 466696"/>
                <a:gd name="connsiteY47" fmla="*/ 163814 h 403526"/>
                <a:gd name="connsiteX48" fmla="*/ 236978 w 466696"/>
                <a:gd name="connsiteY48" fmla="*/ 165543 h 403526"/>
                <a:gd name="connsiteX49" fmla="*/ 236978 w 466696"/>
                <a:gd name="connsiteY49" fmla="*/ 172458 h 403526"/>
                <a:gd name="connsiteX50" fmla="*/ 236978 w 466696"/>
                <a:gd name="connsiteY50" fmla="*/ 175916 h 403526"/>
                <a:gd name="connsiteX51" fmla="*/ 233348 w 466696"/>
                <a:gd name="connsiteY51" fmla="*/ 181103 h 403526"/>
                <a:gd name="connsiteX52" fmla="*/ 229718 w 466696"/>
                <a:gd name="connsiteY52" fmla="*/ 184561 h 403526"/>
                <a:gd name="connsiteX53" fmla="*/ 226089 w 466696"/>
                <a:gd name="connsiteY53" fmla="*/ 184561 h 403526"/>
                <a:gd name="connsiteX54" fmla="*/ 224274 w 466696"/>
                <a:gd name="connsiteY54" fmla="*/ 189661 h 403526"/>
                <a:gd name="connsiteX55" fmla="*/ 226089 w 466696"/>
                <a:gd name="connsiteY55" fmla="*/ 196577 h 403526"/>
                <a:gd name="connsiteX56" fmla="*/ 229718 w 466696"/>
                <a:gd name="connsiteY56" fmla="*/ 196577 h 403526"/>
                <a:gd name="connsiteX57" fmla="*/ 233348 w 466696"/>
                <a:gd name="connsiteY57" fmla="*/ 201763 h 403526"/>
                <a:gd name="connsiteX58" fmla="*/ 233348 w 466696"/>
                <a:gd name="connsiteY58" fmla="*/ 208679 h 403526"/>
                <a:gd name="connsiteX59" fmla="*/ 236978 w 466696"/>
                <a:gd name="connsiteY59" fmla="*/ 210408 h 403526"/>
                <a:gd name="connsiteX60" fmla="*/ 397989 w 466696"/>
                <a:gd name="connsiteY60" fmla="*/ 201763 h 403526"/>
                <a:gd name="connsiteX61" fmla="*/ 397989 w 466696"/>
                <a:gd name="connsiteY61" fmla="*/ 213866 h 403526"/>
                <a:gd name="connsiteX62" fmla="*/ 394359 w 466696"/>
                <a:gd name="connsiteY62" fmla="*/ 217324 h 403526"/>
                <a:gd name="connsiteX63" fmla="*/ 394359 w 466696"/>
                <a:gd name="connsiteY63" fmla="*/ 222424 h 403526"/>
                <a:gd name="connsiteX64" fmla="*/ 394359 w 466696"/>
                <a:gd name="connsiteY64" fmla="*/ 229340 h 403526"/>
                <a:gd name="connsiteX65" fmla="*/ 394359 w 466696"/>
                <a:gd name="connsiteY65" fmla="*/ 234526 h 403526"/>
                <a:gd name="connsiteX66" fmla="*/ 394359 w 466696"/>
                <a:gd name="connsiteY66" fmla="*/ 239713 h 403526"/>
                <a:gd name="connsiteX67" fmla="*/ 394359 w 466696"/>
                <a:gd name="connsiteY67" fmla="*/ 246629 h 403526"/>
                <a:gd name="connsiteX68" fmla="*/ 397989 w 466696"/>
                <a:gd name="connsiteY68" fmla="*/ 250086 h 403526"/>
                <a:gd name="connsiteX69" fmla="*/ 403347 w 466696"/>
                <a:gd name="connsiteY69" fmla="*/ 251815 h 403526"/>
                <a:gd name="connsiteX70" fmla="*/ 406977 w 466696"/>
                <a:gd name="connsiteY70" fmla="*/ 258644 h 403526"/>
                <a:gd name="connsiteX71" fmla="*/ 410607 w 466696"/>
                <a:gd name="connsiteY71" fmla="*/ 263831 h 403526"/>
                <a:gd name="connsiteX72" fmla="*/ 410607 w 466696"/>
                <a:gd name="connsiteY72" fmla="*/ 270747 h 403526"/>
                <a:gd name="connsiteX73" fmla="*/ 410607 w 466696"/>
                <a:gd name="connsiteY73" fmla="*/ 275934 h 403526"/>
                <a:gd name="connsiteX74" fmla="*/ 410607 w 466696"/>
                <a:gd name="connsiteY74" fmla="*/ 279391 h 403526"/>
                <a:gd name="connsiteX75" fmla="*/ 403347 w 466696"/>
                <a:gd name="connsiteY75" fmla="*/ 279391 h 403526"/>
                <a:gd name="connsiteX76" fmla="*/ 397989 w 466696"/>
                <a:gd name="connsiteY76" fmla="*/ 275934 h 403526"/>
                <a:gd name="connsiteX77" fmla="*/ 392544 w 466696"/>
                <a:gd name="connsiteY77" fmla="*/ 272476 h 403526"/>
                <a:gd name="connsiteX78" fmla="*/ 381654 w 466696"/>
                <a:gd name="connsiteY78" fmla="*/ 270747 h 403526"/>
                <a:gd name="connsiteX79" fmla="*/ 372666 w 466696"/>
                <a:gd name="connsiteY79" fmla="*/ 270747 h 403526"/>
                <a:gd name="connsiteX80" fmla="*/ 367221 w 466696"/>
                <a:gd name="connsiteY80" fmla="*/ 267289 h 403526"/>
                <a:gd name="connsiteX81" fmla="*/ 359962 w 466696"/>
                <a:gd name="connsiteY81" fmla="*/ 270747 h 403526"/>
                <a:gd name="connsiteX82" fmla="*/ 350887 w 466696"/>
                <a:gd name="connsiteY82" fmla="*/ 270747 h 403526"/>
                <a:gd name="connsiteX83" fmla="*/ 347344 w 466696"/>
                <a:gd name="connsiteY83" fmla="*/ 272476 h 403526"/>
                <a:gd name="connsiteX84" fmla="*/ 341899 w 466696"/>
                <a:gd name="connsiteY84" fmla="*/ 279391 h 403526"/>
                <a:gd name="connsiteX85" fmla="*/ 341899 w 466696"/>
                <a:gd name="connsiteY85" fmla="*/ 284578 h 403526"/>
                <a:gd name="connsiteX86" fmla="*/ 341899 w 466696"/>
                <a:gd name="connsiteY86" fmla="*/ 291407 h 403526"/>
                <a:gd name="connsiteX87" fmla="*/ 345528 w 466696"/>
                <a:gd name="connsiteY87" fmla="*/ 293136 h 403526"/>
                <a:gd name="connsiteX88" fmla="*/ 347344 w 466696"/>
                <a:gd name="connsiteY88" fmla="*/ 300052 h 403526"/>
                <a:gd name="connsiteX89" fmla="*/ 350887 w 466696"/>
                <a:gd name="connsiteY89" fmla="*/ 300052 h 403526"/>
                <a:gd name="connsiteX90" fmla="*/ 359962 w 466696"/>
                <a:gd name="connsiteY90" fmla="*/ 303510 h 403526"/>
                <a:gd name="connsiteX91" fmla="*/ 370851 w 466696"/>
                <a:gd name="connsiteY91" fmla="*/ 300052 h 403526"/>
                <a:gd name="connsiteX92" fmla="*/ 376209 w 466696"/>
                <a:gd name="connsiteY92" fmla="*/ 296594 h 403526"/>
                <a:gd name="connsiteX93" fmla="*/ 381654 w 466696"/>
                <a:gd name="connsiteY93" fmla="*/ 291407 h 403526"/>
                <a:gd name="connsiteX94" fmla="*/ 388914 w 466696"/>
                <a:gd name="connsiteY94" fmla="*/ 287950 h 403526"/>
                <a:gd name="connsiteX95" fmla="*/ 394359 w 466696"/>
                <a:gd name="connsiteY95" fmla="*/ 287950 h 403526"/>
                <a:gd name="connsiteX96" fmla="*/ 397989 w 466696"/>
                <a:gd name="connsiteY96" fmla="*/ 291407 h 403526"/>
                <a:gd name="connsiteX97" fmla="*/ 397989 w 466696"/>
                <a:gd name="connsiteY97" fmla="*/ 296594 h 403526"/>
                <a:gd name="connsiteX98" fmla="*/ 397989 w 466696"/>
                <a:gd name="connsiteY98" fmla="*/ 300052 h 403526"/>
                <a:gd name="connsiteX99" fmla="*/ 397989 w 466696"/>
                <a:gd name="connsiteY99" fmla="*/ 305239 h 403526"/>
                <a:gd name="connsiteX100" fmla="*/ 397989 w 466696"/>
                <a:gd name="connsiteY100" fmla="*/ 308696 h 403526"/>
                <a:gd name="connsiteX101" fmla="*/ 403347 w 466696"/>
                <a:gd name="connsiteY101" fmla="*/ 312154 h 403526"/>
                <a:gd name="connsiteX102" fmla="*/ 406977 w 466696"/>
                <a:gd name="connsiteY102" fmla="*/ 312154 h 403526"/>
                <a:gd name="connsiteX103" fmla="*/ 414237 w 466696"/>
                <a:gd name="connsiteY103" fmla="*/ 305239 h 403526"/>
                <a:gd name="connsiteX104" fmla="*/ 416052 w 466696"/>
                <a:gd name="connsiteY104" fmla="*/ 303510 h 403526"/>
                <a:gd name="connsiteX105" fmla="*/ 419682 w 466696"/>
                <a:gd name="connsiteY105" fmla="*/ 300052 h 403526"/>
                <a:gd name="connsiteX106" fmla="*/ 425126 w 466696"/>
                <a:gd name="connsiteY106" fmla="*/ 296594 h 403526"/>
                <a:gd name="connsiteX107" fmla="*/ 428670 w 466696"/>
                <a:gd name="connsiteY107" fmla="*/ 293136 h 403526"/>
                <a:gd name="connsiteX108" fmla="*/ 435930 w 466696"/>
                <a:gd name="connsiteY108" fmla="*/ 291407 h 403526"/>
                <a:gd name="connsiteX109" fmla="*/ 441374 w 466696"/>
                <a:gd name="connsiteY109" fmla="*/ 291407 h 403526"/>
                <a:gd name="connsiteX110" fmla="*/ 445004 w 466696"/>
                <a:gd name="connsiteY110" fmla="*/ 291407 h 403526"/>
                <a:gd name="connsiteX111" fmla="*/ 445004 w 466696"/>
                <a:gd name="connsiteY111" fmla="*/ 293136 h 403526"/>
                <a:gd name="connsiteX112" fmla="*/ 446819 w 466696"/>
                <a:gd name="connsiteY112" fmla="*/ 303510 h 403526"/>
                <a:gd name="connsiteX113" fmla="*/ 446819 w 466696"/>
                <a:gd name="connsiteY113" fmla="*/ 308696 h 403526"/>
                <a:gd name="connsiteX114" fmla="*/ 445004 w 466696"/>
                <a:gd name="connsiteY114" fmla="*/ 313883 h 403526"/>
                <a:gd name="connsiteX115" fmla="*/ 441374 w 466696"/>
                <a:gd name="connsiteY115" fmla="*/ 320712 h 403526"/>
                <a:gd name="connsiteX116" fmla="*/ 437745 w 466696"/>
                <a:gd name="connsiteY116" fmla="*/ 320712 h 403526"/>
                <a:gd name="connsiteX117" fmla="*/ 432300 w 466696"/>
                <a:gd name="connsiteY117" fmla="*/ 325899 h 403526"/>
                <a:gd name="connsiteX118" fmla="*/ 428670 w 466696"/>
                <a:gd name="connsiteY118" fmla="*/ 329357 h 403526"/>
                <a:gd name="connsiteX119" fmla="*/ 425126 w 466696"/>
                <a:gd name="connsiteY119" fmla="*/ 332815 h 403526"/>
                <a:gd name="connsiteX120" fmla="*/ 419682 w 466696"/>
                <a:gd name="connsiteY120" fmla="*/ 334543 h 403526"/>
                <a:gd name="connsiteX121" fmla="*/ 416052 w 466696"/>
                <a:gd name="connsiteY121" fmla="*/ 338001 h 403526"/>
                <a:gd name="connsiteX122" fmla="*/ 416052 w 466696"/>
                <a:gd name="connsiteY122" fmla="*/ 341459 h 403526"/>
                <a:gd name="connsiteX123" fmla="*/ 410607 w 466696"/>
                <a:gd name="connsiteY123" fmla="*/ 344917 h 403526"/>
                <a:gd name="connsiteX124" fmla="*/ 410607 w 466696"/>
                <a:gd name="connsiteY124" fmla="*/ 346646 h 403526"/>
                <a:gd name="connsiteX125" fmla="*/ 414237 w 466696"/>
                <a:gd name="connsiteY125" fmla="*/ 350104 h 403526"/>
                <a:gd name="connsiteX126" fmla="*/ 416052 w 466696"/>
                <a:gd name="connsiteY126" fmla="*/ 350104 h 403526"/>
                <a:gd name="connsiteX127" fmla="*/ 416052 w 466696"/>
                <a:gd name="connsiteY127" fmla="*/ 356933 h 403526"/>
                <a:gd name="connsiteX128" fmla="*/ 419682 w 466696"/>
                <a:gd name="connsiteY128" fmla="*/ 358662 h 403526"/>
                <a:gd name="connsiteX129" fmla="*/ 425126 w 466696"/>
                <a:gd name="connsiteY129" fmla="*/ 362120 h 403526"/>
                <a:gd name="connsiteX130" fmla="*/ 432300 w 466696"/>
                <a:gd name="connsiteY130" fmla="*/ 367306 h 403526"/>
                <a:gd name="connsiteX131" fmla="*/ 437745 w 466696"/>
                <a:gd name="connsiteY131" fmla="*/ 370764 h 403526"/>
                <a:gd name="connsiteX132" fmla="*/ 446819 w 466696"/>
                <a:gd name="connsiteY132" fmla="*/ 374222 h 403526"/>
                <a:gd name="connsiteX133" fmla="*/ 457622 w 466696"/>
                <a:gd name="connsiteY133" fmla="*/ 377680 h 403526"/>
                <a:gd name="connsiteX134" fmla="*/ 459437 w 466696"/>
                <a:gd name="connsiteY134" fmla="*/ 379409 h 403526"/>
                <a:gd name="connsiteX135" fmla="*/ 463067 w 466696"/>
                <a:gd name="connsiteY135" fmla="*/ 386324 h 403526"/>
                <a:gd name="connsiteX136" fmla="*/ 466697 w 466696"/>
                <a:gd name="connsiteY136" fmla="*/ 391425 h 403526"/>
                <a:gd name="connsiteX137" fmla="*/ 463067 w 466696"/>
                <a:gd name="connsiteY137" fmla="*/ 394882 h 403526"/>
                <a:gd name="connsiteX138" fmla="*/ 457622 w 466696"/>
                <a:gd name="connsiteY138" fmla="*/ 400069 h 403526"/>
                <a:gd name="connsiteX139" fmla="*/ 453992 w 466696"/>
                <a:gd name="connsiteY139" fmla="*/ 400069 h 403526"/>
                <a:gd name="connsiteX140" fmla="*/ 446819 w 466696"/>
                <a:gd name="connsiteY140" fmla="*/ 403527 h 403526"/>
                <a:gd name="connsiteX141" fmla="*/ 437745 w 466696"/>
                <a:gd name="connsiteY141" fmla="*/ 403527 h 403526"/>
                <a:gd name="connsiteX142" fmla="*/ 435930 w 466696"/>
                <a:gd name="connsiteY142" fmla="*/ 398340 h 403526"/>
                <a:gd name="connsiteX143" fmla="*/ 432300 w 466696"/>
                <a:gd name="connsiteY143" fmla="*/ 391425 h 403526"/>
                <a:gd name="connsiteX144" fmla="*/ 428670 w 466696"/>
                <a:gd name="connsiteY144" fmla="*/ 387967 h 403526"/>
                <a:gd name="connsiteX145" fmla="*/ 423311 w 466696"/>
                <a:gd name="connsiteY145" fmla="*/ 382866 h 403526"/>
                <a:gd name="connsiteX146" fmla="*/ 416052 w 466696"/>
                <a:gd name="connsiteY146" fmla="*/ 382866 h 403526"/>
                <a:gd name="connsiteX147" fmla="*/ 410607 w 466696"/>
                <a:gd name="connsiteY147" fmla="*/ 379409 h 403526"/>
                <a:gd name="connsiteX148" fmla="*/ 406977 w 466696"/>
                <a:gd name="connsiteY148" fmla="*/ 377680 h 403526"/>
                <a:gd name="connsiteX149" fmla="*/ 403347 w 466696"/>
                <a:gd name="connsiteY149" fmla="*/ 374222 h 403526"/>
                <a:gd name="connsiteX150" fmla="*/ 397989 w 466696"/>
                <a:gd name="connsiteY150" fmla="*/ 367306 h 403526"/>
                <a:gd name="connsiteX151" fmla="*/ 394359 w 466696"/>
                <a:gd name="connsiteY151" fmla="*/ 365577 h 403526"/>
                <a:gd name="connsiteX152" fmla="*/ 388914 w 466696"/>
                <a:gd name="connsiteY152" fmla="*/ 362120 h 403526"/>
                <a:gd name="connsiteX153" fmla="*/ 381654 w 466696"/>
                <a:gd name="connsiteY153" fmla="*/ 365577 h 403526"/>
                <a:gd name="connsiteX154" fmla="*/ 381654 w 466696"/>
                <a:gd name="connsiteY154" fmla="*/ 370764 h 403526"/>
                <a:gd name="connsiteX155" fmla="*/ 381654 w 466696"/>
                <a:gd name="connsiteY155" fmla="*/ 374222 h 403526"/>
                <a:gd name="connsiteX156" fmla="*/ 379840 w 466696"/>
                <a:gd name="connsiteY156" fmla="*/ 379409 h 403526"/>
                <a:gd name="connsiteX157" fmla="*/ 376209 w 466696"/>
                <a:gd name="connsiteY157" fmla="*/ 386324 h 403526"/>
                <a:gd name="connsiteX158" fmla="*/ 372666 w 466696"/>
                <a:gd name="connsiteY158" fmla="*/ 387967 h 403526"/>
                <a:gd name="connsiteX159" fmla="*/ 370851 w 466696"/>
                <a:gd name="connsiteY159" fmla="*/ 391425 h 403526"/>
                <a:gd name="connsiteX160" fmla="*/ 359962 w 466696"/>
                <a:gd name="connsiteY160" fmla="*/ 394882 h 403526"/>
                <a:gd name="connsiteX161" fmla="*/ 354517 w 466696"/>
                <a:gd name="connsiteY161" fmla="*/ 391425 h 403526"/>
                <a:gd name="connsiteX162" fmla="*/ 347344 w 466696"/>
                <a:gd name="connsiteY162" fmla="*/ 391425 h 403526"/>
                <a:gd name="connsiteX163" fmla="*/ 341899 w 466696"/>
                <a:gd name="connsiteY163" fmla="*/ 391425 h 403526"/>
                <a:gd name="connsiteX164" fmla="*/ 336454 w 466696"/>
                <a:gd name="connsiteY164" fmla="*/ 394882 h 403526"/>
                <a:gd name="connsiteX165" fmla="*/ 332824 w 466696"/>
                <a:gd name="connsiteY165" fmla="*/ 398340 h 403526"/>
                <a:gd name="connsiteX166" fmla="*/ 325564 w 466696"/>
                <a:gd name="connsiteY166" fmla="*/ 394882 h 403526"/>
                <a:gd name="connsiteX167" fmla="*/ 323749 w 466696"/>
                <a:gd name="connsiteY167" fmla="*/ 391425 h 403526"/>
                <a:gd name="connsiteX168" fmla="*/ 320206 w 466696"/>
                <a:gd name="connsiteY168" fmla="*/ 391425 h 403526"/>
                <a:gd name="connsiteX169" fmla="*/ 316576 w 466696"/>
                <a:gd name="connsiteY169" fmla="*/ 394882 h 403526"/>
                <a:gd name="connsiteX170" fmla="*/ 314761 w 466696"/>
                <a:gd name="connsiteY170" fmla="*/ 398340 h 403526"/>
                <a:gd name="connsiteX171" fmla="*/ 311131 w 466696"/>
                <a:gd name="connsiteY171" fmla="*/ 398340 h 403526"/>
                <a:gd name="connsiteX172" fmla="*/ 307501 w 466696"/>
                <a:gd name="connsiteY172" fmla="*/ 398340 h 403526"/>
                <a:gd name="connsiteX173" fmla="*/ 298427 w 466696"/>
                <a:gd name="connsiteY173" fmla="*/ 394882 h 403526"/>
                <a:gd name="connsiteX174" fmla="*/ 293068 w 466696"/>
                <a:gd name="connsiteY174" fmla="*/ 391425 h 403526"/>
                <a:gd name="connsiteX175" fmla="*/ 285809 w 466696"/>
                <a:gd name="connsiteY175" fmla="*/ 387967 h 403526"/>
                <a:gd name="connsiteX176" fmla="*/ 280364 w 466696"/>
                <a:gd name="connsiteY176" fmla="*/ 391425 h 403526"/>
                <a:gd name="connsiteX177" fmla="*/ 271289 w 466696"/>
                <a:gd name="connsiteY177" fmla="*/ 387967 h 403526"/>
                <a:gd name="connsiteX178" fmla="*/ 267746 w 466696"/>
                <a:gd name="connsiteY178" fmla="*/ 382866 h 403526"/>
                <a:gd name="connsiteX179" fmla="*/ 260486 w 466696"/>
                <a:gd name="connsiteY179" fmla="*/ 377680 h 403526"/>
                <a:gd name="connsiteX180" fmla="*/ 258671 w 466696"/>
                <a:gd name="connsiteY180" fmla="*/ 374222 h 403526"/>
                <a:gd name="connsiteX181" fmla="*/ 255041 w 466696"/>
                <a:gd name="connsiteY181" fmla="*/ 367306 h 403526"/>
                <a:gd name="connsiteX182" fmla="*/ 251411 w 466696"/>
                <a:gd name="connsiteY182" fmla="*/ 362120 h 403526"/>
                <a:gd name="connsiteX183" fmla="*/ 245966 w 466696"/>
                <a:gd name="connsiteY183" fmla="*/ 362120 h 403526"/>
                <a:gd name="connsiteX184" fmla="*/ 238793 w 466696"/>
                <a:gd name="connsiteY184" fmla="*/ 358662 h 403526"/>
                <a:gd name="connsiteX185" fmla="*/ 233348 w 466696"/>
                <a:gd name="connsiteY185" fmla="*/ 353475 h 403526"/>
                <a:gd name="connsiteX186" fmla="*/ 226089 w 466696"/>
                <a:gd name="connsiteY186" fmla="*/ 350104 h 403526"/>
                <a:gd name="connsiteX187" fmla="*/ 220644 w 466696"/>
                <a:gd name="connsiteY187" fmla="*/ 344917 h 403526"/>
                <a:gd name="connsiteX188" fmla="*/ 215286 w 466696"/>
                <a:gd name="connsiteY188" fmla="*/ 344917 h 403526"/>
                <a:gd name="connsiteX189" fmla="*/ 211656 w 466696"/>
                <a:gd name="connsiteY189" fmla="*/ 341459 h 403526"/>
                <a:gd name="connsiteX190" fmla="*/ 204396 w 466696"/>
                <a:gd name="connsiteY190" fmla="*/ 338001 h 403526"/>
                <a:gd name="connsiteX191" fmla="*/ 186333 w 466696"/>
                <a:gd name="connsiteY191" fmla="*/ 334543 h 403526"/>
                <a:gd name="connsiteX192" fmla="*/ 182703 w 466696"/>
                <a:gd name="connsiteY192" fmla="*/ 341459 h 403526"/>
                <a:gd name="connsiteX193" fmla="*/ 180888 w 466696"/>
                <a:gd name="connsiteY193" fmla="*/ 344917 h 403526"/>
                <a:gd name="connsiteX194" fmla="*/ 182703 w 466696"/>
                <a:gd name="connsiteY194" fmla="*/ 350104 h 403526"/>
                <a:gd name="connsiteX195" fmla="*/ 180888 w 466696"/>
                <a:gd name="connsiteY195" fmla="*/ 356933 h 403526"/>
                <a:gd name="connsiteX196" fmla="*/ 177258 w 466696"/>
                <a:gd name="connsiteY196" fmla="*/ 358662 h 403526"/>
                <a:gd name="connsiteX197" fmla="*/ 171814 w 466696"/>
                <a:gd name="connsiteY197" fmla="*/ 365577 h 403526"/>
                <a:gd name="connsiteX198" fmla="*/ 164640 w 466696"/>
                <a:gd name="connsiteY198" fmla="*/ 362120 h 403526"/>
                <a:gd name="connsiteX199" fmla="*/ 155566 w 466696"/>
                <a:gd name="connsiteY199" fmla="*/ 358662 h 403526"/>
                <a:gd name="connsiteX200" fmla="*/ 142861 w 466696"/>
                <a:gd name="connsiteY200" fmla="*/ 356933 h 403526"/>
                <a:gd name="connsiteX201" fmla="*/ 130243 w 466696"/>
                <a:gd name="connsiteY201" fmla="*/ 353475 h 403526"/>
                <a:gd name="connsiteX202" fmla="*/ 117539 w 466696"/>
                <a:gd name="connsiteY202" fmla="*/ 350104 h 403526"/>
                <a:gd name="connsiteX203" fmla="*/ 103105 w 466696"/>
                <a:gd name="connsiteY203" fmla="*/ 346646 h 403526"/>
                <a:gd name="connsiteX204" fmla="*/ 86857 w 466696"/>
                <a:gd name="connsiteY204" fmla="*/ 344917 h 403526"/>
                <a:gd name="connsiteX205" fmla="*/ 77783 w 466696"/>
                <a:gd name="connsiteY205" fmla="*/ 341459 h 403526"/>
                <a:gd name="connsiteX206" fmla="*/ 68708 w 466696"/>
                <a:gd name="connsiteY206" fmla="*/ 344917 h 403526"/>
                <a:gd name="connsiteX207" fmla="*/ 59720 w 466696"/>
                <a:gd name="connsiteY207" fmla="*/ 346646 h 403526"/>
                <a:gd name="connsiteX208" fmla="*/ 43385 w 466696"/>
                <a:gd name="connsiteY208" fmla="*/ 346646 h 403526"/>
                <a:gd name="connsiteX209" fmla="*/ 37941 w 466696"/>
                <a:gd name="connsiteY209" fmla="*/ 350104 h 403526"/>
                <a:gd name="connsiteX210" fmla="*/ 21693 w 466696"/>
                <a:gd name="connsiteY210" fmla="*/ 346646 h 403526"/>
                <a:gd name="connsiteX211" fmla="*/ 18063 w 466696"/>
                <a:gd name="connsiteY211" fmla="*/ 344917 h 403526"/>
                <a:gd name="connsiteX212" fmla="*/ 12618 w 466696"/>
                <a:gd name="connsiteY212" fmla="*/ 338001 h 403526"/>
                <a:gd name="connsiteX213" fmla="*/ 18063 w 466696"/>
                <a:gd name="connsiteY213" fmla="*/ 334543 h 403526"/>
                <a:gd name="connsiteX214" fmla="*/ 21693 w 466696"/>
                <a:gd name="connsiteY214" fmla="*/ 329357 h 403526"/>
                <a:gd name="connsiteX215" fmla="*/ 25323 w 466696"/>
                <a:gd name="connsiteY215" fmla="*/ 325899 h 403526"/>
                <a:gd name="connsiteX216" fmla="*/ 30767 w 466696"/>
                <a:gd name="connsiteY216" fmla="*/ 317341 h 403526"/>
                <a:gd name="connsiteX217" fmla="*/ 37941 w 466696"/>
                <a:gd name="connsiteY217" fmla="*/ 312154 h 403526"/>
                <a:gd name="connsiteX218" fmla="*/ 37941 w 466696"/>
                <a:gd name="connsiteY218" fmla="*/ 303510 h 403526"/>
                <a:gd name="connsiteX219" fmla="*/ 37941 w 466696"/>
                <a:gd name="connsiteY219" fmla="*/ 296594 h 403526"/>
                <a:gd name="connsiteX220" fmla="*/ 34397 w 466696"/>
                <a:gd name="connsiteY220" fmla="*/ 287950 h 403526"/>
                <a:gd name="connsiteX221" fmla="*/ 34397 w 466696"/>
                <a:gd name="connsiteY221" fmla="*/ 279391 h 403526"/>
                <a:gd name="connsiteX222" fmla="*/ 34397 w 466696"/>
                <a:gd name="connsiteY222" fmla="*/ 272476 h 403526"/>
                <a:gd name="connsiteX223" fmla="*/ 34397 w 466696"/>
                <a:gd name="connsiteY223" fmla="*/ 263831 h 403526"/>
                <a:gd name="connsiteX224" fmla="*/ 34397 w 466696"/>
                <a:gd name="connsiteY224" fmla="*/ 258644 h 403526"/>
                <a:gd name="connsiteX225" fmla="*/ 37941 w 466696"/>
                <a:gd name="connsiteY225" fmla="*/ 251815 h 403526"/>
                <a:gd name="connsiteX226" fmla="*/ 43385 w 466696"/>
                <a:gd name="connsiteY226" fmla="*/ 246629 h 403526"/>
                <a:gd name="connsiteX227" fmla="*/ 47015 w 466696"/>
                <a:gd name="connsiteY227" fmla="*/ 237984 h 403526"/>
                <a:gd name="connsiteX228" fmla="*/ 47015 w 466696"/>
                <a:gd name="connsiteY228" fmla="*/ 229340 h 403526"/>
                <a:gd name="connsiteX229" fmla="*/ 48830 w 466696"/>
                <a:gd name="connsiteY229" fmla="*/ 222424 h 403526"/>
                <a:gd name="connsiteX230" fmla="*/ 48830 w 466696"/>
                <a:gd name="connsiteY230" fmla="*/ 217324 h 403526"/>
                <a:gd name="connsiteX231" fmla="*/ 52460 w 466696"/>
                <a:gd name="connsiteY231" fmla="*/ 210408 h 403526"/>
                <a:gd name="connsiteX232" fmla="*/ 52460 w 466696"/>
                <a:gd name="connsiteY232" fmla="*/ 201763 h 403526"/>
                <a:gd name="connsiteX233" fmla="*/ 48830 w 466696"/>
                <a:gd name="connsiteY233" fmla="*/ 198305 h 403526"/>
                <a:gd name="connsiteX234" fmla="*/ 43385 w 466696"/>
                <a:gd name="connsiteY234" fmla="*/ 193119 h 403526"/>
                <a:gd name="connsiteX235" fmla="*/ 43385 w 466696"/>
                <a:gd name="connsiteY235" fmla="*/ 187932 h 403526"/>
                <a:gd name="connsiteX236" fmla="*/ 39756 w 466696"/>
                <a:gd name="connsiteY236" fmla="*/ 181103 h 403526"/>
                <a:gd name="connsiteX237" fmla="*/ 37941 w 466696"/>
                <a:gd name="connsiteY237" fmla="*/ 177645 h 403526"/>
                <a:gd name="connsiteX238" fmla="*/ 37941 w 466696"/>
                <a:gd name="connsiteY238" fmla="*/ 172458 h 403526"/>
                <a:gd name="connsiteX239" fmla="*/ 34397 w 466696"/>
                <a:gd name="connsiteY239" fmla="*/ 169001 h 403526"/>
                <a:gd name="connsiteX240" fmla="*/ 30767 w 466696"/>
                <a:gd name="connsiteY240" fmla="*/ 163814 h 403526"/>
                <a:gd name="connsiteX241" fmla="*/ 30767 w 466696"/>
                <a:gd name="connsiteY241" fmla="*/ 160356 h 403526"/>
                <a:gd name="connsiteX242" fmla="*/ 25323 w 466696"/>
                <a:gd name="connsiteY242" fmla="*/ 156898 h 403526"/>
                <a:gd name="connsiteX243" fmla="*/ 21693 w 466696"/>
                <a:gd name="connsiteY243" fmla="*/ 155169 h 403526"/>
                <a:gd name="connsiteX244" fmla="*/ 21693 w 466696"/>
                <a:gd name="connsiteY244" fmla="*/ 144882 h 403526"/>
                <a:gd name="connsiteX245" fmla="*/ 25323 w 466696"/>
                <a:gd name="connsiteY245" fmla="*/ 136238 h 403526"/>
                <a:gd name="connsiteX246" fmla="*/ 21693 w 466696"/>
                <a:gd name="connsiteY246" fmla="*/ 131051 h 403526"/>
                <a:gd name="connsiteX247" fmla="*/ 16248 w 466696"/>
                <a:gd name="connsiteY247" fmla="*/ 124135 h 403526"/>
                <a:gd name="connsiteX248" fmla="*/ 9075 w 466696"/>
                <a:gd name="connsiteY248" fmla="*/ 118949 h 403526"/>
                <a:gd name="connsiteX249" fmla="*/ 3630 w 466696"/>
                <a:gd name="connsiteY249" fmla="*/ 113848 h 403526"/>
                <a:gd name="connsiteX250" fmla="*/ 3630 w 466696"/>
                <a:gd name="connsiteY250" fmla="*/ 110391 h 403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Lst>
              <a:rect l="l" t="t" r="r" b="b"/>
              <a:pathLst>
                <a:path w="466696" h="403526">
                  <a:moveTo>
                    <a:pt x="0" y="8645"/>
                  </a:moveTo>
                  <a:lnTo>
                    <a:pt x="260486" y="0"/>
                  </a:lnTo>
                  <a:lnTo>
                    <a:pt x="264116" y="6916"/>
                  </a:lnTo>
                  <a:lnTo>
                    <a:pt x="267746" y="8645"/>
                  </a:lnTo>
                  <a:lnTo>
                    <a:pt x="267746" y="12102"/>
                  </a:lnTo>
                  <a:lnTo>
                    <a:pt x="264116" y="15560"/>
                  </a:lnTo>
                  <a:lnTo>
                    <a:pt x="264116" y="18931"/>
                  </a:lnTo>
                  <a:lnTo>
                    <a:pt x="264116" y="24118"/>
                  </a:lnTo>
                  <a:lnTo>
                    <a:pt x="260486" y="27576"/>
                  </a:lnTo>
                  <a:lnTo>
                    <a:pt x="264116" y="29305"/>
                  </a:lnTo>
                  <a:lnTo>
                    <a:pt x="267746" y="29305"/>
                  </a:lnTo>
                  <a:lnTo>
                    <a:pt x="271289" y="32763"/>
                  </a:lnTo>
                  <a:lnTo>
                    <a:pt x="267746" y="36220"/>
                  </a:lnTo>
                  <a:lnTo>
                    <a:pt x="264116" y="39678"/>
                  </a:lnTo>
                  <a:lnTo>
                    <a:pt x="264116" y="44865"/>
                  </a:lnTo>
                  <a:lnTo>
                    <a:pt x="267746" y="48323"/>
                  </a:lnTo>
                  <a:lnTo>
                    <a:pt x="267746" y="53423"/>
                  </a:lnTo>
                  <a:lnTo>
                    <a:pt x="271289" y="53423"/>
                  </a:lnTo>
                  <a:lnTo>
                    <a:pt x="271289" y="60339"/>
                  </a:lnTo>
                  <a:lnTo>
                    <a:pt x="273104" y="60339"/>
                  </a:lnTo>
                  <a:lnTo>
                    <a:pt x="276734" y="62068"/>
                  </a:lnTo>
                  <a:lnTo>
                    <a:pt x="280364" y="65525"/>
                  </a:lnTo>
                  <a:lnTo>
                    <a:pt x="282179" y="68983"/>
                  </a:lnTo>
                  <a:lnTo>
                    <a:pt x="285809" y="68983"/>
                  </a:lnTo>
                  <a:lnTo>
                    <a:pt x="285809" y="70712"/>
                  </a:lnTo>
                  <a:lnTo>
                    <a:pt x="285809" y="74170"/>
                  </a:lnTo>
                  <a:lnTo>
                    <a:pt x="282179" y="77628"/>
                  </a:lnTo>
                  <a:lnTo>
                    <a:pt x="280364" y="82815"/>
                  </a:lnTo>
                  <a:lnTo>
                    <a:pt x="276734" y="89644"/>
                  </a:lnTo>
                  <a:lnTo>
                    <a:pt x="276734" y="93102"/>
                  </a:lnTo>
                  <a:lnTo>
                    <a:pt x="273104" y="94831"/>
                  </a:lnTo>
                  <a:lnTo>
                    <a:pt x="273104" y="101746"/>
                  </a:lnTo>
                  <a:lnTo>
                    <a:pt x="271289" y="106933"/>
                  </a:lnTo>
                  <a:lnTo>
                    <a:pt x="267746" y="110391"/>
                  </a:lnTo>
                  <a:lnTo>
                    <a:pt x="260486" y="113848"/>
                  </a:lnTo>
                  <a:lnTo>
                    <a:pt x="258671" y="118949"/>
                  </a:lnTo>
                  <a:lnTo>
                    <a:pt x="255041" y="122406"/>
                  </a:lnTo>
                  <a:lnTo>
                    <a:pt x="251411" y="122406"/>
                  </a:lnTo>
                  <a:lnTo>
                    <a:pt x="247781" y="124135"/>
                  </a:lnTo>
                  <a:lnTo>
                    <a:pt x="245966" y="131051"/>
                  </a:lnTo>
                  <a:lnTo>
                    <a:pt x="245966" y="136238"/>
                  </a:lnTo>
                  <a:lnTo>
                    <a:pt x="245966" y="143154"/>
                  </a:lnTo>
                  <a:lnTo>
                    <a:pt x="245966" y="144882"/>
                  </a:lnTo>
                  <a:lnTo>
                    <a:pt x="242423" y="151712"/>
                  </a:lnTo>
                  <a:lnTo>
                    <a:pt x="238793" y="155169"/>
                  </a:lnTo>
                  <a:lnTo>
                    <a:pt x="236978" y="156898"/>
                  </a:lnTo>
                  <a:lnTo>
                    <a:pt x="233348" y="156898"/>
                  </a:lnTo>
                  <a:lnTo>
                    <a:pt x="236978" y="163814"/>
                  </a:lnTo>
                  <a:lnTo>
                    <a:pt x="236978" y="165543"/>
                  </a:lnTo>
                  <a:lnTo>
                    <a:pt x="236978" y="172458"/>
                  </a:lnTo>
                  <a:lnTo>
                    <a:pt x="236978" y="175916"/>
                  </a:lnTo>
                  <a:lnTo>
                    <a:pt x="233348" y="181103"/>
                  </a:lnTo>
                  <a:lnTo>
                    <a:pt x="229718" y="184561"/>
                  </a:lnTo>
                  <a:lnTo>
                    <a:pt x="226089" y="184561"/>
                  </a:lnTo>
                  <a:lnTo>
                    <a:pt x="224274" y="189661"/>
                  </a:lnTo>
                  <a:lnTo>
                    <a:pt x="226089" y="196577"/>
                  </a:lnTo>
                  <a:lnTo>
                    <a:pt x="229718" y="196577"/>
                  </a:lnTo>
                  <a:lnTo>
                    <a:pt x="233348" y="201763"/>
                  </a:lnTo>
                  <a:lnTo>
                    <a:pt x="233348" y="208679"/>
                  </a:lnTo>
                  <a:lnTo>
                    <a:pt x="236978" y="210408"/>
                  </a:lnTo>
                  <a:lnTo>
                    <a:pt x="397989" y="201763"/>
                  </a:lnTo>
                  <a:lnTo>
                    <a:pt x="397989" y="213866"/>
                  </a:lnTo>
                  <a:lnTo>
                    <a:pt x="394359" y="217324"/>
                  </a:lnTo>
                  <a:lnTo>
                    <a:pt x="394359" y="222424"/>
                  </a:lnTo>
                  <a:lnTo>
                    <a:pt x="394359" y="229340"/>
                  </a:lnTo>
                  <a:lnTo>
                    <a:pt x="394359" y="234526"/>
                  </a:lnTo>
                  <a:lnTo>
                    <a:pt x="394359" y="239713"/>
                  </a:lnTo>
                  <a:lnTo>
                    <a:pt x="394359" y="246629"/>
                  </a:lnTo>
                  <a:lnTo>
                    <a:pt x="397989" y="250086"/>
                  </a:lnTo>
                  <a:lnTo>
                    <a:pt x="403347" y="251815"/>
                  </a:lnTo>
                  <a:lnTo>
                    <a:pt x="406977" y="258644"/>
                  </a:lnTo>
                  <a:lnTo>
                    <a:pt x="410607" y="263831"/>
                  </a:lnTo>
                  <a:lnTo>
                    <a:pt x="410607" y="270747"/>
                  </a:lnTo>
                  <a:lnTo>
                    <a:pt x="410607" y="275934"/>
                  </a:lnTo>
                  <a:lnTo>
                    <a:pt x="410607" y="279391"/>
                  </a:lnTo>
                  <a:lnTo>
                    <a:pt x="403347" y="279391"/>
                  </a:lnTo>
                  <a:lnTo>
                    <a:pt x="397989" y="275934"/>
                  </a:lnTo>
                  <a:lnTo>
                    <a:pt x="392544" y="272476"/>
                  </a:lnTo>
                  <a:lnTo>
                    <a:pt x="381654" y="270747"/>
                  </a:lnTo>
                  <a:lnTo>
                    <a:pt x="372666" y="270747"/>
                  </a:lnTo>
                  <a:lnTo>
                    <a:pt x="367221" y="267289"/>
                  </a:lnTo>
                  <a:lnTo>
                    <a:pt x="359962" y="270747"/>
                  </a:lnTo>
                  <a:lnTo>
                    <a:pt x="350887" y="270747"/>
                  </a:lnTo>
                  <a:lnTo>
                    <a:pt x="347344" y="272476"/>
                  </a:lnTo>
                  <a:lnTo>
                    <a:pt x="341899" y="279391"/>
                  </a:lnTo>
                  <a:lnTo>
                    <a:pt x="341899" y="284578"/>
                  </a:lnTo>
                  <a:lnTo>
                    <a:pt x="341899" y="291407"/>
                  </a:lnTo>
                  <a:lnTo>
                    <a:pt x="345528" y="293136"/>
                  </a:lnTo>
                  <a:lnTo>
                    <a:pt x="347344" y="300052"/>
                  </a:lnTo>
                  <a:lnTo>
                    <a:pt x="350887" y="300052"/>
                  </a:lnTo>
                  <a:lnTo>
                    <a:pt x="359962" y="303510"/>
                  </a:lnTo>
                  <a:lnTo>
                    <a:pt x="370851" y="300052"/>
                  </a:lnTo>
                  <a:lnTo>
                    <a:pt x="376209" y="296594"/>
                  </a:lnTo>
                  <a:lnTo>
                    <a:pt x="381654" y="291407"/>
                  </a:lnTo>
                  <a:lnTo>
                    <a:pt x="388914" y="287950"/>
                  </a:lnTo>
                  <a:lnTo>
                    <a:pt x="394359" y="287950"/>
                  </a:lnTo>
                  <a:lnTo>
                    <a:pt x="397989" y="291407"/>
                  </a:lnTo>
                  <a:lnTo>
                    <a:pt x="397989" y="296594"/>
                  </a:lnTo>
                  <a:lnTo>
                    <a:pt x="397989" y="300052"/>
                  </a:lnTo>
                  <a:lnTo>
                    <a:pt x="397989" y="305239"/>
                  </a:lnTo>
                  <a:lnTo>
                    <a:pt x="397989" y="308696"/>
                  </a:lnTo>
                  <a:lnTo>
                    <a:pt x="403347" y="312154"/>
                  </a:lnTo>
                  <a:lnTo>
                    <a:pt x="406977" y="312154"/>
                  </a:lnTo>
                  <a:lnTo>
                    <a:pt x="414237" y="305239"/>
                  </a:lnTo>
                  <a:lnTo>
                    <a:pt x="416052" y="303510"/>
                  </a:lnTo>
                  <a:lnTo>
                    <a:pt x="419682" y="300052"/>
                  </a:lnTo>
                  <a:lnTo>
                    <a:pt x="425126" y="296594"/>
                  </a:lnTo>
                  <a:lnTo>
                    <a:pt x="428670" y="293136"/>
                  </a:lnTo>
                  <a:lnTo>
                    <a:pt x="435930" y="291407"/>
                  </a:lnTo>
                  <a:lnTo>
                    <a:pt x="441374" y="291407"/>
                  </a:lnTo>
                  <a:lnTo>
                    <a:pt x="445004" y="291407"/>
                  </a:lnTo>
                  <a:lnTo>
                    <a:pt x="445004" y="293136"/>
                  </a:lnTo>
                  <a:lnTo>
                    <a:pt x="446819" y="303510"/>
                  </a:lnTo>
                  <a:lnTo>
                    <a:pt x="446819" y="308696"/>
                  </a:lnTo>
                  <a:lnTo>
                    <a:pt x="445004" y="313883"/>
                  </a:lnTo>
                  <a:lnTo>
                    <a:pt x="441374" y="320712"/>
                  </a:lnTo>
                  <a:lnTo>
                    <a:pt x="437745" y="320712"/>
                  </a:lnTo>
                  <a:lnTo>
                    <a:pt x="432300" y="325899"/>
                  </a:lnTo>
                  <a:lnTo>
                    <a:pt x="428670" y="329357"/>
                  </a:lnTo>
                  <a:lnTo>
                    <a:pt x="425126" y="332815"/>
                  </a:lnTo>
                  <a:lnTo>
                    <a:pt x="419682" y="334543"/>
                  </a:lnTo>
                  <a:lnTo>
                    <a:pt x="416052" y="338001"/>
                  </a:lnTo>
                  <a:lnTo>
                    <a:pt x="416052" y="341459"/>
                  </a:lnTo>
                  <a:lnTo>
                    <a:pt x="410607" y="344917"/>
                  </a:lnTo>
                  <a:lnTo>
                    <a:pt x="410607" y="346646"/>
                  </a:lnTo>
                  <a:lnTo>
                    <a:pt x="414237" y="350104"/>
                  </a:lnTo>
                  <a:lnTo>
                    <a:pt x="416052" y="350104"/>
                  </a:lnTo>
                  <a:lnTo>
                    <a:pt x="416052" y="356933"/>
                  </a:lnTo>
                  <a:lnTo>
                    <a:pt x="419682" y="358662"/>
                  </a:lnTo>
                  <a:lnTo>
                    <a:pt x="425126" y="362120"/>
                  </a:lnTo>
                  <a:lnTo>
                    <a:pt x="432300" y="367306"/>
                  </a:lnTo>
                  <a:lnTo>
                    <a:pt x="437745" y="370764"/>
                  </a:lnTo>
                  <a:lnTo>
                    <a:pt x="446819" y="374222"/>
                  </a:lnTo>
                  <a:lnTo>
                    <a:pt x="457622" y="377680"/>
                  </a:lnTo>
                  <a:lnTo>
                    <a:pt x="459437" y="379409"/>
                  </a:lnTo>
                  <a:lnTo>
                    <a:pt x="463067" y="386324"/>
                  </a:lnTo>
                  <a:lnTo>
                    <a:pt x="466697" y="391425"/>
                  </a:lnTo>
                  <a:lnTo>
                    <a:pt x="463067" y="394882"/>
                  </a:lnTo>
                  <a:lnTo>
                    <a:pt x="457622" y="400069"/>
                  </a:lnTo>
                  <a:lnTo>
                    <a:pt x="453992" y="400069"/>
                  </a:lnTo>
                  <a:lnTo>
                    <a:pt x="446819" y="403527"/>
                  </a:lnTo>
                  <a:lnTo>
                    <a:pt x="437745" y="403527"/>
                  </a:lnTo>
                  <a:lnTo>
                    <a:pt x="435930" y="398340"/>
                  </a:lnTo>
                  <a:lnTo>
                    <a:pt x="432300" y="391425"/>
                  </a:lnTo>
                  <a:lnTo>
                    <a:pt x="428670" y="387967"/>
                  </a:lnTo>
                  <a:lnTo>
                    <a:pt x="423311" y="382866"/>
                  </a:lnTo>
                  <a:lnTo>
                    <a:pt x="416052" y="382866"/>
                  </a:lnTo>
                  <a:lnTo>
                    <a:pt x="410607" y="379409"/>
                  </a:lnTo>
                  <a:lnTo>
                    <a:pt x="406977" y="377680"/>
                  </a:lnTo>
                  <a:lnTo>
                    <a:pt x="403347" y="374222"/>
                  </a:lnTo>
                  <a:lnTo>
                    <a:pt x="397989" y="367306"/>
                  </a:lnTo>
                  <a:lnTo>
                    <a:pt x="394359" y="365577"/>
                  </a:lnTo>
                  <a:lnTo>
                    <a:pt x="388914" y="362120"/>
                  </a:lnTo>
                  <a:lnTo>
                    <a:pt x="381654" y="365577"/>
                  </a:lnTo>
                  <a:lnTo>
                    <a:pt x="381654" y="370764"/>
                  </a:lnTo>
                  <a:lnTo>
                    <a:pt x="381654" y="374222"/>
                  </a:lnTo>
                  <a:lnTo>
                    <a:pt x="379840" y="379409"/>
                  </a:lnTo>
                  <a:lnTo>
                    <a:pt x="376209" y="386324"/>
                  </a:lnTo>
                  <a:lnTo>
                    <a:pt x="372666" y="387967"/>
                  </a:lnTo>
                  <a:lnTo>
                    <a:pt x="370851" y="391425"/>
                  </a:lnTo>
                  <a:lnTo>
                    <a:pt x="359962" y="394882"/>
                  </a:lnTo>
                  <a:lnTo>
                    <a:pt x="354517" y="391425"/>
                  </a:lnTo>
                  <a:lnTo>
                    <a:pt x="347344" y="391425"/>
                  </a:lnTo>
                  <a:lnTo>
                    <a:pt x="341899" y="391425"/>
                  </a:lnTo>
                  <a:lnTo>
                    <a:pt x="336454" y="394882"/>
                  </a:lnTo>
                  <a:lnTo>
                    <a:pt x="332824" y="398340"/>
                  </a:lnTo>
                  <a:lnTo>
                    <a:pt x="325564" y="394882"/>
                  </a:lnTo>
                  <a:lnTo>
                    <a:pt x="323749" y="391425"/>
                  </a:lnTo>
                  <a:lnTo>
                    <a:pt x="320206" y="391425"/>
                  </a:lnTo>
                  <a:lnTo>
                    <a:pt x="316576" y="394882"/>
                  </a:lnTo>
                  <a:lnTo>
                    <a:pt x="314761" y="398340"/>
                  </a:lnTo>
                  <a:lnTo>
                    <a:pt x="311131" y="398340"/>
                  </a:lnTo>
                  <a:lnTo>
                    <a:pt x="307501" y="398340"/>
                  </a:lnTo>
                  <a:lnTo>
                    <a:pt x="298427" y="394882"/>
                  </a:lnTo>
                  <a:lnTo>
                    <a:pt x="293068" y="391425"/>
                  </a:lnTo>
                  <a:lnTo>
                    <a:pt x="285809" y="387967"/>
                  </a:lnTo>
                  <a:lnTo>
                    <a:pt x="280364" y="391425"/>
                  </a:lnTo>
                  <a:lnTo>
                    <a:pt x="271289" y="387967"/>
                  </a:lnTo>
                  <a:lnTo>
                    <a:pt x="267746" y="382866"/>
                  </a:lnTo>
                  <a:lnTo>
                    <a:pt x="260486" y="377680"/>
                  </a:lnTo>
                  <a:lnTo>
                    <a:pt x="258671" y="374222"/>
                  </a:lnTo>
                  <a:lnTo>
                    <a:pt x="255041" y="367306"/>
                  </a:lnTo>
                  <a:lnTo>
                    <a:pt x="251411" y="362120"/>
                  </a:lnTo>
                  <a:lnTo>
                    <a:pt x="245966" y="362120"/>
                  </a:lnTo>
                  <a:lnTo>
                    <a:pt x="238793" y="358662"/>
                  </a:lnTo>
                  <a:lnTo>
                    <a:pt x="233348" y="353475"/>
                  </a:lnTo>
                  <a:lnTo>
                    <a:pt x="226089" y="350104"/>
                  </a:lnTo>
                  <a:lnTo>
                    <a:pt x="220644" y="344917"/>
                  </a:lnTo>
                  <a:lnTo>
                    <a:pt x="215286" y="344917"/>
                  </a:lnTo>
                  <a:lnTo>
                    <a:pt x="211656" y="341459"/>
                  </a:lnTo>
                  <a:lnTo>
                    <a:pt x="204396" y="338001"/>
                  </a:lnTo>
                  <a:lnTo>
                    <a:pt x="186333" y="334543"/>
                  </a:lnTo>
                  <a:lnTo>
                    <a:pt x="182703" y="341459"/>
                  </a:lnTo>
                  <a:lnTo>
                    <a:pt x="180888" y="344917"/>
                  </a:lnTo>
                  <a:lnTo>
                    <a:pt x="182703" y="350104"/>
                  </a:lnTo>
                  <a:lnTo>
                    <a:pt x="180888" y="356933"/>
                  </a:lnTo>
                  <a:lnTo>
                    <a:pt x="177258" y="358662"/>
                  </a:lnTo>
                  <a:lnTo>
                    <a:pt x="171814" y="365577"/>
                  </a:lnTo>
                  <a:lnTo>
                    <a:pt x="164640" y="362120"/>
                  </a:lnTo>
                  <a:lnTo>
                    <a:pt x="155566" y="358662"/>
                  </a:lnTo>
                  <a:lnTo>
                    <a:pt x="142861" y="356933"/>
                  </a:lnTo>
                  <a:lnTo>
                    <a:pt x="130243" y="353475"/>
                  </a:lnTo>
                  <a:lnTo>
                    <a:pt x="117539" y="350104"/>
                  </a:lnTo>
                  <a:lnTo>
                    <a:pt x="103105" y="346646"/>
                  </a:lnTo>
                  <a:lnTo>
                    <a:pt x="86857" y="344917"/>
                  </a:lnTo>
                  <a:lnTo>
                    <a:pt x="77783" y="341459"/>
                  </a:lnTo>
                  <a:lnTo>
                    <a:pt x="68708" y="344917"/>
                  </a:lnTo>
                  <a:lnTo>
                    <a:pt x="59720" y="346646"/>
                  </a:lnTo>
                  <a:lnTo>
                    <a:pt x="43385" y="346646"/>
                  </a:lnTo>
                  <a:lnTo>
                    <a:pt x="37941" y="350104"/>
                  </a:lnTo>
                  <a:lnTo>
                    <a:pt x="21693" y="346646"/>
                  </a:lnTo>
                  <a:lnTo>
                    <a:pt x="18063" y="344917"/>
                  </a:lnTo>
                  <a:lnTo>
                    <a:pt x="12618" y="338001"/>
                  </a:lnTo>
                  <a:lnTo>
                    <a:pt x="18063" y="334543"/>
                  </a:lnTo>
                  <a:lnTo>
                    <a:pt x="21693" y="329357"/>
                  </a:lnTo>
                  <a:lnTo>
                    <a:pt x="25323" y="325899"/>
                  </a:lnTo>
                  <a:lnTo>
                    <a:pt x="30767" y="317341"/>
                  </a:lnTo>
                  <a:lnTo>
                    <a:pt x="37941" y="312154"/>
                  </a:lnTo>
                  <a:lnTo>
                    <a:pt x="37941" y="303510"/>
                  </a:lnTo>
                  <a:lnTo>
                    <a:pt x="37941" y="296594"/>
                  </a:lnTo>
                  <a:lnTo>
                    <a:pt x="34397" y="287950"/>
                  </a:lnTo>
                  <a:lnTo>
                    <a:pt x="34397" y="279391"/>
                  </a:lnTo>
                  <a:lnTo>
                    <a:pt x="34397" y="272476"/>
                  </a:lnTo>
                  <a:lnTo>
                    <a:pt x="34397" y="263831"/>
                  </a:lnTo>
                  <a:lnTo>
                    <a:pt x="34397" y="258644"/>
                  </a:lnTo>
                  <a:lnTo>
                    <a:pt x="37941" y="251815"/>
                  </a:lnTo>
                  <a:lnTo>
                    <a:pt x="43385" y="246629"/>
                  </a:lnTo>
                  <a:lnTo>
                    <a:pt x="47015" y="237984"/>
                  </a:lnTo>
                  <a:lnTo>
                    <a:pt x="47015" y="229340"/>
                  </a:lnTo>
                  <a:lnTo>
                    <a:pt x="48830" y="222424"/>
                  </a:lnTo>
                  <a:lnTo>
                    <a:pt x="48830" y="217324"/>
                  </a:lnTo>
                  <a:lnTo>
                    <a:pt x="52460" y="210408"/>
                  </a:lnTo>
                  <a:lnTo>
                    <a:pt x="52460" y="201763"/>
                  </a:lnTo>
                  <a:lnTo>
                    <a:pt x="48830" y="198305"/>
                  </a:lnTo>
                  <a:lnTo>
                    <a:pt x="43385" y="193119"/>
                  </a:lnTo>
                  <a:lnTo>
                    <a:pt x="43385" y="187932"/>
                  </a:lnTo>
                  <a:lnTo>
                    <a:pt x="39756" y="181103"/>
                  </a:lnTo>
                  <a:lnTo>
                    <a:pt x="37941" y="177645"/>
                  </a:lnTo>
                  <a:lnTo>
                    <a:pt x="37941" y="172458"/>
                  </a:lnTo>
                  <a:lnTo>
                    <a:pt x="34397" y="169001"/>
                  </a:lnTo>
                  <a:lnTo>
                    <a:pt x="30767" y="163814"/>
                  </a:lnTo>
                  <a:lnTo>
                    <a:pt x="30767" y="160356"/>
                  </a:lnTo>
                  <a:lnTo>
                    <a:pt x="25323" y="156898"/>
                  </a:lnTo>
                  <a:lnTo>
                    <a:pt x="21693" y="155169"/>
                  </a:lnTo>
                  <a:lnTo>
                    <a:pt x="21693" y="144882"/>
                  </a:lnTo>
                  <a:lnTo>
                    <a:pt x="25323" y="136238"/>
                  </a:lnTo>
                  <a:lnTo>
                    <a:pt x="21693" y="131051"/>
                  </a:lnTo>
                  <a:lnTo>
                    <a:pt x="16248" y="124135"/>
                  </a:lnTo>
                  <a:lnTo>
                    <a:pt x="9075" y="118949"/>
                  </a:lnTo>
                  <a:lnTo>
                    <a:pt x="3630" y="113848"/>
                  </a:lnTo>
                  <a:lnTo>
                    <a:pt x="3630" y="110391"/>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4" name="Freeform 173">
              <a:extLst>
                <a:ext uri="{FF2B5EF4-FFF2-40B4-BE49-F238E27FC236}">
                  <a16:creationId xmlns:a16="http://schemas.microsoft.com/office/drawing/2014/main" id="{58EDE2BB-DF9E-BF48-8251-34501C6B8AAC}"/>
                </a:ext>
              </a:extLst>
            </p:cNvPr>
            <p:cNvSpPr/>
            <p:nvPr/>
          </p:nvSpPr>
          <p:spPr>
            <a:xfrm>
              <a:off x="5285004" y="2757841"/>
              <a:ext cx="497537" cy="434843"/>
            </a:xfrm>
            <a:custGeom>
              <a:avLst/>
              <a:gdLst>
                <a:gd name="connsiteX0" fmla="*/ 0 w 427286"/>
                <a:gd name="connsiteY0" fmla="*/ 12102 h 373444"/>
                <a:gd name="connsiteX1" fmla="*/ 380445 w 427286"/>
                <a:gd name="connsiteY1" fmla="*/ 0 h 373444"/>
                <a:gd name="connsiteX2" fmla="*/ 387618 w 427286"/>
                <a:gd name="connsiteY2" fmla="*/ 5187 h 373444"/>
                <a:gd name="connsiteX3" fmla="*/ 389433 w 427286"/>
                <a:gd name="connsiteY3" fmla="*/ 8645 h 373444"/>
                <a:gd name="connsiteX4" fmla="*/ 393063 w 427286"/>
                <a:gd name="connsiteY4" fmla="*/ 12102 h 373444"/>
                <a:gd name="connsiteX5" fmla="*/ 393063 w 427286"/>
                <a:gd name="connsiteY5" fmla="*/ 17289 h 373444"/>
                <a:gd name="connsiteX6" fmla="*/ 389433 w 427286"/>
                <a:gd name="connsiteY6" fmla="*/ 24205 h 373444"/>
                <a:gd name="connsiteX7" fmla="*/ 387618 w 427286"/>
                <a:gd name="connsiteY7" fmla="*/ 29391 h 373444"/>
                <a:gd name="connsiteX8" fmla="*/ 380445 w 427286"/>
                <a:gd name="connsiteY8" fmla="*/ 34578 h 373444"/>
                <a:gd name="connsiteX9" fmla="*/ 376815 w 427286"/>
                <a:gd name="connsiteY9" fmla="*/ 38036 h 373444"/>
                <a:gd name="connsiteX10" fmla="*/ 371370 w 427286"/>
                <a:gd name="connsiteY10" fmla="*/ 44952 h 373444"/>
                <a:gd name="connsiteX11" fmla="*/ 367826 w 427286"/>
                <a:gd name="connsiteY11" fmla="*/ 46680 h 373444"/>
                <a:gd name="connsiteX12" fmla="*/ 366011 w 427286"/>
                <a:gd name="connsiteY12" fmla="*/ 53596 h 373444"/>
                <a:gd name="connsiteX13" fmla="*/ 418299 w 427286"/>
                <a:gd name="connsiteY13" fmla="*/ 50138 h 373444"/>
                <a:gd name="connsiteX14" fmla="*/ 423657 w 427286"/>
                <a:gd name="connsiteY14" fmla="*/ 55325 h 373444"/>
                <a:gd name="connsiteX15" fmla="*/ 427287 w 427286"/>
                <a:gd name="connsiteY15" fmla="*/ 58783 h 373444"/>
                <a:gd name="connsiteX16" fmla="*/ 421842 w 427286"/>
                <a:gd name="connsiteY16" fmla="*/ 67427 h 373444"/>
                <a:gd name="connsiteX17" fmla="*/ 418299 w 427286"/>
                <a:gd name="connsiteY17" fmla="*/ 74343 h 373444"/>
                <a:gd name="connsiteX18" fmla="*/ 411039 w 427286"/>
                <a:gd name="connsiteY18" fmla="*/ 76072 h 373444"/>
                <a:gd name="connsiteX19" fmla="*/ 409224 w 427286"/>
                <a:gd name="connsiteY19" fmla="*/ 79530 h 373444"/>
                <a:gd name="connsiteX20" fmla="*/ 409224 w 427286"/>
                <a:gd name="connsiteY20" fmla="*/ 86445 h 373444"/>
                <a:gd name="connsiteX21" fmla="*/ 409224 w 427286"/>
                <a:gd name="connsiteY21" fmla="*/ 91632 h 373444"/>
                <a:gd name="connsiteX22" fmla="*/ 409224 w 427286"/>
                <a:gd name="connsiteY22" fmla="*/ 95090 h 373444"/>
                <a:gd name="connsiteX23" fmla="*/ 405681 w 427286"/>
                <a:gd name="connsiteY23" fmla="*/ 100277 h 373444"/>
                <a:gd name="connsiteX24" fmla="*/ 402051 w 427286"/>
                <a:gd name="connsiteY24" fmla="*/ 103734 h 373444"/>
                <a:gd name="connsiteX25" fmla="*/ 398421 w 427286"/>
                <a:gd name="connsiteY25" fmla="*/ 103734 h 373444"/>
                <a:gd name="connsiteX26" fmla="*/ 398421 w 427286"/>
                <a:gd name="connsiteY26" fmla="*/ 108921 h 373444"/>
                <a:gd name="connsiteX27" fmla="*/ 396606 w 427286"/>
                <a:gd name="connsiteY27" fmla="*/ 112379 h 373444"/>
                <a:gd name="connsiteX28" fmla="*/ 393063 w 427286"/>
                <a:gd name="connsiteY28" fmla="*/ 115837 h 373444"/>
                <a:gd name="connsiteX29" fmla="*/ 389433 w 427286"/>
                <a:gd name="connsiteY29" fmla="*/ 119295 h 373444"/>
                <a:gd name="connsiteX30" fmla="*/ 393063 w 427286"/>
                <a:gd name="connsiteY30" fmla="*/ 124481 h 373444"/>
                <a:gd name="connsiteX31" fmla="*/ 396606 w 427286"/>
                <a:gd name="connsiteY31" fmla="*/ 127939 h 373444"/>
                <a:gd name="connsiteX32" fmla="*/ 398421 w 427286"/>
                <a:gd name="connsiteY32" fmla="*/ 133126 h 373444"/>
                <a:gd name="connsiteX33" fmla="*/ 396606 w 427286"/>
                <a:gd name="connsiteY33" fmla="*/ 141770 h 373444"/>
                <a:gd name="connsiteX34" fmla="*/ 389433 w 427286"/>
                <a:gd name="connsiteY34" fmla="*/ 148686 h 373444"/>
                <a:gd name="connsiteX35" fmla="*/ 387618 w 427286"/>
                <a:gd name="connsiteY35" fmla="*/ 153873 h 373444"/>
                <a:gd name="connsiteX36" fmla="*/ 380445 w 427286"/>
                <a:gd name="connsiteY36" fmla="*/ 153873 h 373444"/>
                <a:gd name="connsiteX37" fmla="*/ 380445 w 427286"/>
                <a:gd name="connsiteY37" fmla="*/ 160788 h 373444"/>
                <a:gd name="connsiteX38" fmla="*/ 380445 w 427286"/>
                <a:gd name="connsiteY38" fmla="*/ 162517 h 373444"/>
                <a:gd name="connsiteX39" fmla="*/ 376815 w 427286"/>
                <a:gd name="connsiteY39" fmla="*/ 169433 h 373444"/>
                <a:gd name="connsiteX40" fmla="*/ 375000 w 427286"/>
                <a:gd name="connsiteY40" fmla="*/ 171162 h 373444"/>
                <a:gd name="connsiteX41" fmla="*/ 367826 w 427286"/>
                <a:gd name="connsiteY41" fmla="*/ 174620 h 373444"/>
                <a:gd name="connsiteX42" fmla="*/ 367826 w 427286"/>
                <a:gd name="connsiteY42" fmla="*/ 178078 h 373444"/>
                <a:gd name="connsiteX43" fmla="*/ 366011 w 427286"/>
                <a:gd name="connsiteY43" fmla="*/ 183264 h 373444"/>
                <a:gd name="connsiteX44" fmla="*/ 362382 w 427286"/>
                <a:gd name="connsiteY44" fmla="*/ 186722 h 373444"/>
                <a:gd name="connsiteX45" fmla="*/ 355208 w 427286"/>
                <a:gd name="connsiteY45" fmla="*/ 186722 h 373444"/>
                <a:gd name="connsiteX46" fmla="*/ 355208 w 427286"/>
                <a:gd name="connsiteY46" fmla="*/ 193638 h 373444"/>
                <a:gd name="connsiteX47" fmla="*/ 355208 w 427286"/>
                <a:gd name="connsiteY47" fmla="*/ 198824 h 373444"/>
                <a:gd name="connsiteX48" fmla="*/ 355208 w 427286"/>
                <a:gd name="connsiteY48" fmla="*/ 202282 h 373444"/>
                <a:gd name="connsiteX49" fmla="*/ 358752 w 427286"/>
                <a:gd name="connsiteY49" fmla="*/ 204011 h 373444"/>
                <a:gd name="connsiteX50" fmla="*/ 358752 w 427286"/>
                <a:gd name="connsiteY50" fmla="*/ 207469 h 373444"/>
                <a:gd name="connsiteX51" fmla="*/ 358752 w 427286"/>
                <a:gd name="connsiteY51" fmla="*/ 214384 h 373444"/>
                <a:gd name="connsiteX52" fmla="*/ 355208 w 427286"/>
                <a:gd name="connsiteY52" fmla="*/ 219571 h 373444"/>
                <a:gd name="connsiteX53" fmla="*/ 349763 w 427286"/>
                <a:gd name="connsiteY53" fmla="*/ 219571 h 373444"/>
                <a:gd name="connsiteX54" fmla="*/ 344319 w 427286"/>
                <a:gd name="connsiteY54" fmla="*/ 224758 h 373444"/>
                <a:gd name="connsiteX55" fmla="*/ 340775 w 427286"/>
                <a:gd name="connsiteY55" fmla="*/ 224758 h 373444"/>
                <a:gd name="connsiteX56" fmla="*/ 337145 w 427286"/>
                <a:gd name="connsiteY56" fmla="*/ 231674 h 373444"/>
                <a:gd name="connsiteX57" fmla="*/ 337145 w 427286"/>
                <a:gd name="connsiteY57" fmla="*/ 235132 h 373444"/>
                <a:gd name="connsiteX58" fmla="*/ 333516 w 427286"/>
                <a:gd name="connsiteY58" fmla="*/ 243776 h 373444"/>
                <a:gd name="connsiteX59" fmla="*/ 331701 w 427286"/>
                <a:gd name="connsiteY59" fmla="*/ 248963 h 373444"/>
                <a:gd name="connsiteX60" fmla="*/ 328157 w 427286"/>
                <a:gd name="connsiteY60" fmla="*/ 255878 h 373444"/>
                <a:gd name="connsiteX61" fmla="*/ 324527 w 427286"/>
                <a:gd name="connsiteY61" fmla="*/ 261065 h 373444"/>
                <a:gd name="connsiteX62" fmla="*/ 322713 w 427286"/>
                <a:gd name="connsiteY62" fmla="*/ 266252 h 373444"/>
                <a:gd name="connsiteX63" fmla="*/ 319083 w 427286"/>
                <a:gd name="connsiteY63" fmla="*/ 269710 h 373444"/>
                <a:gd name="connsiteX64" fmla="*/ 315539 w 427286"/>
                <a:gd name="connsiteY64" fmla="*/ 278354 h 373444"/>
                <a:gd name="connsiteX65" fmla="*/ 315539 w 427286"/>
                <a:gd name="connsiteY65" fmla="*/ 285270 h 373444"/>
                <a:gd name="connsiteX66" fmla="*/ 311909 w 427286"/>
                <a:gd name="connsiteY66" fmla="*/ 290457 h 373444"/>
                <a:gd name="connsiteX67" fmla="*/ 306465 w 427286"/>
                <a:gd name="connsiteY67" fmla="*/ 293914 h 373444"/>
                <a:gd name="connsiteX68" fmla="*/ 306465 w 427286"/>
                <a:gd name="connsiteY68" fmla="*/ 299101 h 373444"/>
                <a:gd name="connsiteX69" fmla="*/ 310094 w 427286"/>
                <a:gd name="connsiteY69" fmla="*/ 309474 h 373444"/>
                <a:gd name="connsiteX70" fmla="*/ 311909 w 427286"/>
                <a:gd name="connsiteY70" fmla="*/ 311203 h 373444"/>
                <a:gd name="connsiteX71" fmla="*/ 311909 w 427286"/>
                <a:gd name="connsiteY71" fmla="*/ 319848 h 373444"/>
                <a:gd name="connsiteX72" fmla="*/ 311909 w 427286"/>
                <a:gd name="connsiteY72" fmla="*/ 326763 h 373444"/>
                <a:gd name="connsiteX73" fmla="*/ 311909 w 427286"/>
                <a:gd name="connsiteY73" fmla="*/ 331950 h 373444"/>
                <a:gd name="connsiteX74" fmla="*/ 315539 w 427286"/>
                <a:gd name="connsiteY74" fmla="*/ 338866 h 373444"/>
                <a:gd name="connsiteX75" fmla="*/ 319083 w 427286"/>
                <a:gd name="connsiteY75" fmla="*/ 340595 h 373444"/>
                <a:gd name="connsiteX76" fmla="*/ 319083 w 427286"/>
                <a:gd name="connsiteY76" fmla="*/ 344053 h 373444"/>
                <a:gd name="connsiteX77" fmla="*/ 315539 w 427286"/>
                <a:gd name="connsiteY77" fmla="*/ 352697 h 373444"/>
                <a:gd name="connsiteX78" fmla="*/ 311909 w 427286"/>
                <a:gd name="connsiteY78" fmla="*/ 359613 h 373444"/>
                <a:gd name="connsiteX79" fmla="*/ 315539 w 427286"/>
                <a:gd name="connsiteY79" fmla="*/ 364800 h 373444"/>
                <a:gd name="connsiteX80" fmla="*/ 52288 w 427286"/>
                <a:gd name="connsiteY80" fmla="*/ 373444 h 373444"/>
                <a:gd name="connsiteX81" fmla="*/ 52288 w 427286"/>
                <a:gd name="connsiteY81" fmla="*/ 318119 h 373444"/>
                <a:gd name="connsiteX82" fmla="*/ 48658 w 427286"/>
                <a:gd name="connsiteY82" fmla="*/ 311203 h 373444"/>
                <a:gd name="connsiteX83" fmla="*/ 43299 w 427286"/>
                <a:gd name="connsiteY83" fmla="*/ 311203 h 373444"/>
                <a:gd name="connsiteX84" fmla="*/ 36039 w 427286"/>
                <a:gd name="connsiteY84" fmla="*/ 311203 h 373444"/>
                <a:gd name="connsiteX85" fmla="*/ 30681 w 427286"/>
                <a:gd name="connsiteY85" fmla="*/ 314661 h 373444"/>
                <a:gd name="connsiteX86" fmla="*/ 27051 w 427286"/>
                <a:gd name="connsiteY86" fmla="*/ 318119 h 373444"/>
                <a:gd name="connsiteX87" fmla="*/ 21606 w 427286"/>
                <a:gd name="connsiteY87" fmla="*/ 314661 h 373444"/>
                <a:gd name="connsiteX88" fmla="*/ 21606 w 427286"/>
                <a:gd name="connsiteY88" fmla="*/ 311203 h 373444"/>
                <a:gd name="connsiteX89" fmla="*/ 14433 w 427286"/>
                <a:gd name="connsiteY89" fmla="*/ 309474 h 373444"/>
                <a:gd name="connsiteX90" fmla="*/ 12618 w 427286"/>
                <a:gd name="connsiteY90" fmla="*/ 302559 h 373444"/>
                <a:gd name="connsiteX91" fmla="*/ 8988 w 427286"/>
                <a:gd name="connsiteY91" fmla="*/ 299101 h 37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27286" h="373444">
                  <a:moveTo>
                    <a:pt x="0" y="12102"/>
                  </a:moveTo>
                  <a:lnTo>
                    <a:pt x="380445" y="0"/>
                  </a:lnTo>
                  <a:lnTo>
                    <a:pt x="387618" y="5187"/>
                  </a:lnTo>
                  <a:lnTo>
                    <a:pt x="389433" y="8645"/>
                  </a:lnTo>
                  <a:lnTo>
                    <a:pt x="393063" y="12102"/>
                  </a:lnTo>
                  <a:lnTo>
                    <a:pt x="393063" y="17289"/>
                  </a:lnTo>
                  <a:lnTo>
                    <a:pt x="389433" y="24205"/>
                  </a:lnTo>
                  <a:lnTo>
                    <a:pt x="387618" y="29391"/>
                  </a:lnTo>
                  <a:lnTo>
                    <a:pt x="380445" y="34578"/>
                  </a:lnTo>
                  <a:lnTo>
                    <a:pt x="376815" y="38036"/>
                  </a:lnTo>
                  <a:lnTo>
                    <a:pt x="371370" y="44952"/>
                  </a:lnTo>
                  <a:lnTo>
                    <a:pt x="367826" y="46680"/>
                  </a:lnTo>
                  <a:lnTo>
                    <a:pt x="366011" y="53596"/>
                  </a:lnTo>
                  <a:lnTo>
                    <a:pt x="418299" y="50138"/>
                  </a:lnTo>
                  <a:lnTo>
                    <a:pt x="423657" y="55325"/>
                  </a:lnTo>
                  <a:lnTo>
                    <a:pt x="427287" y="58783"/>
                  </a:lnTo>
                  <a:lnTo>
                    <a:pt x="421842" y="67427"/>
                  </a:lnTo>
                  <a:lnTo>
                    <a:pt x="418299" y="74343"/>
                  </a:lnTo>
                  <a:lnTo>
                    <a:pt x="411039" y="76072"/>
                  </a:lnTo>
                  <a:lnTo>
                    <a:pt x="409224" y="79530"/>
                  </a:lnTo>
                  <a:lnTo>
                    <a:pt x="409224" y="86445"/>
                  </a:lnTo>
                  <a:lnTo>
                    <a:pt x="409224" y="91632"/>
                  </a:lnTo>
                  <a:lnTo>
                    <a:pt x="409224" y="95090"/>
                  </a:lnTo>
                  <a:lnTo>
                    <a:pt x="405681" y="100277"/>
                  </a:lnTo>
                  <a:lnTo>
                    <a:pt x="402051" y="103734"/>
                  </a:lnTo>
                  <a:lnTo>
                    <a:pt x="398421" y="103734"/>
                  </a:lnTo>
                  <a:lnTo>
                    <a:pt x="398421" y="108921"/>
                  </a:lnTo>
                  <a:lnTo>
                    <a:pt x="396606" y="112379"/>
                  </a:lnTo>
                  <a:lnTo>
                    <a:pt x="393063" y="115837"/>
                  </a:lnTo>
                  <a:lnTo>
                    <a:pt x="389433" y="119295"/>
                  </a:lnTo>
                  <a:lnTo>
                    <a:pt x="393063" y="124481"/>
                  </a:lnTo>
                  <a:lnTo>
                    <a:pt x="396606" y="127939"/>
                  </a:lnTo>
                  <a:lnTo>
                    <a:pt x="398421" y="133126"/>
                  </a:lnTo>
                  <a:lnTo>
                    <a:pt x="396606" y="141770"/>
                  </a:lnTo>
                  <a:lnTo>
                    <a:pt x="389433" y="148686"/>
                  </a:lnTo>
                  <a:lnTo>
                    <a:pt x="387618" y="153873"/>
                  </a:lnTo>
                  <a:lnTo>
                    <a:pt x="380445" y="153873"/>
                  </a:lnTo>
                  <a:lnTo>
                    <a:pt x="380445" y="160788"/>
                  </a:lnTo>
                  <a:lnTo>
                    <a:pt x="380445" y="162517"/>
                  </a:lnTo>
                  <a:lnTo>
                    <a:pt x="376815" y="169433"/>
                  </a:lnTo>
                  <a:lnTo>
                    <a:pt x="375000" y="171162"/>
                  </a:lnTo>
                  <a:lnTo>
                    <a:pt x="367826" y="174620"/>
                  </a:lnTo>
                  <a:lnTo>
                    <a:pt x="367826" y="178078"/>
                  </a:lnTo>
                  <a:lnTo>
                    <a:pt x="366011" y="183264"/>
                  </a:lnTo>
                  <a:lnTo>
                    <a:pt x="362382" y="186722"/>
                  </a:lnTo>
                  <a:lnTo>
                    <a:pt x="355208" y="186722"/>
                  </a:lnTo>
                  <a:lnTo>
                    <a:pt x="355208" y="193638"/>
                  </a:lnTo>
                  <a:lnTo>
                    <a:pt x="355208" y="198824"/>
                  </a:lnTo>
                  <a:lnTo>
                    <a:pt x="355208" y="202282"/>
                  </a:lnTo>
                  <a:lnTo>
                    <a:pt x="358752" y="204011"/>
                  </a:lnTo>
                  <a:lnTo>
                    <a:pt x="358752" y="207469"/>
                  </a:lnTo>
                  <a:lnTo>
                    <a:pt x="358752" y="214384"/>
                  </a:lnTo>
                  <a:lnTo>
                    <a:pt x="355208" y="219571"/>
                  </a:lnTo>
                  <a:lnTo>
                    <a:pt x="349763" y="219571"/>
                  </a:lnTo>
                  <a:lnTo>
                    <a:pt x="344319" y="224758"/>
                  </a:lnTo>
                  <a:lnTo>
                    <a:pt x="340775" y="224758"/>
                  </a:lnTo>
                  <a:lnTo>
                    <a:pt x="337145" y="231674"/>
                  </a:lnTo>
                  <a:lnTo>
                    <a:pt x="337145" y="235132"/>
                  </a:lnTo>
                  <a:lnTo>
                    <a:pt x="333516" y="243776"/>
                  </a:lnTo>
                  <a:lnTo>
                    <a:pt x="331701" y="248963"/>
                  </a:lnTo>
                  <a:lnTo>
                    <a:pt x="328157" y="255878"/>
                  </a:lnTo>
                  <a:lnTo>
                    <a:pt x="324527" y="261065"/>
                  </a:lnTo>
                  <a:lnTo>
                    <a:pt x="322713" y="266252"/>
                  </a:lnTo>
                  <a:lnTo>
                    <a:pt x="319083" y="269710"/>
                  </a:lnTo>
                  <a:lnTo>
                    <a:pt x="315539" y="278354"/>
                  </a:lnTo>
                  <a:lnTo>
                    <a:pt x="315539" y="285270"/>
                  </a:lnTo>
                  <a:lnTo>
                    <a:pt x="311909" y="290457"/>
                  </a:lnTo>
                  <a:lnTo>
                    <a:pt x="306465" y="293914"/>
                  </a:lnTo>
                  <a:lnTo>
                    <a:pt x="306465" y="299101"/>
                  </a:lnTo>
                  <a:lnTo>
                    <a:pt x="310094" y="309474"/>
                  </a:lnTo>
                  <a:lnTo>
                    <a:pt x="311909" y="311203"/>
                  </a:lnTo>
                  <a:lnTo>
                    <a:pt x="311909" y="319848"/>
                  </a:lnTo>
                  <a:lnTo>
                    <a:pt x="311909" y="326763"/>
                  </a:lnTo>
                  <a:lnTo>
                    <a:pt x="311909" y="331950"/>
                  </a:lnTo>
                  <a:lnTo>
                    <a:pt x="315539" y="338866"/>
                  </a:lnTo>
                  <a:lnTo>
                    <a:pt x="319083" y="340595"/>
                  </a:lnTo>
                  <a:lnTo>
                    <a:pt x="319083" y="344053"/>
                  </a:lnTo>
                  <a:lnTo>
                    <a:pt x="315539" y="352697"/>
                  </a:lnTo>
                  <a:lnTo>
                    <a:pt x="311909" y="359613"/>
                  </a:lnTo>
                  <a:lnTo>
                    <a:pt x="315539" y="364800"/>
                  </a:lnTo>
                  <a:lnTo>
                    <a:pt x="52288" y="373444"/>
                  </a:lnTo>
                  <a:lnTo>
                    <a:pt x="52288" y="318119"/>
                  </a:lnTo>
                  <a:lnTo>
                    <a:pt x="48658" y="311203"/>
                  </a:lnTo>
                  <a:lnTo>
                    <a:pt x="43299" y="311203"/>
                  </a:lnTo>
                  <a:lnTo>
                    <a:pt x="36039" y="311203"/>
                  </a:lnTo>
                  <a:lnTo>
                    <a:pt x="30681" y="314661"/>
                  </a:lnTo>
                  <a:lnTo>
                    <a:pt x="27051" y="318119"/>
                  </a:lnTo>
                  <a:lnTo>
                    <a:pt x="21606" y="314661"/>
                  </a:lnTo>
                  <a:lnTo>
                    <a:pt x="21606" y="311203"/>
                  </a:lnTo>
                  <a:lnTo>
                    <a:pt x="14433" y="309474"/>
                  </a:lnTo>
                  <a:lnTo>
                    <a:pt x="12618" y="302559"/>
                  </a:lnTo>
                  <a:lnTo>
                    <a:pt x="8988" y="299101"/>
                  </a:lnTo>
                  <a:close/>
                </a:path>
              </a:pathLst>
            </a:custGeom>
            <a:solidFill>
              <a:srgbClr val="B2ECFF"/>
            </a:solidFill>
            <a:ln w="8631" cap="flat">
              <a:solidFill>
                <a:srgbClr val="FFFFFF"/>
              </a:solidFill>
              <a:prstDash val="solid"/>
              <a:miter/>
            </a:ln>
          </p:spPr>
          <p:txBody>
            <a:bodyPr rtlCol="0" anchor="ctr"/>
            <a:lstStyle/>
            <a:p>
              <a:endParaRPr lang="en-US"/>
            </a:p>
          </p:txBody>
        </p:sp>
        <p:sp>
          <p:nvSpPr>
            <p:cNvPr id="175" name="Freeform 174">
              <a:extLst>
                <a:ext uri="{FF2B5EF4-FFF2-40B4-BE49-F238E27FC236}">
                  <a16:creationId xmlns:a16="http://schemas.microsoft.com/office/drawing/2014/main" id="{74A3F5B0-C024-8C44-9E52-A440C0168CA7}"/>
                </a:ext>
              </a:extLst>
            </p:cNvPr>
            <p:cNvSpPr/>
            <p:nvPr/>
          </p:nvSpPr>
          <p:spPr>
            <a:xfrm>
              <a:off x="5171488" y="2295217"/>
              <a:ext cx="659358" cy="537514"/>
            </a:xfrm>
            <a:custGeom>
              <a:avLst/>
              <a:gdLst>
                <a:gd name="connsiteX0" fmla="*/ 0 w 566258"/>
                <a:gd name="connsiteY0" fmla="*/ 3371 h 461618"/>
                <a:gd name="connsiteX1" fmla="*/ 327466 w 566258"/>
                <a:gd name="connsiteY1" fmla="*/ 0 h 461618"/>
                <a:gd name="connsiteX2" fmla="*/ 332911 w 566258"/>
                <a:gd name="connsiteY2" fmla="*/ 3371 h 461618"/>
                <a:gd name="connsiteX3" fmla="*/ 332911 w 566258"/>
                <a:gd name="connsiteY3" fmla="*/ 6743 h 461618"/>
                <a:gd name="connsiteX4" fmla="*/ 336454 w 566258"/>
                <a:gd name="connsiteY4" fmla="*/ 10114 h 461618"/>
                <a:gd name="connsiteX5" fmla="*/ 340084 w 566258"/>
                <a:gd name="connsiteY5" fmla="*/ 11756 h 461618"/>
                <a:gd name="connsiteX6" fmla="*/ 341899 w 566258"/>
                <a:gd name="connsiteY6" fmla="*/ 15128 h 461618"/>
                <a:gd name="connsiteX7" fmla="*/ 345529 w 566258"/>
                <a:gd name="connsiteY7" fmla="*/ 18499 h 461618"/>
                <a:gd name="connsiteX8" fmla="*/ 349159 w 566258"/>
                <a:gd name="connsiteY8" fmla="*/ 23513 h 461618"/>
                <a:gd name="connsiteX9" fmla="*/ 350974 w 566258"/>
                <a:gd name="connsiteY9" fmla="*/ 23513 h 461618"/>
                <a:gd name="connsiteX10" fmla="*/ 350974 w 566258"/>
                <a:gd name="connsiteY10" fmla="*/ 26884 h 461618"/>
                <a:gd name="connsiteX11" fmla="*/ 349159 w 566258"/>
                <a:gd name="connsiteY11" fmla="*/ 31898 h 461618"/>
                <a:gd name="connsiteX12" fmla="*/ 349159 w 566258"/>
                <a:gd name="connsiteY12" fmla="*/ 40284 h 461618"/>
                <a:gd name="connsiteX13" fmla="*/ 349159 w 566258"/>
                <a:gd name="connsiteY13" fmla="*/ 47026 h 461618"/>
                <a:gd name="connsiteX14" fmla="*/ 349159 w 566258"/>
                <a:gd name="connsiteY14" fmla="*/ 50398 h 461618"/>
                <a:gd name="connsiteX15" fmla="*/ 350974 w 566258"/>
                <a:gd name="connsiteY15" fmla="*/ 55412 h 461618"/>
                <a:gd name="connsiteX16" fmla="*/ 350974 w 566258"/>
                <a:gd name="connsiteY16" fmla="*/ 60425 h 461618"/>
                <a:gd name="connsiteX17" fmla="*/ 354603 w 566258"/>
                <a:gd name="connsiteY17" fmla="*/ 67168 h 461618"/>
                <a:gd name="connsiteX18" fmla="*/ 354603 w 566258"/>
                <a:gd name="connsiteY18" fmla="*/ 72182 h 461618"/>
                <a:gd name="connsiteX19" fmla="*/ 358233 w 566258"/>
                <a:gd name="connsiteY19" fmla="*/ 78924 h 461618"/>
                <a:gd name="connsiteX20" fmla="*/ 361863 w 566258"/>
                <a:gd name="connsiteY20" fmla="*/ 83938 h 461618"/>
                <a:gd name="connsiteX21" fmla="*/ 361863 w 566258"/>
                <a:gd name="connsiteY21" fmla="*/ 87310 h 461618"/>
                <a:gd name="connsiteX22" fmla="*/ 370851 w 566258"/>
                <a:gd name="connsiteY22" fmla="*/ 95695 h 461618"/>
                <a:gd name="connsiteX23" fmla="*/ 376296 w 566258"/>
                <a:gd name="connsiteY23" fmla="*/ 102438 h 461618"/>
                <a:gd name="connsiteX24" fmla="*/ 383556 w 566258"/>
                <a:gd name="connsiteY24" fmla="*/ 107452 h 461618"/>
                <a:gd name="connsiteX25" fmla="*/ 389001 w 566258"/>
                <a:gd name="connsiteY25" fmla="*/ 110823 h 461618"/>
                <a:gd name="connsiteX26" fmla="*/ 392544 w 566258"/>
                <a:gd name="connsiteY26" fmla="*/ 115837 h 461618"/>
                <a:gd name="connsiteX27" fmla="*/ 401619 w 566258"/>
                <a:gd name="connsiteY27" fmla="*/ 122579 h 461618"/>
                <a:gd name="connsiteX28" fmla="*/ 407063 w 566258"/>
                <a:gd name="connsiteY28" fmla="*/ 127593 h 461618"/>
                <a:gd name="connsiteX29" fmla="*/ 414323 w 566258"/>
                <a:gd name="connsiteY29" fmla="*/ 132607 h 461618"/>
                <a:gd name="connsiteX30" fmla="*/ 414323 w 566258"/>
                <a:gd name="connsiteY30" fmla="*/ 139350 h 461618"/>
                <a:gd name="connsiteX31" fmla="*/ 417867 w 566258"/>
                <a:gd name="connsiteY31" fmla="*/ 144364 h 461618"/>
                <a:gd name="connsiteX32" fmla="*/ 417867 w 566258"/>
                <a:gd name="connsiteY32" fmla="*/ 151106 h 461618"/>
                <a:gd name="connsiteX33" fmla="*/ 419682 w 566258"/>
                <a:gd name="connsiteY33" fmla="*/ 156120 h 461618"/>
                <a:gd name="connsiteX34" fmla="*/ 419682 w 566258"/>
                <a:gd name="connsiteY34" fmla="*/ 162863 h 461618"/>
                <a:gd name="connsiteX35" fmla="*/ 426941 w 566258"/>
                <a:gd name="connsiteY35" fmla="*/ 164506 h 461618"/>
                <a:gd name="connsiteX36" fmla="*/ 428756 w 566258"/>
                <a:gd name="connsiteY36" fmla="*/ 167877 h 461618"/>
                <a:gd name="connsiteX37" fmla="*/ 436016 w 566258"/>
                <a:gd name="connsiteY37" fmla="*/ 164506 h 461618"/>
                <a:gd name="connsiteX38" fmla="*/ 441461 w 566258"/>
                <a:gd name="connsiteY38" fmla="*/ 162863 h 461618"/>
                <a:gd name="connsiteX39" fmla="*/ 448634 w 566258"/>
                <a:gd name="connsiteY39" fmla="*/ 159492 h 461618"/>
                <a:gd name="connsiteX40" fmla="*/ 454079 w 566258"/>
                <a:gd name="connsiteY40" fmla="*/ 162863 h 461618"/>
                <a:gd name="connsiteX41" fmla="*/ 461339 w 566258"/>
                <a:gd name="connsiteY41" fmla="*/ 164506 h 461618"/>
                <a:gd name="connsiteX42" fmla="*/ 463153 w 566258"/>
                <a:gd name="connsiteY42" fmla="*/ 167877 h 461618"/>
                <a:gd name="connsiteX43" fmla="*/ 470413 w 566258"/>
                <a:gd name="connsiteY43" fmla="*/ 174620 h 461618"/>
                <a:gd name="connsiteX44" fmla="*/ 466783 w 566258"/>
                <a:gd name="connsiteY44" fmla="*/ 179633 h 461618"/>
                <a:gd name="connsiteX45" fmla="*/ 463153 w 566258"/>
                <a:gd name="connsiteY45" fmla="*/ 184647 h 461618"/>
                <a:gd name="connsiteX46" fmla="*/ 463153 w 566258"/>
                <a:gd name="connsiteY46" fmla="*/ 191390 h 461618"/>
                <a:gd name="connsiteX47" fmla="*/ 461339 w 566258"/>
                <a:gd name="connsiteY47" fmla="*/ 199775 h 461618"/>
                <a:gd name="connsiteX48" fmla="*/ 457709 w 566258"/>
                <a:gd name="connsiteY48" fmla="*/ 203147 h 461618"/>
                <a:gd name="connsiteX49" fmla="*/ 454079 w 566258"/>
                <a:gd name="connsiteY49" fmla="*/ 208160 h 461618"/>
                <a:gd name="connsiteX50" fmla="*/ 450449 w 566258"/>
                <a:gd name="connsiteY50" fmla="*/ 214903 h 461618"/>
                <a:gd name="connsiteX51" fmla="*/ 450449 w 566258"/>
                <a:gd name="connsiteY51" fmla="*/ 219917 h 461618"/>
                <a:gd name="connsiteX52" fmla="*/ 450449 w 566258"/>
                <a:gd name="connsiteY52" fmla="*/ 224931 h 461618"/>
                <a:gd name="connsiteX53" fmla="*/ 450449 w 566258"/>
                <a:gd name="connsiteY53" fmla="*/ 228302 h 461618"/>
                <a:gd name="connsiteX54" fmla="*/ 450449 w 566258"/>
                <a:gd name="connsiteY54" fmla="*/ 235045 h 461618"/>
                <a:gd name="connsiteX55" fmla="*/ 454079 w 566258"/>
                <a:gd name="connsiteY55" fmla="*/ 236687 h 461618"/>
                <a:gd name="connsiteX56" fmla="*/ 463153 w 566258"/>
                <a:gd name="connsiteY56" fmla="*/ 243430 h 461618"/>
                <a:gd name="connsiteX57" fmla="*/ 470413 w 566258"/>
                <a:gd name="connsiteY57" fmla="*/ 251815 h 461618"/>
                <a:gd name="connsiteX58" fmla="*/ 483031 w 566258"/>
                <a:gd name="connsiteY58" fmla="*/ 256829 h 461618"/>
                <a:gd name="connsiteX59" fmla="*/ 488476 w 566258"/>
                <a:gd name="connsiteY59" fmla="*/ 263572 h 461618"/>
                <a:gd name="connsiteX60" fmla="*/ 497551 w 566258"/>
                <a:gd name="connsiteY60" fmla="*/ 266943 h 461618"/>
                <a:gd name="connsiteX61" fmla="*/ 504724 w 566258"/>
                <a:gd name="connsiteY61" fmla="*/ 271957 h 461618"/>
                <a:gd name="connsiteX62" fmla="*/ 513799 w 566258"/>
                <a:gd name="connsiteY62" fmla="*/ 276971 h 461618"/>
                <a:gd name="connsiteX63" fmla="*/ 522874 w 566258"/>
                <a:gd name="connsiteY63" fmla="*/ 283714 h 461618"/>
                <a:gd name="connsiteX64" fmla="*/ 526417 w 566258"/>
                <a:gd name="connsiteY64" fmla="*/ 288728 h 461618"/>
                <a:gd name="connsiteX65" fmla="*/ 526417 w 566258"/>
                <a:gd name="connsiteY65" fmla="*/ 295470 h 461618"/>
                <a:gd name="connsiteX66" fmla="*/ 526417 w 566258"/>
                <a:gd name="connsiteY66" fmla="*/ 300484 h 461618"/>
                <a:gd name="connsiteX67" fmla="*/ 528232 w 566258"/>
                <a:gd name="connsiteY67" fmla="*/ 303855 h 461618"/>
                <a:gd name="connsiteX68" fmla="*/ 531862 w 566258"/>
                <a:gd name="connsiteY68" fmla="*/ 308869 h 461618"/>
                <a:gd name="connsiteX69" fmla="*/ 535491 w 566258"/>
                <a:gd name="connsiteY69" fmla="*/ 312241 h 461618"/>
                <a:gd name="connsiteX70" fmla="*/ 535491 w 566258"/>
                <a:gd name="connsiteY70" fmla="*/ 317254 h 461618"/>
                <a:gd name="connsiteX71" fmla="*/ 531862 w 566258"/>
                <a:gd name="connsiteY71" fmla="*/ 320626 h 461618"/>
                <a:gd name="connsiteX72" fmla="*/ 528232 w 566258"/>
                <a:gd name="connsiteY72" fmla="*/ 327369 h 461618"/>
                <a:gd name="connsiteX73" fmla="*/ 531862 w 566258"/>
                <a:gd name="connsiteY73" fmla="*/ 329011 h 461618"/>
                <a:gd name="connsiteX74" fmla="*/ 535491 w 566258"/>
                <a:gd name="connsiteY74" fmla="*/ 335754 h 461618"/>
                <a:gd name="connsiteX75" fmla="*/ 539122 w 566258"/>
                <a:gd name="connsiteY75" fmla="*/ 340768 h 461618"/>
                <a:gd name="connsiteX76" fmla="*/ 544567 w 566258"/>
                <a:gd name="connsiteY76" fmla="*/ 347510 h 461618"/>
                <a:gd name="connsiteX77" fmla="*/ 550011 w 566258"/>
                <a:gd name="connsiteY77" fmla="*/ 349153 h 461618"/>
                <a:gd name="connsiteX78" fmla="*/ 560814 w 566258"/>
                <a:gd name="connsiteY78" fmla="*/ 352524 h 461618"/>
                <a:gd name="connsiteX79" fmla="*/ 562629 w 566258"/>
                <a:gd name="connsiteY79" fmla="*/ 355895 h 461618"/>
                <a:gd name="connsiteX80" fmla="*/ 566259 w 566258"/>
                <a:gd name="connsiteY80" fmla="*/ 364281 h 461618"/>
                <a:gd name="connsiteX81" fmla="*/ 566259 w 566258"/>
                <a:gd name="connsiteY81" fmla="*/ 372666 h 461618"/>
                <a:gd name="connsiteX82" fmla="*/ 562629 w 566258"/>
                <a:gd name="connsiteY82" fmla="*/ 379409 h 461618"/>
                <a:gd name="connsiteX83" fmla="*/ 562629 w 566258"/>
                <a:gd name="connsiteY83" fmla="*/ 384423 h 461618"/>
                <a:gd name="connsiteX84" fmla="*/ 557184 w 566258"/>
                <a:gd name="connsiteY84" fmla="*/ 389436 h 461618"/>
                <a:gd name="connsiteX85" fmla="*/ 548196 w 566258"/>
                <a:gd name="connsiteY85" fmla="*/ 396179 h 461618"/>
                <a:gd name="connsiteX86" fmla="*/ 544567 w 566258"/>
                <a:gd name="connsiteY86" fmla="*/ 399551 h 461618"/>
                <a:gd name="connsiteX87" fmla="*/ 540936 w 566258"/>
                <a:gd name="connsiteY87" fmla="*/ 401193 h 461618"/>
                <a:gd name="connsiteX88" fmla="*/ 535491 w 566258"/>
                <a:gd name="connsiteY88" fmla="*/ 409578 h 461618"/>
                <a:gd name="connsiteX89" fmla="*/ 535491 w 566258"/>
                <a:gd name="connsiteY89" fmla="*/ 416321 h 461618"/>
                <a:gd name="connsiteX90" fmla="*/ 531862 w 566258"/>
                <a:gd name="connsiteY90" fmla="*/ 421335 h 461618"/>
                <a:gd name="connsiteX91" fmla="*/ 528232 w 566258"/>
                <a:gd name="connsiteY91" fmla="*/ 433091 h 461618"/>
                <a:gd name="connsiteX92" fmla="*/ 528232 w 566258"/>
                <a:gd name="connsiteY92" fmla="*/ 441476 h 461618"/>
                <a:gd name="connsiteX93" fmla="*/ 526417 w 566258"/>
                <a:gd name="connsiteY93" fmla="*/ 448219 h 461618"/>
                <a:gd name="connsiteX94" fmla="*/ 522874 w 566258"/>
                <a:gd name="connsiteY94" fmla="*/ 453233 h 461618"/>
                <a:gd name="connsiteX95" fmla="*/ 522874 w 566258"/>
                <a:gd name="connsiteY95" fmla="*/ 459976 h 461618"/>
                <a:gd name="connsiteX96" fmla="*/ 522874 w 566258"/>
                <a:gd name="connsiteY96" fmla="*/ 461618 h 461618"/>
                <a:gd name="connsiteX97" fmla="*/ 517429 w 566258"/>
                <a:gd name="connsiteY97" fmla="*/ 456604 h 461618"/>
                <a:gd name="connsiteX98" fmla="*/ 513799 w 566258"/>
                <a:gd name="connsiteY98" fmla="*/ 456604 h 461618"/>
                <a:gd name="connsiteX99" fmla="*/ 504724 w 566258"/>
                <a:gd name="connsiteY99" fmla="*/ 456604 h 461618"/>
                <a:gd name="connsiteX100" fmla="*/ 461339 w 566258"/>
                <a:gd name="connsiteY100" fmla="*/ 456604 h 461618"/>
                <a:gd name="connsiteX101" fmla="*/ 466783 w 566258"/>
                <a:gd name="connsiteY101" fmla="*/ 451591 h 461618"/>
                <a:gd name="connsiteX102" fmla="*/ 475772 w 566258"/>
                <a:gd name="connsiteY102" fmla="*/ 441476 h 461618"/>
                <a:gd name="connsiteX103" fmla="*/ 483031 w 566258"/>
                <a:gd name="connsiteY103" fmla="*/ 436463 h 461618"/>
                <a:gd name="connsiteX104" fmla="*/ 488476 w 566258"/>
                <a:gd name="connsiteY104" fmla="*/ 428077 h 461618"/>
                <a:gd name="connsiteX105" fmla="*/ 488476 w 566258"/>
                <a:gd name="connsiteY105" fmla="*/ 421335 h 461618"/>
                <a:gd name="connsiteX106" fmla="*/ 484846 w 566258"/>
                <a:gd name="connsiteY106" fmla="*/ 416321 h 461618"/>
                <a:gd name="connsiteX107" fmla="*/ 483031 w 566258"/>
                <a:gd name="connsiteY107" fmla="*/ 412949 h 461618"/>
                <a:gd name="connsiteX108" fmla="*/ 479401 w 566258"/>
                <a:gd name="connsiteY108" fmla="*/ 407936 h 461618"/>
                <a:gd name="connsiteX109" fmla="*/ 479401 w 566258"/>
                <a:gd name="connsiteY109" fmla="*/ 404564 h 461618"/>
                <a:gd name="connsiteX110" fmla="*/ 94031 w 566258"/>
                <a:gd name="connsiteY110" fmla="*/ 416321 h 461618"/>
                <a:gd name="connsiteX111" fmla="*/ 95846 w 566258"/>
                <a:gd name="connsiteY111" fmla="*/ 152749 h 461618"/>
                <a:gd name="connsiteX112" fmla="*/ 94031 w 566258"/>
                <a:gd name="connsiteY112" fmla="*/ 152749 h 461618"/>
                <a:gd name="connsiteX113" fmla="*/ 86858 w 566258"/>
                <a:gd name="connsiteY113" fmla="*/ 151106 h 461618"/>
                <a:gd name="connsiteX114" fmla="*/ 77783 w 566258"/>
                <a:gd name="connsiteY114" fmla="*/ 147735 h 461618"/>
                <a:gd name="connsiteX115" fmla="*/ 74153 w 566258"/>
                <a:gd name="connsiteY115" fmla="*/ 144364 h 461618"/>
                <a:gd name="connsiteX116" fmla="*/ 72338 w 566258"/>
                <a:gd name="connsiteY116" fmla="*/ 139350 h 461618"/>
                <a:gd name="connsiteX117" fmla="*/ 74153 w 566258"/>
                <a:gd name="connsiteY117" fmla="*/ 135978 h 461618"/>
                <a:gd name="connsiteX118" fmla="*/ 72338 w 566258"/>
                <a:gd name="connsiteY118" fmla="*/ 132607 h 461618"/>
                <a:gd name="connsiteX119" fmla="*/ 68708 w 566258"/>
                <a:gd name="connsiteY119" fmla="*/ 127593 h 461618"/>
                <a:gd name="connsiteX120" fmla="*/ 68708 w 566258"/>
                <a:gd name="connsiteY120" fmla="*/ 124222 h 461618"/>
                <a:gd name="connsiteX121" fmla="*/ 63350 w 566258"/>
                <a:gd name="connsiteY121" fmla="*/ 122579 h 461618"/>
                <a:gd name="connsiteX122" fmla="*/ 59720 w 566258"/>
                <a:gd name="connsiteY122" fmla="*/ 119208 h 461618"/>
                <a:gd name="connsiteX123" fmla="*/ 56090 w 566258"/>
                <a:gd name="connsiteY123" fmla="*/ 115837 h 461618"/>
                <a:gd name="connsiteX124" fmla="*/ 50645 w 566258"/>
                <a:gd name="connsiteY124" fmla="*/ 112465 h 461618"/>
                <a:gd name="connsiteX125" fmla="*/ 50645 w 566258"/>
                <a:gd name="connsiteY125" fmla="*/ 110823 h 461618"/>
                <a:gd name="connsiteX126" fmla="*/ 52460 w 566258"/>
                <a:gd name="connsiteY126" fmla="*/ 104080 h 461618"/>
                <a:gd name="connsiteX127" fmla="*/ 56090 w 566258"/>
                <a:gd name="connsiteY127" fmla="*/ 104080 h 461618"/>
                <a:gd name="connsiteX128" fmla="*/ 59720 w 566258"/>
                <a:gd name="connsiteY128" fmla="*/ 99066 h 461618"/>
                <a:gd name="connsiteX129" fmla="*/ 59720 w 566258"/>
                <a:gd name="connsiteY129" fmla="*/ 95695 h 461618"/>
                <a:gd name="connsiteX130" fmla="*/ 63350 w 566258"/>
                <a:gd name="connsiteY130" fmla="*/ 92324 h 461618"/>
                <a:gd name="connsiteX131" fmla="*/ 68708 w 566258"/>
                <a:gd name="connsiteY131" fmla="*/ 90681 h 461618"/>
                <a:gd name="connsiteX132" fmla="*/ 72338 w 566258"/>
                <a:gd name="connsiteY132" fmla="*/ 92324 h 461618"/>
                <a:gd name="connsiteX133" fmla="*/ 72338 w 566258"/>
                <a:gd name="connsiteY133" fmla="*/ 90681 h 461618"/>
                <a:gd name="connsiteX134" fmla="*/ 74153 w 566258"/>
                <a:gd name="connsiteY134" fmla="*/ 83938 h 461618"/>
                <a:gd name="connsiteX135" fmla="*/ 72338 w 566258"/>
                <a:gd name="connsiteY135" fmla="*/ 80567 h 461618"/>
                <a:gd name="connsiteX136" fmla="*/ 68708 w 566258"/>
                <a:gd name="connsiteY136" fmla="*/ 78924 h 461618"/>
                <a:gd name="connsiteX137" fmla="*/ 68708 w 566258"/>
                <a:gd name="connsiteY137" fmla="*/ 75553 h 461618"/>
                <a:gd name="connsiteX138" fmla="*/ 65165 w 566258"/>
                <a:gd name="connsiteY138" fmla="*/ 72182 h 461618"/>
                <a:gd name="connsiteX139" fmla="*/ 63350 w 566258"/>
                <a:gd name="connsiteY139" fmla="*/ 75553 h 461618"/>
                <a:gd name="connsiteX140" fmla="*/ 59720 w 566258"/>
                <a:gd name="connsiteY140" fmla="*/ 78924 h 461618"/>
                <a:gd name="connsiteX141" fmla="*/ 52460 w 566258"/>
                <a:gd name="connsiteY141" fmla="*/ 78924 h 461618"/>
                <a:gd name="connsiteX142" fmla="*/ 50645 w 566258"/>
                <a:gd name="connsiteY142" fmla="*/ 78924 h 461618"/>
                <a:gd name="connsiteX143" fmla="*/ 43386 w 566258"/>
                <a:gd name="connsiteY143" fmla="*/ 75553 h 461618"/>
                <a:gd name="connsiteX144" fmla="*/ 41571 w 566258"/>
                <a:gd name="connsiteY144" fmla="*/ 72182 h 461618"/>
                <a:gd name="connsiteX145" fmla="*/ 30767 w 566258"/>
                <a:gd name="connsiteY145" fmla="*/ 63796 h 461618"/>
                <a:gd name="connsiteX146" fmla="*/ 28953 w 566258"/>
                <a:gd name="connsiteY146" fmla="*/ 60425 h 461618"/>
                <a:gd name="connsiteX147" fmla="*/ 28953 w 566258"/>
                <a:gd name="connsiteY147" fmla="*/ 58783 h 461618"/>
                <a:gd name="connsiteX148" fmla="*/ 28953 w 566258"/>
                <a:gd name="connsiteY148" fmla="*/ 55412 h 461618"/>
                <a:gd name="connsiteX149" fmla="*/ 25323 w 566258"/>
                <a:gd name="connsiteY149" fmla="*/ 50398 h 461618"/>
                <a:gd name="connsiteX150" fmla="*/ 21693 w 566258"/>
                <a:gd name="connsiteY150" fmla="*/ 43655 h 461618"/>
                <a:gd name="connsiteX151" fmla="*/ 18063 w 566258"/>
                <a:gd name="connsiteY151" fmla="*/ 38641 h 461618"/>
                <a:gd name="connsiteX152" fmla="*/ 12618 w 566258"/>
                <a:gd name="connsiteY152" fmla="*/ 35270 h 461618"/>
                <a:gd name="connsiteX153" fmla="*/ 7260 w 566258"/>
                <a:gd name="connsiteY153" fmla="*/ 31898 h 461618"/>
                <a:gd name="connsiteX154" fmla="*/ 7260 w 566258"/>
                <a:gd name="connsiteY154" fmla="*/ 30256 h 461618"/>
                <a:gd name="connsiteX155" fmla="*/ 7260 w 566258"/>
                <a:gd name="connsiteY155" fmla="*/ 23513 h 461618"/>
                <a:gd name="connsiteX156" fmla="*/ 3630 w 566258"/>
                <a:gd name="connsiteY156" fmla="*/ 18499 h 461618"/>
                <a:gd name="connsiteX157" fmla="*/ 3630 w 566258"/>
                <a:gd name="connsiteY157" fmla="*/ 11756 h 461618"/>
                <a:gd name="connsiteX158" fmla="*/ 0 w 566258"/>
                <a:gd name="connsiteY158" fmla="*/ 10114 h 461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66258" h="461618">
                  <a:moveTo>
                    <a:pt x="0" y="3371"/>
                  </a:moveTo>
                  <a:lnTo>
                    <a:pt x="327466" y="0"/>
                  </a:lnTo>
                  <a:lnTo>
                    <a:pt x="332911" y="3371"/>
                  </a:lnTo>
                  <a:lnTo>
                    <a:pt x="332911" y="6743"/>
                  </a:lnTo>
                  <a:lnTo>
                    <a:pt x="336454" y="10114"/>
                  </a:lnTo>
                  <a:lnTo>
                    <a:pt x="340084" y="11756"/>
                  </a:lnTo>
                  <a:lnTo>
                    <a:pt x="341899" y="15128"/>
                  </a:lnTo>
                  <a:lnTo>
                    <a:pt x="345529" y="18499"/>
                  </a:lnTo>
                  <a:lnTo>
                    <a:pt x="349159" y="23513"/>
                  </a:lnTo>
                  <a:lnTo>
                    <a:pt x="350974" y="23513"/>
                  </a:lnTo>
                  <a:lnTo>
                    <a:pt x="350974" y="26884"/>
                  </a:lnTo>
                  <a:lnTo>
                    <a:pt x="349159" y="31898"/>
                  </a:lnTo>
                  <a:lnTo>
                    <a:pt x="349159" y="40284"/>
                  </a:lnTo>
                  <a:lnTo>
                    <a:pt x="349159" y="47026"/>
                  </a:lnTo>
                  <a:lnTo>
                    <a:pt x="349159" y="50398"/>
                  </a:lnTo>
                  <a:lnTo>
                    <a:pt x="350974" y="55412"/>
                  </a:lnTo>
                  <a:lnTo>
                    <a:pt x="350974" y="60425"/>
                  </a:lnTo>
                  <a:lnTo>
                    <a:pt x="354603" y="67168"/>
                  </a:lnTo>
                  <a:lnTo>
                    <a:pt x="354603" y="72182"/>
                  </a:lnTo>
                  <a:lnTo>
                    <a:pt x="358233" y="78924"/>
                  </a:lnTo>
                  <a:lnTo>
                    <a:pt x="361863" y="83938"/>
                  </a:lnTo>
                  <a:lnTo>
                    <a:pt x="361863" y="87310"/>
                  </a:lnTo>
                  <a:lnTo>
                    <a:pt x="370851" y="95695"/>
                  </a:lnTo>
                  <a:lnTo>
                    <a:pt x="376296" y="102438"/>
                  </a:lnTo>
                  <a:lnTo>
                    <a:pt x="383556" y="107452"/>
                  </a:lnTo>
                  <a:lnTo>
                    <a:pt x="389001" y="110823"/>
                  </a:lnTo>
                  <a:lnTo>
                    <a:pt x="392544" y="115837"/>
                  </a:lnTo>
                  <a:lnTo>
                    <a:pt x="401619" y="122579"/>
                  </a:lnTo>
                  <a:lnTo>
                    <a:pt x="407063" y="127593"/>
                  </a:lnTo>
                  <a:lnTo>
                    <a:pt x="414323" y="132607"/>
                  </a:lnTo>
                  <a:lnTo>
                    <a:pt x="414323" y="139350"/>
                  </a:lnTo>
                  <a:lnTo>
                    <a:pt x="417867" y="144364"/>
                  </a:lnTo>
                  <a:lnTo>
                    <a:pt x="417867" y="151106"/>
                  </a:lnTo>
                  <a:lnTo>
                    <a:pt x="419682" y="156120"/>
                  </a:lnTo>
                  <a:lnTo>
                    <a:pt x="419682" y="162863"/>
                  </a:lnTo>
                  <a:lnTo>
                    <a:pt x="426941" y="164506"/>
                  </a:lnTo>
                  <a:lnTo>
                    <a:pt x="428756" y="167877"/>
                  </a:lnTo>
                  <a:lnTo>
                    <a:pt x="436016" y="164506"/>
                  </a:lnTo>
                  <a:lnTo>
                    <a:pt x="441461" y="162863"/>
                  </a:lnTo>
                  <a:lnTo>
                    <a:pt x="448634" y="159492"/>
                  </a:lnTo>
                  <a:lnTo>
                    <a:pt x="454079" y="162863"/>
                  </a:lnTo>
                  <a:lnTo>
                    <a:pt x="461339" y="164506"/>
                  </a:lnTo>
                  <a:lnTo>
                    <a:pt x="463153" y="167877"/>
                  </a:lnTo>
                  <a:lnTo>
                    <a:pt x="470413" y="174620"/>
                  </a:lnTo>
                  <a:lnTo>
                    <a:pt x="466783" y="179633"/>
                  </a:lnTo>
                  <a:lnTo>
                    <a:pt x="463153" y="184647"/>
                  </a:lnTo>
                  <a:lnTo>
                    <a:pt x="463153" y="191390"/>
                  </a:lnTo>
                  <a:lnTo>
                    <a:pt x="461339" y="199775"/>
                  </a:lnTo>
                  <a:lnTo>
                    <a:pt x="457709" y="203147"/>
                  </a:lnTo>
                  <a:lnTo>
                    <a:pt x="454079" y="208160"/>
                  </a:lnTo>
                  <a:lnTo>
                    <a:pt x="450449" y="214903"/>
                  </a:lnTo>
                  <a:lnTo>
                    <a:pt x="450449" y="219917"/>
                  </a:lnTo>
                  <a:lnTo>
                    <a:pt x="450449" y="224931"/>
                  </a:lnTo>
                  <a:lnTo>
                    <a:pt x="450449" y="228302"/>
                  </a:lnTo>
                  <a:lnTo>
                    <a:pt x="450449" y="235045"/>
                  </a:lnTo>
                  <a:lnTo>
                    <a:pt x="454079" y="236687"/>
                  </a:lnTo>
                  <a:lnTo>
                    <a:pt x="463153" y="243430"/>
                  </a:lnTo>
                  <a:lnTo>
                    <a:pt x="470413" y="251815"/>
                  </a:lnTo>
                  <a:lnTo>
                    <a:pt x="483031" y="256829"/>
                  </a:lnTo>
                  <a:lnTo>
                    <a:pt x="488476" y="263572"/>
                  </a:lnTo>
                  <a:lnTo>
                    <a:pt x="497551" y="266943"/>
                  </a:lnTo>
                  <a:lnTo>
                    <a:pt x="504724" y="271957"/>
                  </a:lnTo>
                  <a:lnTo>
                    <a:pt x="513799" y="276971"/>
                  </a:lnTo>
                  <a:lnTo>
                    <a:pt x="522874" y="283714"/>
                  </a:lnTo>
                  <a:lnTo>
                    <a:pt x="526417" y="288728"/>
                  </a:lnTo>
                  <a:lnTo>
                    <a:pt x="526417" y="295470"/>
                  </a:lnTo>
                  <a:lnTo>
                    <a:pt x="526417" y="300484"/>
                  </a:lnTo>
                  <a:lnTo>
                    <a:pt x="528232" y="303855"/>
                  </a:lnTo>
                  <a:lnTo>
                    <a:pt x="531862" y="308869"/>
                  </a:lnTo>
                  <a:lnTo>
                    <a:pt x="535491" y="312241"/>
                  </a:lnTo>
                  <a:lnTo>
                    <a:pt x="535491" y="317254"/>
                  </a:lnTo>
                  <a:lnTo>
                    <a:pt x="531862" y="320626"/>
                  </a:lnTo>
                  <a:lnTo>
                    <a:pt x="528232" y="327369"/>
                  </a:lnTo>
                  <a:lnTo>
                    <a:pt x="531862" y="329011"/>
                  </a:lnTo>
                  <a:lnTo>
                    <a:pt x="535491" y="335754"/>
                  </a:lnTo>
                  <a:lnTo>
                    <a:pt x="539122" y="340768"/>
                  </a:lnTo>
                  <a:lnTo>
                    <a:pt x="544567" y="347510"/>
                  </a:lnTo>
                  <a:lnTo>
                    <a:pt x="550011" y="349153"/>
                  </a:lnTo>
                  <a:lnTo>
                    <a:pt x="560814" y="352524"/>
                  </a:lnTo>
                  <a:lnTo>
                    <a:pt x="562629" y="355895"/>
                  </a:lnTo>
                  <a:lnTo>
                    <a:pt x="566259" y="364281"/>
                  </a:lnTo>
                  <a:lnTo>
                    <a:pt x="566259" y="372666"/>
                  </a:lnTo>
                  <a:lnTo>
                    <a:pt x="562629" y="379409"/>
                  </a:lnTo>
                  <a:lnTo>
                    <a:pt x="562629" y="384423"/>
                  </a:lnTo>
                  <a:lnTo>
                    <a:pt x="557184" y="389436"/>
                  </a:lnTo>
                  <a:lnTo>
                    <a:pt x="548196" y="396179"/>
                  </a:lnTo>
                  <a:lnTo>
                    <a:pt x="544567" y="399551"/>
                  </a:lnTo>
                  <a:lnTo>
                    <a:pt x="540936" y="401193"/>
                  </a:lnTo>
                  <a:lnTo>
                    <a:pt x="535491" y="409578"/>
                  </a:lnTo>
                  <a:lnTo>
                    <a:pt x="535491" y="416321"/>
                  </a:lnTo>
                  <a:lnTo>
                    <a:pt x="531862" y="421335"/>
                  </a:lnTo>
                  <a:lnTo>
                    <a:pt x="528232" y="433091"/>
                  </a:lnTo>
                  <a:lnTo>
                    <a:pt x="528232" y="441476"/>
                  </a:lnTo>
                  <a:lnTo>
                    <a:pt x="526417" y="448219"/>
                  </a:lnTo>
                  <a:lnTo>
                    <a:pt x="522874" y="453233"/>
                  </a:lnTo>
                  <a:lnTo>
                    <a:pt x="522874" y="459976"/>
                  </a:lnTo>
                  <a:lnTo>
                    <a:pt x="522874" y="461618"/>
                  </a:lnTo>
                  <a:lnTo>
                    <a:pt x="517429" y="456604"/>
                  </a:lnTo>
                  <a:lnTo>
                    <a:pt x="513799" y="456604"/>
                  </a:lnTo>
                  <a:lnTo>
                    <a:pt x="504724" y="456604"/>
                  </a:lnTo>
                  <a:lnTo>
                    <a:pt x="461339" y="456604"/>
                  </a:lnTo>
                  <a:lnTo>
                    <a:pt x="466783" y="451591"/>
                  </a:lnTo>
                  <a:lnTo>
                    <a:pt x="475772" y="441476"/>
                  </a:lnTo>
                  <a:lnTo>
                    <a:pt x="483031" y="436463"/>
                  </a:lnTo>
                  <a:lnTo>
                    <a:pt x="488476" y="428077"/>
                  </a:lnTo>
                  <a:lnTo>
                    <a:pt x="488476" y="421335"/>
                  </a:lnTo>
                  <a:lnTo>
                    <a:pt x="484846" y="416321"/>
                  </a:lnTo>
                  <a:lnTo>
                    <a:pt x="483031" y="412949"/>
                  </a:lnTo>
                  <a:lnTo>
                    <a:pt x="479401" y="407936"/>
                  </a:lnTo>
                  <a:lnTo>
                    <a:pt x="479401" y="404564"/>
                  </a:lnTo>
                  <a:lnTo>
                    <a:pt x="94031" y="416321"/>
                  </a:lnTo>
                  <a:lnTo>
                    <a:pt x="95846" y="152749"/>
                  </a:lnTo>
                  <a:lnTo>
                    <a:pt x="94031" y="152749"/>
                  </a:lnTo>
                  <a:lnTo>
                    <a:pt x="86858" y="151106"/>
                  </a:lnTo>
                  <a:lnTo>
                    <a:pt x="77783" y="147735"/>
                  </a:lnTo>
                  <a:lnTo>
                    <a:pt x="74153" y="144364"/>
                  </a:lnTo>
                  <a:lnTo>
                    <a:pt x="72338" y="139350"/>
                  </a:lnTo>
                  <a:lnTo>
                    <a:pt x="74153" y="135978"/>
                  </a:lnTo>
                  <a:lnTo>
                    <a:pt x="72338" y="132607"/>
                  </a:lnTo>
                  <a:lnTo>
                    <a:pt x="68708" y="127593"/>
                  </a:lnTo>
                  <a:lnTo>
                    <a:pt x="68708" y="124222"/>
                  </a:lnTo>
                  <a:lnTo>
                    <a:pt x="63350" y="122579"/>
                  </a:lnTo>
                  <a:lnTo>
                    <a:pt x="59720" y="119208"/>
                  </a:lnTo>
                  <a:lnTo>
                    <a:pt x="56090" y="115837"/>
                  </a:lnTo>
                  <a:lnTo>
                    <a:pt x="50645" y="112465"/>
                  </a:lnTo>
                  <a:lnTo>
                    <a:pt x="50645" y="110823"/>
                  </a:lnTo>
                  <a:lnTo>
                    <a:pt x="52460" y="104080"/>
                  </a:lnTo>
                  <a:lnTo>
                    <a:pt x="56090" y="104080"/>
                  </a:lnTo>
                  <a:lnTo>
                    <a:pt x="59720" y="99066"/>
                  </a:lnTo>
                  <a:lnTo>
                    <a:pt x="59720" y="95695"/>
                  </a:lnTo>
                  <a:lnTo>
                    <a:pt x="63350" y="92324"/>
                  </a:lnTo>
                  <a:lnTo>
                    <a:pt x="68708" y="90681"/>
                  </a:lnTo>
                  <a:lnTo>
                    <a:pt x="72338" y="92324"/>
                  </a:lnTo>
                  <a:lnTo>
                    <a:pt x="72338" y="90681"/>
                  </a:lnTo>
                  <a:lnTo>
                    <a:pt x="74153" y="83938"/>
                  </a:lnTo>
                  <a:lnTo>
                    <a:pt x="72338" y="80567"/>
                  </a:lnTo>
                  <a:lnTo>
                    <a:pt x="68708" y="78924"/>
                  </a:lnTo>
                  <a:lnTo>
                    <a:pt x="68708" y="75553"/>
                  </a:lnTo>
                  <a:lnTo>
                    <a:pt x="65165" y="72182"/>
                  </a:lnTo>
                  <a:lnTo>
                    <a:pt x="63350" y="75553"/>
                  </a:lnTo>
                  <a:lnTo>
                    <a:pt x="59720" y="78924"/>
                  </a:lnTo>
                  <a:lnTo>
                    <a:pt x="52460" y="78924"/>
                  </a:lnTo>
                  <a:lnTo>
                    <a:pt x="50645" y="78924"/>
                  </a:lnTo>
                  <a:lnTo>
                    <a:pt x="43386" y="75553"/>
                  </a:lnTo>
                  <a:lnTo>
                    <a:pt x="41571" y="72182"/>
                  </a:lnTo>
                  <a:lnTo>
                    <a:pt x="30767" y="63796"/>
                  </a:lnTo>
                  <a:lnTo>
                    <a:pt x="28953" y="60425"/>
                  </a:lnTo>
                  <a:lnTo>
                    <a:pt x="28953" y="58783"/>
                  </a:lnTo>
                  <a:lnTo>
                    <a:pt x="28953" y="55412"/>
                  </a:lnTo>
                  <a:lnTo>
                    <a:pt x="25323" y="50398"/>
                  </a:lnTo>
                  <a:lnTo>
                    <a:pt x="21693" y="43655"/>
                  </a:lnTo>
                  <a:lnTo>
                    <a:pt x="18063" y="38641"/>
                  </a:lnTo>
                  <a:lnTo>
                    <a:pt x="12618" y="35270"/>
                  </a:lnTo>
                  <a:lnTo>
                    <a:pt x="7260" y="31898"/>
                  </a:lnTo>
                  <a:lnTo>
                    <a:pt x="7260" y="30256"/>
                  </a:lnTo>
                  <a:lnTo>
                    <a:pt x="7260" y="23513"/>
                  </a:lnTo>
                  <a:lnTo>
                    <a:pt x="3630" y="18499"/>
                  </a:lnTo>
                  <a:lnTo>
                    <a:pt x="3630" y="11756"/>
                  </a:lnTo>
                  <a:lnTo>
                    <a:pt x="0" y="10114"/>
                  </a:lnTo>
                  <a:close/>
                </a:path>
              </a:pathLst>
            </a:custGeom>
            <a:solidFill>
              <a:srgbClr val="C1F0FF"/>
            </a:solidFill>
            <a:ln w="8631" cap="flat">
              <a:solidFill>
                <a:srgbClr val="FFFFFF"/>
              </a:solidFill>
              <a:prstDash val="solid"/>
              <a:miter/>
            </a:ln>
          </p:spPr>
          <p:txBody>
            <a:bodyPr rtlCol="0" anchor="ctr"/>
            <a:lstStyle/>
            <a:p>
              <a:endParaRPr lang="en-US"/>
            </a:p>
          </p:txBody>
        </p:sp>
        <p:sp>
          <p:nvSpPr>
            <p:cNvPr id="176" name="Freeform 175">
              <a:extLst>
                <a:ext uri="{FF2B5EF4-FFF2-40B4-BE49-F238E27FC236}">
                  <a16:creationId xmlns:a16="http://schemas.microsoft.com/office/drawing/2014/main" id="{0BB954FA-2572-E947-8740-AD4EF6729A0C}"/>
                </a:ext>
              </a:extLst>
            </p:cNvPr>
            <p:cNvSpPr/>
            <p:nvPr/>
          </p:nvSpPr>
          <p:spPr>
            <a:xfrm>
              <a:off x="5096616" y="1948550"/>
              <a:ext cx="598977" cy="369616"/>
            </a:xfrm>
            <a:custGeom>
              <a:avLst/>
              <a:gdLst>
                <a:gd name="connsiteX0" fmla="*/ 12618 w 514403"/>
                <a:gd name="connsiteY0" fmla="*/ 3371 h 317427"/>
                <a:gd name="connsiteX1" fmla="*/ 422361 w 514403"/>
                <a:gd name="connsiteY1" fmla="*/ 0 h 317427"/>
                <a:gd name="connsiteX2" fmla="*/ 422361 w 514403"/>
                <a:gd name="connsiteY2" fmla="*/ 5100 h 317427"/>
                <a:gd name="connsiteX3" fmla="*/ 425991 w 514403"/>
                <a:gd name="connsiteY3" fmla="*/ 11843 h 317427"/>
                <a:gd name="connsiteX4" fmla="*/ 425991 w 514403"/>
                <a:gd name="connsiteY4" fmla="*/ 16943 h 317427"/>
                <a:gd name="connsiteX5" fmla="*/ 425991 w 514403"/>
                <a:gd name="connsiteY5" fmla="*/ 20401 h 317427"/>
                <a:gd name="connsiteX6" fmla="*/ 427806 w 514403"/>
                <a:gd name="connsiteY6" fmla="*/ 25501 h 317427"/>
                <a:gd name="connsiteX7" fmla="*/ 427806 w 514403"/>
                <a:gd name="connsiteY7" fmla="*/ 32244 h 317427"/>
                <a:gd name="connsiteX8" fmla="*/ 427806 w 514403"/>
                <a:gd name="connsiteY8" fmla="*/ 40716 h 317427"/>
                <a:gd name="connsiteX9" fmla="*/ 431349 w 514403"/>
                <a:gd name="connsiteY9" fmla="*/ 44173 h 317427"/>
                <a:gd name="connsiteX10" fmla="*/ 434979 w 514403"/>
                <a:gd name="connsiteY10" fmla="*/ 45816 h 317427"/>
                <a:gd name="connsiteX11" fmla="*/ 434979 w 514403"/>
                <a:gd name="connsiteY11" fmla="*/ 52645 h 317427"/>
                <a:gd name="connsiteX12" fmla="*/ 431349 w 514403"/>
                <a:gd name="connsiteY12" fmla="*/ 57745 h 317427"/>
                <a:gd name="connsiteX13" fmla="*/ 431349 w 514403"/>
                <a:gd name="connsiteY13" fmla="*/ 61117 h 317427"/>
                <a:gd name="connsiteX14" fmla="*/ 434979 w 514403"/>
                <a:gd name="connsiteY14" fmla="*/ 64488 h 317427"/>
                <a:gd name="connsiteX15" fmla="*/ 436794 w 514403"/>
                <a:gd name="connsiteY15" fmla="*/ 67860 h 317427"/>
                <a:gd name="connsiteX16" fmla="*/ 436794 w 514403"/>
                <a:gd name="connsiteY16" fmla="*/ 72960 h 317427"/>
                <a:gd name="connsiteX17" fmla="*/ 436794 w 514403"/>
                <a:gd name="connsiteY17" fmla="*/ 78060 h 317427"/>
                <a:gd name="connsiteX18" fmla="*/ 443967 w 514403"/>
                <a:gd name="connsiteY18" fmla="*/ 78060 h 317427"/>
                <a:gd name="connsiteX19" fmla="*/ 449412 w 514403"/>
                <a:gd name="connsiteY19" fmla="*/ 78060 h 317427"/>
                <a:gd name="connsiteX20" fmla="*/ 456672 w 514403"/>
                <a:gd name="connsiteY20" fmla="*/ 81518 h 317427"/>
                <a:gd name="connsiteX21" fmla="*/ 462030 w 514403"/>
                <a:gd name="connsiteY21" fmla="*/ 81518 h 317427"/>
                <a:gd name="connsiteX22" fmla="*/ 469290 w 514403"/>
                <a:gd name="connsiteY22" fmla="*/ 88261 h 317427"/>
                <a:gd name="connsiteX23" fmla="*/ 471105 w 514403"/>
                <a:gd name="connsiteY23" fmla="*/ 93361 h 317427"/>
                <a:gd name="connsiteX24" fmla="*/ 471105 w 514403"/>
                <a:gd name="connsiteY24" fmla="*/ 98461 h 317427"/>
                <a:gd name="connsiteX25" fmla="*/ 474735 w 514403"/>
                <a:gd name="connsiteY25" fmla="*/ 101833 h 317427"/>
                <a:gd name="connsiteX26" fmla="*/ 478278 w 514403"/>
                <a:gd name="connsiteY26" fmla="*/ 108662 h 317427"/>
                <a:gd name="connsiteX27" fmla="*/ 483723 w 514403"/>
                <a:gd name="connsiteY27" fmla="*/ 110304 h 317427"/>
                <a:gd name="connsiteX28" fmla="*/ 490896 w 514403"/>
                <a:gd name="connsiteY28" fmla="*/ 117133 h 317427"/>
                <a:gd name="connsiteX29" fmla="*/ 492711 w 514403"/>
                <a:gd name="connsiteY29" fmla="*/ 125605 h 317427"/>
                <a:gd name="connsiteX30" fmla="*/ 496341 w 514403"/>
                <a:gd name="connsiteY30" fmla="*/ 128976 h 317427"/>
                <a:gd name="connsiteX31" fmla="*/ 503601 w 514403"/>
                <a:gd name="connsiteY31" fmla="*/ 130705 h 317427"/>
                <a:gd name="connsiteX32" fmla="*/ 508959 w 514403"/>
                <a:gd name="connsiteY32" fmla="*/ 137535 h 317427"/>
                <a:gd name="connsiteX33" fmla="*/ 512589 w 514403"/>
                <a:gd name="connsiteY33" fmla="*/ 142548 h 317427"/>
                <a:gd name="connsiteX34" fmla="*/ 514404 w 514403"/>
                <a:gd name="connsiteY34" fmla="*/ 149378 h 317427"/>
                <a:gd name="connsiteX35" fmla="*/ 514404 w 514403"/>
                <a:gd name="connsiteY35" fmla="*/ 151106 h 317427"/>
                <a:gd name="connsiteX36" fmla="*/ 514404 w 514403"/>
                <a:gd name="connsiteY36" fmla="*/ 154478 h 317427"/>
                <a:gd name="connsiteX37" fmla="*/ 512589 w 514403"/>
                <a:gd name="connsiteY37" fmla="*/ 161221 h 317427"/>
                <a:gd name="connsiteX38" fmla="*/ 512589 w 514403"/>
                <a:gd name="connsiteY38" fmla="*/ 162950 h 317427"/>
                <a:gd name="connsiteX39" fmla="*/ 508959 w 514403"/>
                <a:gd name="connsiteY39" fmla="*/ 169779 h 317427"/>
                <a:gd name="connsiteX40" fmla="*/ 505416 w 514403"/>
                <a:gd name="connsiteY40" fmla="*/ 171421 h 317427"/>
                <a:gd name="connsiteX41" fmla="*/ 503601 w 514403"/>
                <a:gd name="connsiteY41" fmla="*/ 171421 h 317427"/>
                <a:gd name="connsiteX42" fmla="*/ 499971 w 514403"/>
                <a:gd name="connsiteY42" fmla="*/ 174879 h 317427"/>
                <a:gd name="connsiteX43" fmla="*/ 499971 w 514403"/>
                <a:gd name="connsiteY43" fmla="*/ 181622 h 317427"/>
                <a:gd name="connsiteX44" fmla="*/ 499971 w 514403"/>
                <a:gd name="connsiteY44" fmla="*/ 190093 h 317427"/>
                <a:gd name="connsiteX45" fmla="*/ 496341 w 514403"/>
                <a:gd name="connsiteY45" fmla="*/ 191822 h 317427"/>
                <a:gd name="connsiteX46" fmla="*/ 492711 w 514403"/>
                <a:gd name="connsiteY46" fmla="*/ 195194 h 317427"/>
                <a:gd name="connsiteX47" fmla="*/ 490896 w 514403"/>
                <a:gd name="connsiteY47" fmla="*/ 195194 h 317427"/>
                <a:gd name="connsiteX48" fmla="*/ 487353 w 514403"/>
                <a:gd name="connsiteY48" fmla="*/ 202023 h 317427"/>
                <a:gd name="connsiteX49" fmla="*/ 481908 w 514403"/>
                <a:gd name="connsiteY49" fmla="*/ 202023 h 317427"/>
                <a:gd name="connsiteX50" fmla="*/ 478278 w 514403"/>
                <a:gd name="connsiteY50" fmla="*/ 202023 h 317427"/>
                <a:gd name="connsiteX51" fmla="*/ 478278 w 514403"/>
                <a:gd name="connsiteY51" fmla="*/ 203665 h 317427"/>
                <a:gd name="connsiteX52" fmla="*/ 474735 w 514403"/>
                <a:gd name="connsiteY52" fmla="*/ 207123 h 317427"/>
                <a:gd name="connsiteX53" fmla="*/ 469290 w 514403"/>
                <a:gd name="connsiteY53" fmla="*/ 207123 h 317427"/>
                <a:gd name="connsiteX54" fmla="*/ 462030 w 514403"/>
                <a:gd name="connsiteY54" fmla="*/ 207123 h 317427"/>
                <a:gd name="connsiteX55" fmla="*/ 458487 w 514403"/>
                <a:gd name="connsiteY55" fmla="*/ 210495 h 317427"/>
                <a:gd name="connsiteX56" fmla="*/ 453042 w 514403"/>
                <a:gd name="connsiteY56" fmla="*/ 210495 h 317427"/>
                <a:gd name="connsiteX57" fmla="*/ 447597 w 514403"/>
                <a:gd name="connsiteY57" fmla="*/ 212223 h 317427"/>
                <a:gd name="connsiteX58" fmla="*/ 443967 w 514403"/>
                <a:gd name="connsiteY58" fmla="*/ 212223 h 317427"/>
                <a:gd name="connsiteX59" fmla="*/ 440424 w 514403"/>
                <a:gd name="connsiteY59" fmla="*/ 218966 h 317427"/>
                <a:gd name="connsiteX60" fmla="*/ 440424 w 514403"/>
                <a:gd name="connsiteY60" fmla="*/ 222338 h 317427"/>
                <a:gd name="connsiteX61" fmla="*/ 440424 w 514403"/>
                <a:gd name="connsiteY61" fmla="*/ 227438 h 317427"/>
                <a:gd name="connsiteX62" fmla="*/ 440424 w 514403"/>
                <a:gd name="connsiteY62" fmla="*/ 230896 h 317427"/>
                <a:gd name="connsiteX63" fmla="*/ 443967 w 514403"/>
                <a:gd name="connsiteY63" fmla="*/ 234267 h 317427"/>
                <a:gd name="connsiteX64" fmla="*/ 447597 w 514403"/>
                <a:gd name="connsiteY64" fmla="*/ 235909 h 317427"/>
                <a:gd name="connsiteX65" fmla="*/ 449412 w 514403"/>
                <a:gd name="connsiteY65" fmla="*/ 242739 h 317427"/>
                <a:gd name="connsiteX66" fmla="*/ 453042 w 514403"/>
                <a:gd name="connsiteY66" fmla="*/ 244468 h 317427"/>
                <a:gd name="connsiteX67" fmla="*/ 456672 w 514403"/>
                <a:gd name="connsiteY67" fmla="*/ 251210 h 317427"/>
                <a:gd name="connsiteX68" fmla="*/ 453042 w 514403"/>
                <a:gd name="connsiteY68" fmla="*/ 256311 h 317427"/>
                <a:gd name="connsiteX69" fmla="*/ 453042 w 514403"/>
                <a:gd name="connsiteY69" fmla="*/ 263140 h 317427"/>
                <a:gd name="connsiteX70" fmla="*/ 447597 w 514403"/>
                <a:gd name="connsiteY70" fmla="*/ 264782 h 317427"/>
                <a:gd name="connsiteX71" fmla="*/ 447597 w 514403"/>
                <a:gd name="connsiteY71" fmla="*/ 268240 h 317427"/>
                <a:gd name="connsiteX72" fmla="*/ 447597 w 514403"/>
                <a:gd name="connsiteY72" fmla="*/ 271611 h 317427"/>
                <a:gd name="connsiteX73" fmla="*/ 443967 w 514403"/>
                <a:gd name="connsiteY73" fmla="*/ 280083 h 317427"/>
                <a:gd name="connsiteX74" fmla="*/ 443967 w 514403"/>
                <a:gd name="connsiteY74" fmla="*/ 283454 h 317427"/>
                <a:gd name="connsiteX75" fmla="*/ 440424 w 514403"/>
                <a:gd name="connsiteY75" fmla="*/ 285183 h 317427"/>
                <a:gd name="connsiteX76" fmla="*/ 436794 w 514403"/>
                <a:gd name="connsiteY76" fmla="*/ 288555 h 317427"/>
                <a:gd name="connsiteX77" fmla="*/ 434979 w 514403"/>
                <a:gd name="connsiteY77" fmla="*/ 291926 h 317427"/>
                <a:gd name="connsiteX78" fmla="*/ 427806 w 514403"/>
                <a:gd name="connsiteY78" fmla="*/ 295384 h 317427"/>
                <a:gd name="connsiteX79" fmla="*/ 425991 w 514403"/>
                <a:gd name="connsiteY79" fmla="*/ 297026 h 317427"/>
                <a:gd name="connsiteX80" fmla="*/ 422361 w 514403"/>
                <a:gd name="connsiteY80" fmla="*/ 300484 h 317427"/>
                <a:gd name="connsiteX81" fmla="*/ 422361 w 514403"/>
                <a:gd name="connsiteY81" fmla="*/ 307227 h 317427"/>
                <a:gd name="connsiteX82" fmla="*/ 422361 w 514403"/>
                <a:gd name="connsiteY82" fmla="*/ 315698 h 317427"/>
                <a:gd name="connsiteX83" fmla="*/ 418731 w 514403"/>
                <a:gd name="connsiteY83" fmla="*/ 317427 h 317427"/>
                <a:gd name="connsiteX84" fmla="*/ 391680 w 514403"/>
                <a:gd name="connsiteY84" fmla="*/ 295384 h 317427"/>
                <a:gd name="connsiteX85" fmla="*/ 64992 w 514403"/>
                <a:gd name="connsiteY85" fmla="*/ 300484 h 317427"/>
                <a:gd name="connsiteX86" fmla="*/ 61362 w 514403"/>
                <a:gd name="connsiteY86" fmla="*/ 295384 h 317427"/>
                <a:gd name="connsiteX87" fmla="*/ 59547 w 514403"/>
                <a:gd name="connsiteY87" fmla="*/ 288555 h 317427"/>
                <a:gd name="connsiteX88" fmla="*/ 55917 w 514403"/>
                <a:gd name="connsiteY88" fmla="*/ 285183 h 317427"/>
                <a:gd name="connsiteX89" fmla="*/ 55917 w 514403"/>
                <a:gd name="connsiteY89" fmla="*/ 280083 h 317427"/>
                <a:gd name="connsiteX90" fmla="*/ 59547 w 514403"/>
                <a:gd name="connsiteY90" fmla="*/ 274983 h 317427"/>
                <a:gd name="connsiteX91" fmla="*/ 61362 w 514403"/>
                <a:gd name="connsiteY91" fmla="*/ 271611 h 317427"/>
                <a:gd name="connsiteX92" fmla="*/ 61362 w 514403"/>
                <a:gd name="connsiteY92" fmla="*/ 264782 h 317427"/>
                <a:gd name="connsiteX93" fmla="*/ 59547 w 514403"/>
                <a:gd name="connsiteY93" fmla="*/ 256311 h 317427"/>
                <a:gd name="connsiteX94" fmla="*/ 55917 w 514403"/>
                <a:gd name="connsiteY94" fmla="*/ 251210 h 317427"/>
                <a:gd name="connsiteX95" fmla="*/ 52374 w 514403"/>
                <a:gd name="connsiteY95" fmla="*/ 247839 h 317427"/>
                <a:gd name="connsiteX96" fmla="*/ 50559 w 514403"/>
                <a:gd name="connsiteY96" fmla="*/ 239367 h 317427"/>
                <a:gd name="connsiteX97" fmla="*/ 52374 w 514403"/>
                <a:gd name="connsiteY97" fmla="*/ 234267 h 317427"/>
                <a:gd name="connsiteX98" fmla="*/ 52374 w 514403"/>
                <a:gd name="connsiteY98" fmla="*/ 224066 h 317427"/>
                <a:gd name="connsiteX99" fmla="*/ 52374 w 514403"/>
                <a:gd name="connsiteY99" fmla="*/ 218966 h 317427"/>
                <a:gd name="connsiteX100" fmla="*/ 52374 w 514403"/>
                <a:gd name="connsiteY100" fmla="*/ 215595 h 317427"/>
                <a:gd name="connsiteX101" fmla="*/ 52374 w 514403"/>
                <a:gd name="connsiteY101" fmla="*/ 212223 h 317427"/>
                <a:gd name="connsiteX102" fmla="*/ 52374 w 514403"/>
                <a:gd name="connsiteY102" fmla="*/ 210495 h 317427"/>
                <a:gd name="connsiteX103" fmla="*/ 50559 w 514403"/>
                <a:gd name="connsiteY103" fmla="*/ 210495 h 317427"/>
                <a:gd name="connsiteX104" fmla="*/ 43299 w 514403"/>
                <a:gd name="connsiteY104" fmla="*/ 203665 h 317427"/>
                <a:gd name="connsiteX105" fmla="*/ 39669 w 514403"/>
                <a:gd name="connsiteY105" fmla="*/ 202023 h 317427"/>
                <a:gd name="connsiteX106" fmla="*/ 39669 w 514403"/>
                <a:gd name="connsiteY106" fmla="*/ 195194 h 317427"/>
                <a:gd name="connsiteX107" fmla="*/ 39669 w 514403"/>
                <a:gd name="connsiteY107" fmla="*/ 183351 h 317427"/>
                <a:gd name="connsiteX108" fmla="*/ 43299 w 514403"/>
                <a:gd name="connsiteY108" fmla="*/ 174879 h 317427"/>
                <a:gd name="connsiteX109" fmla="*/ 39669 w 514403"/>
                <a:gd name="connsiteY109" fmla="*/ 169779 h 317427"/>
                <a:gd name="connsiteX110" fmla="*/ 37941 w 514403"/>
                <a:gd name="connsiteY110" fmla="*/ 162950 h 317427"/>
                <a:gd name="connsiteX111" fmla="*/ 34311 w 514403"/>
                <a:gd name="connsiteY111" fmla="*/ 157849 h 317427"/>
                <a:gd name="connsiteX112" fmla="*/ 30681 w 514403"/>
                <a:gd name="connsiteY112" fmla="*/ 151106 h 317427"/>
                <a:gd name="connsiteX113" fmla="*/ 28866 w 514403"/>
                <a:gd name="connsiteY113" fmla="*/ 142548 h 317427"/>
                <a:gd name="connsiteX114" fmla="*/ 25236 w 514403"/>
                <a:gd name="connsiteY114" fmla="*/ 140906 h 317427"/>
                <a:gd name="connsiteX115" fmla="*/ 21693 w 514403"/>
                <a:gd name="connsiteY115" fmla="*/ 134077 h 317427"/>
                <a:gd name="connsiteX116" fmla="*/ 25236 w 514403"/>
                <a:gd name="connsiteY116" fmla="*/ 128976 h 317427"/>
                <a:gd name="connsiteX117" fmla="*/ 25236 w 514403"/>
                <a:gd name="connsiteY117" fmla="*/ 125605 h 317427"/>
                <a:gd name="connsiteX118" fmla="*/ 21693 w 514403"/>
                <a:gd name="connsiteY118" fmla="*/ 122234 h 317427"/>
                <a:gd name="connsiteX119" fmla="*/ 18063 w 514403"/>
                <a:gd name="connsiteY119" fmla="*/ 118862 h 317427"/>
                <a:gd name="connsiteX120" fmla="*/ 18063 w 514403"/>
                <a:gd name="connsiteY120" fmla="*/ 113762 h 317427"/>
                <a:gd name="connsiteX121" fmla="*/ 16248 w 514403"/>
                <a:gd name="connsiteY121" fmla="*/ 110304 h 317427"/>
                <a:gd name="connsiteX122" fmla="*/ 12618 w 514403"/>
                <a:gd name="connsiteY122" fmla="*/ 105204 h 317427"/>
                <a:gd name="connsiteX123" fmla="*/ 7173 w 514403"/>
                <a:gd name="connsiteY123" fmla="*/ 98461 h 317427"/>
                <a:gd name="connsiteX124" fmla="*/ 7173 w 514403"/>
                <a:gd name="connsiteY124" fmla="*/ 93361 h 317427"/>
                <a:gd name="connsiteX125" fmla="*/ 7173 w 514403"/>
                <a:gd name="connsiteY125" fmla="*/ 88261 h 317427"/>
                <a:gd name="connsiteX126" fmla="*/ 3630 w 514403"/>
                <a:gd name="connsiteY126" fmla="*/ 81518 h 317427"/>
                <a:gd name="connsiteX127" fmla="*/ 0 w 514403"/>
                <a:gd name="connsiteY127" fmla="*/ 76418 h 317427"/>
                <a:gd name="connsiteX128" fmla="*/ 3630 w 514403"/>
                <a:gd name="connsiteY128" fmla="*/ 72960 h 317427"/>
                <a:gd name="connsiteX129" fmla="*/ 3630 w 514403"/>
                <a:gd name="connsiteY129" fmla="*/ 69588 h 317427"/>
                <a:gd name="connsiteX130" fmla="*/ 7173 w 514403"/>
                <a:gd name="connsiteY130" fmla="*/ 64488 h 317427"/>
                <a:gd name="connsiteX131" fmla="*/ 8988 w 514403"/>
                <a:gd name="connsiteY131" fmla="*/ 57745 h 317427"/>
                <a:gd name="connsiteX132" fmla="*/ 8988 w 514403"/>
                <a:gd name="connsiteY132" fmla="*/ 52645 h 317427"/>
                <a:gd name="connsiteX133" fmla="*/ 12618 w 514403"/>
                <a:gd name="connsiteY133" fmla="*/ 45816 h 317427"/>
                <a:gd name="connsiteX134" fmla="*/ 12618 w 514403"/>
                <a:gd name="connsiteY134" fmla="*/ 44173 h 317427"/>
                <a:gd name="connsiteX135" fmla="*/ 16248 w 514403"/>
                <a:gd name="connsiteY135" fmla="*/ 40716 h 317427"/>
                <a:gd name="connsiteX136" fmla="*/ 16248 w 514403"/>
                <a:gd name="connsiteY136" fmla="*/ 37344 h 317427"/>
                <a:gd name="connsiteX137" fmla="*/ 12618 w 514403"/>
                <a:gd name="connsiteY137" fmla="*/ 35615 h 317427"/>
                <a:gd name="connsiteX138" fmla="*/ 8988 w 514403"/>
                <a:gd name="connsiteY138" fmla="*/ 32244 h 317427"/>
                <a:gd name="connsiteX139" fmla="*/ 7173 w 514403"/>
                <a:gd name="connsiteY139" fmla="*/ 28873 h 317427"/>
                <a:gd name="connsiteX140" fmla="*/ 7173 w 514403"/>
                <a:gd name="connsiteY140" fmla="*/ 25501 h 317427"/>
                <a:gd name="connsiteX141" fmla="*/ 7173 w 514403"/>
                <a:gd name="connsiteY141" fmla="*/ 23772 h 317427"/>
                <a:gd name="connsiteX142" fmla="*/ 8988 w 514403"/>
                <a:gd name="connsiteY142" fmla="*/ 20401 h 317427"/>
                <a:gd name="connsiteX143" fmla="*/ 12618 w 514403"/>
                <a:gd name="connsiteY143" fmla="*/ 15301 h 317427"/>
                <a:gd name="connsiteX144" fmla="*/ 7173 w 514403"/>
                <a:gd name="connsiteY144" fmla="*/ 15301 h 317427"/>
                <a:gd name="connsiteX145" fmla="*/ 3630 w 514403"/>
                <a:gd name="connsiteY145" fmla="*/ 15301 h 317427"/>
                <a:gd name="connsiteX146" fmla="*/ 3630 w 514403"/>
                <a:gd name="connsiteY146" fmla="*/ 11843 h 317427"/>
                <a:gd name="connsiteX147" fmla="*/ 3630 w 514403"/>
                <a:gd name="connsiteY147" fmla="*/ 5100 h 317427"/>
                <a:gd name="connsiteX148" fmla="*/ 3630 w 514403"/>
                <a:gd name="connsiteY148" fmla="*/ 3371 h 31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514403" h="317427">
                  <a:moveTo>
                    <a:pt x="12618" y="3371"/>
                  </a:moveTo>
                  <a:lnTo>
                    <a:pt x="422361" y="0"/>
                  </a:lnTo>
                  <a:lnTo>
                    <a:pt x="422361" y="5100"/>
                  </a:lnTo>
                  <a:lnTo>
                    <a:pt x="425991" y="11843"/>
                  </a:lnTo>
                  <a:lnTo>
                    <a:pt x="425991" y="16943"/>
                  </a:lnTo>
                  <a:lnTo>
                    <a:pt x="425991" y="20401"/>
                  </a:lnTo>
                  <a:lnTo>
                    <a:pt x="427806" y="25501"/>
                  </a:lnTo>
                  <a:lnTo>
                    <a:pt x="427806" y="32244"/>
                  </a:lnTo>
                  <a:lnTo>
                    <a:pt x="427806" y="40716"/>
                  </a:lnTo>
                  <a:lnTo>
                    <a:pt x="431349" y="44173"/>
                  </a:lnTo>
                  <a:lnTo>
                    <a:pt x="434979" y="45816"/>
                  </a:lnTo>
                  <a:lnTo>
                    <a:pt x="434979" y="52645"/>
                  </a:lnTo>
                  <a:lnTo>
                    <a:pt x="431349" y="57745"/>
                  </a:lnTo>
                  <a:lnTo>
                    <a:pt x="431349" y="61117"/>
                  </a:lnTo>
                  <a:lnTo>
                    <a:pt x="434979" y="64488"/>
                  </a:lnTo>
                  <a:lnTo>
                    <a:pt x="436794" y="67860"/>
                  </a:lnTo>
                  <a:lnTo>
                    <a:pt x="436794" y="72960"/>
                  </a:lnTo>
                  <a:lnTo>
                    <a:pt x="436794" y="78060"/>
                  </a:lnTo>
                  <a:lnTo>
                    <a:pt x="443967" y="78060"/>
                  </a:lnTo>
                  <a:lnTo>
                    <a:pt x="449412" y="78060"/>
                  </a:lnTo>
                  <a:lnTo>
                    <a:pt x="456672" y="81518"/>
                  </a:lnTo>
                  <a:lnTo>
                    <a:pt x="462030" y="81518"/>
                  </a:lnTo>
                  <a:lnTo>
                    <a:pt x="469290" y="88261"/>
                  </a:lnTo>
                  <a:lnTo>
                    <a:pt x="471105" y="93361"/>
                  </a:lnTo>
                  <a:lnTo>
                    <a:pt x="471105" y="98461"/>
                  </a:lnTo>
                  <a:lnTo>
                    <a:pt x="474735" y="101833"/>
                  </a:lnTo>
                  <a:lnTo>
                    <a:pt x="478278" y="108662"/>
                  </a:lnTo>
                  <a:lnTo>
                    <a:pt x="483723" y="110304"/>
                  </a:lnTo>
                  <a:lnTo>
                    <a:pt x="490896" y="117133"/>
                  </a:lnTo>
                  <a:lnTo>
                    <a:pt x="492711" y="125605"/>
                  </a:lnTo>
                  <a:lnTo>
                    <a:pt x="496341" y="128976"/>
                  </a:lnTo>
                  <a:lnTo>
                    <a:pt x="503601" y="130705"/>
                  </a:lnTo>
                  <a:lnTo>
                    <a:pt x="508959" y="137535"/>
                  </a:lnTo>
                  <a:lnTo>
                    <a:pt x="512589" y="142548"/>
                  </a:lnTo>
                  <a:lnTo>
                    <a:pt x="514404" y="149378"/>
                  </a:lnTo>
                  <a:lnTo>
                    <a:pt x="514404" y="151106"/>
                  </a:lnTo>
                  <a:lnTo>
                    <a:pt x="514404" y="154478"/>
                  </a:lnTo>
                  <a:lnTo>
                    <a:pt x="512589" y="161221"/>
                  </a:lnTo>
                  <a:lnTo>
                    <a:pt x="512589" y="162950"/>
                  </a:lnTo>
                  <a:lnTo>
                    <a:pt x="508959" y="169779"/>
                  </a:lnTo>
                  <a:lnTo>
                    <a:pt x="505416" y="171421"/>
                  </a:lnTo>
                  <a:lnTo>
                    <a:pt x="503601" y="171421"/>
                  </a:lnTo>
                  <a:lnTo>
                    <a:pt x="499971" y="174879"/>
                  </a:lnTo>
                  <a:lnTo>
                    <a:pt x="499971" y="181622"/>
                  </a:lnTo>
                  <a:lnTo>
                    <a:pt x="499971" y="190093"/>
                  </a:lnTo>
                  <a:lnTo>
                    <a:pt x="496341" y="191822"/>
                  </a:lnTo>
                  <a:lnTo>
                    <a:pt x="492711" y="195194"/>
                  </a:lnTo>
                  <a:lnTo>
                    <a:pt x="490896" y="195194"/>
                  </a:lnTo>
                  <a:lnTo>
                    <a:pt x="487353" y="202023"/>
                  </a:lnTo>
                  <a:lnTo>
                    <a:pt x="481908" y="202023"/>
                  </a:lnTo>
                  <a:lnTo>
                    <a:pt x="478278" y="202023"/>
                  </a:lnTo>
                  <a:lnTo>
                    <a:pt x="478278" y="203665"/>
                  </a:lnTo>
                  <a:lnTo>
                    <a:pt x="474735" y="207123"/>
                  </a:lnTo>
                  <a:lnTo>
                    <a:pt x="469290" y="207123"/>
                  </a:lnTo>
                  <a:lnTo>
                    <a:pt x="462030" y="207123"/>
                  </a:lnTo>
                  <a:lnTo>
                    <a:pt x="458487" y="210495"/>
                  </a:lnTo>
                  <a:lnTo>
                    <a:pt x="453042" y="210495"/>
                  </a:lnTo>
                  <a:lnTo>
                    <a:pt x="447597" y="212223"/>
                  </a:lnTo>
                  <a:lnTo>
                    <a:pt x="443967" y="212223"/>
                  </a:lnTo>
                  <a:lnTo>
                    <a:pt x="440424" y="218966"/>
                  </a:lnTo>
                  <a:lnTo>
                    <a:pt x="440424" y="222338"/>
                  </a:lnTo>
                  <a:lnTo>
                    <a:pt x="440424" y="227438"/>
                  </a:lnTo>
                  <a:lnTo>
                    <a:pt x="440424" y="230896"/>
                  </a:lnTo>
                  <a:lnTo>
                    <a:pt x="443967" y="234267"/>
                  </a:lnTo>
                  <a:lnTo>
                    <a:pt x="447597" y="235909"/>
                  </a:lnTo>
                  <a:lnTo>
                    <a:pt x="449412" y="242739"/>
                  </a:lnTo>
                  <a:lnTo>
                    <a:pt x="453042" y="244468"/>
                  </a:lnTo>
                  <a:lnTo>
                    <a:pt x="456672" y="251210"/>
                  </a:lnTo>
                  <a:lnTo>
                    <a:pt x="453042" y="256311"/>
                  </a:lnTo>
                  <a:lnTo>
                    <a:pt x="453042" y="263140"/>
                  </a:lnTo>
                  <a:lnTo>
                    <a:pt x="447597" y="264782"/>
                  </a:lnTo>
                  <a:lnTo>
                    <a:pt x="447597" y="268240"/>
                  </a:lnTo>
                  <a:lnTo>
                    <a:pt x="447597" y="271611"/>
                  </a:lnTo>
                  <a:lnTo>
                    <a:pt x="443967" y="280083"/>
                  </a:lnTo>
                  <a:lnTo>
                    <a:pt x="443967" y="283454"/>
                  </a:lnTo>
                  <a:lnTo>
                    <a:pt x="440424" y="285183"/>
                  </a:lnTo>
                  <a:lnTo>
                    <a:pt x="436794" y="288555"/>
                  </a:lnTo>
                  <a:lnTo>
                    <a:pt x="434979" y="291926"/>
                  </a:lnTo>
                  <a:lnTo>
                    <a:pt x="427806" y="295384"/>
                  </a:lnTo>
                  <a:lnTo>
                    <a:pt x="425991" y="297026"/>
                  </a:lnTo>
                  <a:lnTo>
                    <a:pt x="422361" y="300484"/>
                  </a:lnTo>
                  <a:lnTo>
                    <a:pt x="422361" y="307227"/>
                  </a:lnTo>
                  <a:lnTo>
                    <a:pt x="422361" y="315698"/>
                  </a:lnTo>
                  <a:lnTo>
                    <a:pt x="418731" y="317427"/>
                  </a:lnTo>
                  <a:lnTo>
                    <a:pt x="391680" y="295384"/>
                  </a:lnTo>
                  <a:lnTo>
                    <a:pt x="64992" y="300484"/>
                  </a:lnTo>
                  <a:lnTo>
                    <a:pt x="61362" y="295384"/>
                  </a:lnTo>
                  <a:lnTo>
                    <a:pt x="59547" y="288555"/>
                  </a:lnTo>
                  <a:lnTo>
                    <a:pt x="55917" y="285183"/>
                  </a:lnTo>
                  <a:lnTo>
                    <a:pt x="55917" y="280083"/>
                  </a:lnTo>
                  <a:lnTo>
                    <a:pt x="59547" y="274983"/>
                  </a:lnTo>
                  <a:lnTo>
                    <a:pt x="61362" y="271611"/>
                  </a:lnTo>
                  <a:lnTo>
                    <a:pt x="61362" y="264782"/>
                  </a:lnTo>
                  <a:lnTo>
                    <a:pt x="59547" y="256311"/>
                  </a:lnTo>
                  <a:lnTo>
                    <a:pt x="55917" y="251210"/>
                  </a:lnTo>
                  <a:lnTo>
                    <a:pt x="52374" y="247839"/>
                  </a:lnTo>
                  <a:lnTo>
                    <a:pt x="50559" y="239367"/>
                  </a:lnTo>
                  <a:lnTo>
                    <a:pt x="52374" y="234267"/>
                  </a:lnTo>
                  <a:lnTo>
                    <a:pt x="52374" y="224066"/>
                  </a:lnTo>
                  <a:lnTo>
                    <a:pt x="52374" y="218966"/>
                  </a:lnTo>
                  <a:lnTo>
                    <a:pt x="52374" y="215595"/>
                  </a:lnTo>
                  <a:lnTo>
                    <a:pt x="52374" y="212223"/>
                  </a:lnTo>
                  <a:lnTo>
                    <a:pt x="52374" y="210495"/>
                  </a:lnTo>
                  <a:lnTo>
                    <a:pt x="50559" y="210495"/>
                  </a:lnTo>
                  <a:lnTo>
                    <a:pt x="43299" y="203665"/>
                  </a:lnTo>
                  <a:lnTo>
                    <a:pt x="39669" y="202023"/>
                  </a:lnTo>
                  <a:lnTo>
                    <a:pt x="39669" y="195194"/>
                  </a:lnTo>
                  <a:lnTo>
                    <a:pt x="39669" y="183351"/>
                  </a:lnTo>
                  <a:lnTo>
                    <a:pt x="43299" y="174879"/>
                  </a:lnTo>
                  <a:lnTo>
                    <a:pt x="39669" y="169779"/>
                  </a:lnTo>
                  <a:lnTo>
                    <a:pt x="37941" y="162950"/>
                  </a:lnTo>
                  <a:lnTo>
                    <a:pt x="34311" y="157849"/>
                  </a:lnTo>
                  <a:lnTo>
                    <a:pt x="30681" y="151106"/>
                  </a:lnTo>
                  <a:lnTo>
                    <a:pt x="28866" y="142548"/>
                  </a:lnTo>
                  <a:lnTo>
                    <a:pt x="25236" y="140906"/>
                  </a:lnTo>
                  <a:lnTo>
                    <a:pt x="21693" y="134077"/>
                  </a:lnTo>
                  <a:lnTo>
                    <a:pt x="25236" y="128976"/>
                  </a:lnTo>
                  <a:lnTo>
                    <a:pt x="25236" y="125605"/>
                  </a:lnTo>
                  <a:lnTo>
                    <a:pt x="21693" y="122234"/>
                  </a:lnTo>
                  <a:lnTo>
                    <a:pt x="18063" y="118862"/>
                  </a:lnTo>
                  <a:lnTo>
                    <a:pt x="18063" y="113762"/>
                  </a:lnTo>
                  <a:lnTo>
                    <a:pt x="16248" y="110304"/>
                  </a:lnTo>
                  <a:lnTo>
                    <a:pt x="12618" y="105204"/>
                  </a:lnTo>
                  <a:lnTo>
                    <a:pt x="7173" y="98461"/>
                  </a:lnTo>
                  <a:lnTo>
                    <a:pt x="7173" y="93361"/>
                  </a:lnTo>
                  <a:lnTo>
                    <a:pt x="7173" y="88261"/>
                  </a:lnTo>
                  <a:lnTo>
                    <a:pt x="3630" y="81518"/>
                  </a:lnTo>
                  <a:lnTo>
                    <a:pt x="0" y="76418"/>
                  </a:lnTo>
                  <a:lnTo>
                    <a:pt x="3630" y="72960"/>
                  </a:lnTo>
                  <a:lnTo>
                    <a:pt x="3630" y="69588"/>
                  </a:lnTo>
                  <a:lnTo>
                    <a:pt x="7173" y="64488"/>
                  </a:lnTo>
                  <a:lnTo>
                    <a:pt x="8988" y="57745"/>
                  </a:lnTo>
                  <a:lnTo>
                    <a:pt x="8988" y="52645"/>
                  </a:lnTo>
                  <a:lnTo>
                    <a:pt x="12618" y="45816"/>
                  </a:lnTo>
                  <a:lnTo>
                    <a:pt x="12618" y="44173"/>
                  </a:lnTo>
                  <a:lnTo>
                    <a:pt x="16248" y="40716"/>
                  </a:lnTo>
                  <a:lnTo>
                    <a:pt x="16248" y="37344"/>
                  </a:lnTo>
                  <a:lnTo>
                    <a:pt x="12618" y="35615"/>
                  </a:lnTo>
                  <a:lnTo>
                    <a:pt x="8988" y="32244"/>
                  </a:lnTo>
                  <a:lnTo>
                    <a:pt x="7173" y="28873"/>
                  </a:lnTo>
                  <a:lnTo>
                    <a:pt x="7173" y="25501"/>
                  </a:lnTo>
                  <a:lnTo>
                    <a:pt x="7173" y="23772"/>
                  </a:lnTo>
                  <a:lnTo>
                    <a:pt x="8988" y="20401"/>
                  </a:lnTo>
                  <a:lnTo>
                    <a:pt x="12618" y="15301"/>
                  </a:lnTo>
                  <a:lnTo>
                    <a:pt x="7173" y="15301"/>
                  </a:lnTo>
                  <a:lnTo>
                    <a:pt x="3630" y="15301"/>
                  </a:lnTo>
                  <a:lnTo>
                    <a:pt x="3630" y="11843"/>
                  </a:lnTo>
                  <a:lnTo>
                    <a:pt x="3630" y="5100"/>
                  </a:lnTo>
                  <a:lnTo>
                    <a:pt x="3630" y="3371"/>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77" name="Freeform 176">
              <a:extLst>
                <a:ext uri="{FF2B5EF4-FFF2-40B4-BE49-F238E27FC236}">
                  <a16:creationId xmlns:a16="http://schemas.microsoft.com/office/drawing/2014/main" id="{2A4C7F7E-81BD-7341-A4B4-192F17FB79FE}"/>
                </a:ext>
              </a:extLst>
            </p:cNvPr>
            <p:cNvSpPr/>
            <p:nvPr/>
          </p:nvSpPr>
          <p:spPr>
            <a:xfrm>
              <a:off x="5060388" y="1252802"/>
              <a:ext cx="623129" cy="695748"/>
            </a:xfrm>
            <a:custGeom>
              <a:avLst/>
              <a:gdLst>
                <a:gd name="connsiteX0" fmla="*/ 148219 w 535145"/>
                <a:gd name="connsiteY0" fmla="*/ 42445 h 597510"/>
                <a:gd name="connsiteX1" fmla="*/ 148219 w 535145"/>
                <a:gd name="connsiteY1" fmla="*/ 0 h 597510"/>
                <a:gd name="connsiteX2" fmla="*/ 155479 w 535145"/>
                <a:gd name="connsiteY2" fmla="*/ 1729 h 597510"/>
                <a:gd name="connsiteX3" fmla="*/ 160924 w 535145"/>
                <a:gd name="connsiteY3" fmla="*/ 1729 h 597510"/>
                <a:gd name="connsiteX4" fmla="*/ 164554 w 535145"/>
                <a:gd name="connsiteY4" fmla="*/ 5100 h 597510"/>
                <a:gd name="connsiteX5" fmla="*/ 168097 w 535145"/>
                <a:gd name="connsiteY5" fmla="*/ 10201 h 597510"/>
                <a:gd name="connsiteX6" fmla="*/ 169912 w 535145"/>
                <a:gd name="connsiteY6" fmla="*/ 16943 h 597510"/>
                <a:gd name="connsiteX7" fmla="*/ 169912 w 535145"/>
                <a:gd name="connsiteY7" fmla="*/ 22044 h 597510"/>
                <a:gd name="connsiteX8" fmla="*/ 173542 w 535145"/>
                <a:gd name="connsiteY8" fmla="*/ 28873 h 597510"/>
                <a:gd name="connsiteX9" fmla="*/ 177172 w 535145"/>
                <a:gd name="connsiteY9" fmla="*/ 33973 h 597510"/>
                <a:gd name="connsiteX10" fmla="*/ 177172 w 535145"/>
                <a:gd name="connsiteY10" fmla="*/ 40716 h 597510"/>
                <a:gd name="connsiteX11" fmla="*/ 182617 w 535145"/>
                <a:gd name="connsiteY11" fmla="*/ 49187 h 597510"/>
                <a:gd name="connsiteX12" fmla="*/ 186247 w 535145"/>
                <a:gd name="connsiteY12" fmla="*/ 57746 h 597510"/>
                <a:gd name="connsiteX13" fmla="*/ 189790 w 535145"/>
                <a:gd name="connsiteY13" fmla="*/ 62846 h 597510"/>
                <a:gd name="connsiteX14" fmla="*/ 189790 w 535145"/>
                <a:gd name="connsiteY14" fmla="*/ 69589 h 597510"/>
                <a:gd name="connsiteX15" fmla="*/ 202495 w 535145"/>
                <a:gd name="connsiteY15" fmla="*/ 69589 h 597510"/>
                <a:gd name="connsiteX16" fmla="*/ 207939 w 535145"/>
                <a:gd name="connsiteY16" fmla="*/ 72960 h 597510"/>
                <a:gd name="connsiteX17" fmla="*/ 213298 w 535145"/>
                <a:gd name="connsiteY17" fmla="*/ 69589 h 597510"/>
                <a:gd name="connsiteX18" fmla="*/ 220557 w 535145"/>
                <a:gd name="connsiteY18" fmla="*/ 66217 h 597510"/>
                <a:gd name="connsiteX19" fmla="*/ 226002 w 535145"/>
                <a:gd name="connsiteY19" fmla="*/ 69589 h 597510"/>
                <a:gd name="connsiteX20" fmla="*/ 233262 w 535145"/>
                <a:gd name="connsiteY20" fmla="*/ 72960 h 597510"/>
                <a:gd name="connsiteX21" fmla="*/ 238620 w 535145"/>
                <a:gd name="connsiteY21" fmla="*/ 72960 h 597510"/>
                <a:gd name="connsiteX22" fmla="*/ 242250 w 535145"/>
                <a:gd name="connsiteY22" fmla="*/ 74689 h 597510"/>
                <a:gd name="connsiteX23" fmla="*/ 247695 w 535145"/>
                <a:gd name="connsiteY23" fmla="*/ 78060 h 597510"/>
                <a:gd name="connsiteX24" fmla="*/ 254955 w 535145"/>
                <a:gd name="connsiteY24" fmla="*/ 81518 h 597510"/>
                <a:gd name="connsiteX25" fmla="*/ 258498 w 535145"/>
                <a:gd name="connsiteY25" fmla="*/ 83160 h 597510"/>
                <a:gd name="connsiteX26" fmla="*/ 263943 w 535145"/>
                <a:gd name="connsiteY26" fmla="*/ 83160 h 597510"/>
                <a:gd name="connsiteX27" fmla="*/ 269388 w 535145"/>
                <a:gd name="connsiteY27" fmla="*/ 81518 h 597510"/>
                <a:gd name="connsiteX28" fmla="*/ 276647 w 535145"/>
                <a:gd name="connsiteY28" fmla="*/ 81518 h 597510"/>
                <a:gd name="connsiteX29" fmla="*/ 280191 w 535145"/>
                <a:gd name="connsiteY29" fmla="*/ 78060 h 597510"/>
                <a:gd name="connsiteX30" fmla="*/ 285636 w 535145"/>
                <a:gd name="connsiteY30" fmla="*/ 74689 h 597510"/>
                <a:gd name="connsiteX31" fmla="*/ 289266 w 535145"/>
                <a:gd name="connsiteY31" fmla="*/ 74689 h 597510"/>
                <a:gd name="connsiteX32" fmla="*/ 291081 w 535145"/>
                <a:gd name="connsiteY32" fmla="*/ 78060 h 597510"/>
                <a:gd name="connsiteX33" fmla="*/ 301884 w 535145"/>
                <a:gd name="connsiteY33" fmla="*/ 78060 h 597510"/>
                <a:gd name="connsiteX34" fmla="*/ 310958 w 535145"/>
                <a:gd name="connsiteY34" fmla="*/ 78060 h 597510"/>
                <a:gd name="connsiteX35" fmla="*/ 320033 w 535145"/>
                <a:gd name="connsiteY35" fmla="*/ 78060 h 597510"/>
                <a:gd name="connsiteX36" fmla="*/ 325391 w 535145"/>
                <a:gd name="connsiteY36" fmla="*/ 81518 h 597510"/>
                <a:gd name="connsiteX37" fmla="*/ 338096 w 535145"/>
                <a:gd name="connsiteY37" fmla="*/ 86532 h 597510"/>
                <a:gd name="connsiteX38" fmla="*/ 345356 w 535145"/>
                <a:gd name="connsiteY38" fmla="*/ 89990 h 597510"/>
                <a:gd name="connsiteX39" fmla="*/ 347084 w 535145"/>
                <a:gd name="connsiteY39" fmla="*/ 95090 h 597510"/>
                <a:gd name="connsiteX40" fmla="*/ 354344 w 535145"/>
                <a:gd name="connsiteY40" fmla="*/ 98461 h 597510"/>
                <a:gd name="connsiteX41" fmla="*/ 359789 w 535145"/>
                <a:gd name="connsiteY41" fmla="*/ 101833 h 597510"/>
                <a:gd name="connsiteX42" fmla="*/ 367049 w 535145"/>
                <a:gd name="connsiteY42" fmla="*/ 103562 h 597510"/>
                <a:gd name="connsiteX43" fmla="*/ 372407 w 535145"/>
                <a:gd name="connsiteY43" fmla="*/ 106933 h 597510"/>
                <a:gd name="connsiteX44" fmla="*/ 379667 w 535145"/>
                <a:gd name="connsiteY44" fmla="*/ 110304 h 597510"/>
                <a:gd name="connsiteX45" fmla="*/ 385111 w 535145"/>
                <a:gd name="connsiteY45" fmla="*/ 113762 h 597510"/>
                <a:gd name="connsiteX46" fmla="*/ 390470 w 535145"/>
                <a:gd name="connsiteY46" fmla="*/ 113762 h 597510"/>
                <a:gd name="connsiteX47" fmla="*/ 397729 w 535145"/>
                <a:gd name="connsiteY47" fmla="*/ 118862 h 597510"/>
                <a:gd name="connsiteX48" fmla="*/ 401359 w 535145"/>
                <a:gd name="connsiteY48" fmla="*/ 123876 h 597510"/>
                <a:gd name="connsiteX49" fmla="*/ 410434 w 535145"/>
                <a:gd name="connsiteY49" fmla="*/ 127334 h 597510"/>
                <a:gd name="connsiteX50" fmla="*/ 419422 w 535145"/>
                <a:gd name="connsiteY50" fmla="*/ 130705 h 597510"/>
                <a:gd name="connsiteX51" fmla="*/ 423052 w 535145"/>
                <a:gd name="connsiteY51" fmla="*/ 134077 h 597510"/>
                <a:gd name="connsiteX52" fmla="*/ 428497 w 535145"/>
                <a:gd name="connsiteY52" fmla="*/ 134077 h 597510"/>
                <a:gd name="connsiteX53" fmla="*/ 435670 w 535145"/>
                <a:gd name="connsiteY53" fmla="*/ 127334 h 597510"/>
                <a:gd name="connsiteX54" fmla="*/ 437485 w 535145"/>
                <a:gd name="connsiteY54" fmla="*/ 127334 h 597510"/>
                <a:gd name="connsiteX55" fmla="*/ 444745 w 535145"/>
                <a:gd name="connsiteY55" fmla="*/ 122234 h 597510"/>
                <a:gd name="connsiteX56" fmla="*/ 450190 w 535145"/>
                <a:gd name="connsiteY56" fmla="*/ 118862 h 597510"/>
                <a:gd name="connsiteX57" fmla="*/ 457363 w 535145"/>
                <a:gd name="connsiteY57" fmla="*/ 118862 h 597510"/>
                <a:gd name="connsiteX58" fmla="*/ 459178 w 535145"/>
                <a:gd name="connsiteY58" fmla="*/ 122234 h 597510"/>
                <a:gd name="connsiteX59" fmla="*/ 466438 w 535145"/>
                <a:gd name="connsiteY59" fmla="*/ 122234 h 597510"/>
                <a:gd name="connsiteX60" fmla="*/ 468253 w 535145"/>
                <a:gd name="connsiteY60" fmla="*/ 127334 h 597510"/>
                <a:gd name="connsiteX61" fmla="*/ 479142 w 535145"/>
                <a:gd name="connsiteY61" fmla="*/ 127334 h 597510"/>
                <a:gd name="connsiteX62" fmla="*/ 480871 w 535145"/>
                <a:gd name="connsiteY62" fmla="*/ 130705 h 597510"/>
                <a:gd name="connsiteX63" fmla="*/ 489945 w 535145"/>
                <a:gd name="connsiteY63" fmla="*/ 130705 h 597510"/>
                <a:gd name="connsiteX64" fmla="*/ 500835 w 535145"/>
                <a:gd name="connsiteY64" fmla="*/ 127334 h 597510"/>
                <a:gd name="connsiteX65" fmla="*/ 506193 w 535145"/>
                <a:gd name="connsiteY65" fmla="*/ 127334 h 597510"/>
                <a:gd name="connsiteX66" fmla="*/ 509823 w 535145"/>
                <a:gd name="connsiteY66" fmla="*/ 127334 h 597510"/>
                <a:gd name="connsiteX67" fmla="*/ 513453 w 535145"/>
                <a:gd name="connsiteY67" fmla="*/ 127334 h 597510"/>
                <a:gd name="connsiteX68" fmla="*/ 515268 w 535145"/>
                <a:gd name="connsiteY68" fmla="*/ 130705 h 597510"/>
                <a:gd name="connsiteX69" fmla="*/ 518898 w 535145"/>
                <a:gd name="connsiteY69" fmla="*/ 130705 h 597510"/>
                <a:gd name="connsiteX70" fmla="*/ 527886 w 535145"/>
                <a:gd name="connsiteY70" fmla="*/ 134077 h 597510"/>
                <a:gd name="connsiteX71" fmla="*/ 531516 w 535145"/>
                <a:gd name="connsiteY71" fmla="*/ 135806 h 597510"/>
                <a:gd name="connsiteX72" fmla="*/ 535146 w 535145"/>
                <a:gd name="connsiteY72" fmla="*/ 135806 h 597510"/>
                <a:gd name="connsiteX73" fmla="*/ 527886 w 535145"/>
                <a:gd name="connsiteY73" fmla="*/ 146006 h 597510"/>
                <a:gd name="connsiteX74" fmla="*/ 522528 w 535145"/>
                <a:gd name="connsiteY74" fmla="*/ 147649 h 597510"/>
                <a:gd name="connsiteX75" fmla="*/ 515268 w 535145"/>
                <a:gd name="connsiteY75" fmla="*/ 154478 h 597510"/>
                <a:gd name="connsiteX76" fmla="*/ 506193 w 535145"/>
                <a:gd name="connsiteY76" fmla="*/ 162950 h 597510"/>
                <a:gd name="connsiteX77" fmla="*/ 493575 w 535145"/>
                <a:gd name="connsiteY77" fmla="*/ 166321 h 597510"/>
                <a:gd name="connsiteX78" fmla="*/ 480871 w 535145"/>
                <a:gd name="connsiteY78" fmla="*/ 171421 h 597510"/>
                <a:gd name="connsiteX79" fmla="*/ 471882 w 535145"/>
                <a:gd name="connsiteY79" fmla="*/ 183351 h 597510"/>
                <a:gd name="connsiteX80" fmla="*/ 459178 w 535145"/>
                <a:gd name="connsiteY80" fmla="*/ 195194 h 597510"/>
                <a:gd name="connsiteX81" fmla="*/ 446560 w 535145"/>
                <a:gd name="connsiteY81" fmla="*/ 203665 h 597510"/>
                <a:gd name="connsiteX82" fmla="*/ 435670 w 535145"/>
                <a:gd name="connsiteY82" fmla="*/ 215595 h 597510"/>
                <a:gd name="connsiteX83" fmla="*/ 423052 w 535145"/>
                <a:gd name="connsiteY83" fmla="*/ 227438 h 597510"/>
                <a:gd name="connsiteX84" fmla="*/ 403174 w 535145"/>
                <a:gd name="connsiteY84" fmla="*/ 241010 h 597510"/>
                <a:gd name="connsiteX85" fmla="*/ 394099 w 535145"/>
                <a:gd name="connsiteY85" fmla="*/ 252939 h 597510"/>
                <a:gd name="connsiteX86" fmla="*/ 381481 w 535145"/>
                <a:gd name="connsiteY86" fmla="*/ 261411 h 597510"/>
                <a:gd name="connsiteX87" fmla="*/ 372407 w 535145"/>
                <a:gd name="connsiteY87" fmla="*/ 269882 h 597510"/>
                <a:gd name="connsiteX88" fmla="*/ 363419 w 535145"/>
                <a:gd name="connsiteY88" fmla="*/ 273254 h 597510"/>
                <a:gd name="connsiteX89" fmla="*/ 357974 w 535145"/>
                <a:gd name="connsiteY89" fmla="*/ 276712 h 597510"/>
                <a:gd name="connsiteX90" fmla="*/ 359789 w 535145"/>
                <a:gd name="connsiteY90" fmla="*/ 334371 h 597510"/>
                <a:gd name="connsiteX91" fmla="*/ 350714 w 535145"/>
                <a:gd name="connsiteY91" fmla="*/ 341200 h 597510"/>
                <a:gd name="connsiteX92" fmla="*/ 347084 w 535145"/>
                <a:gd name="connsiteY92" fmla="*/ 346300 h 597510"/>
                <a:gd name="connsiteX93" fmla="*/ 336281 w 535145"/>
                <a:gd name="connsiteY93" fmla="*/ 349672 h 597510"/>
                <a:gd name="connsiteX94" fmla="*/ 329021 w 535145"/>
                <a:gd name="connsiteY94" fmla="*/ 354772 h 597510"/>
                <a:gd name="connsiteX95" fmla="*/ 323577 w 535145"/>
                <a:gd name="connsiteY95" fmla="*/ 363244 h 597510"/>
                <a:gd name="connsiteX96" fmla="*/ 320033 w 535145"/>
                <a:gd name="connsiteY96" fmla="*/ 366615 h 597510"/>
                <a:gd name="connsiteX97" fmla="*/ 316403 w 535145"/>
                <a:gd name="connsiteY97" fmla="*/ 375173 h 597510"/>
                <a:gd name="connsiteX98" fmla="*/ 316403 w 535145"/>
                <a:gd name="connsiteY98" fmla="*/ 381916 h 597510"/>
                <a:gd name="connsiteX99" fmla="*/ 316403 w 535145"/>
                <a:gd name="connsiteY99" fmla="*/ 387016 h 597510"/>
                <a:gd name="connsiteX100" fmla="*/ 320033 w 535145"/>
                <a:gd name="connsiteY100" fmla="*/ 393845 h 597510"/>
                <a:gd name="connsiteX101" fmla="*/ 325391 w 535145"/>
                <a:gd name="connsiteY101" fmla="*/ 393845 h 597510"/>
                <a:gd name="connsiteX102" fmla="*/ 329021 w 535145"/>
                <a:gd name="connsiteY102" fmla="*/ 402317 h 597510"/>
                <a:gd name="connsiteX103" fmla="*/ 332651 w 535145"/>
                <a:gd name="connsiteY103" fmla="*/ 410788 h 597510"/>
                <a:gd name="connsiteX104" fmla="*/ 325391 w 535145"/>
                <a:gd name="connsiteY104" fmla="*/ 419260 h 597510"/>
                <a:gd name="connsiteX105" fmla="*/ 325391 w 535145"/>
                <a:gd name="connsiteY105" fmla="*/ 427732 h 597510"/>
                <a:gd name="connsiteX106" fmla="*/ 329021 w 535145"/>
                <a:gd name="connsiteY106" fmla="*/ 434561 h 597510"/>
                <a:gd name="connsiteX107" fmla="*/ 329021 w 535145"/>
                <a:gd name="connsiteY107" fmla="*/ 436290 h 597510"/>
                <a:gd name="connsiteX108" fmla="*/ 325391 w 535145"/>
                <a:gd name="connsiteY108" fmla="*/ 443033 h 597510"/>
                <a:gd name="connsiteX109" fmla="*/ 325391 w 535145"/>
                <a:gd name="connsiteY109" fmla="*/ 448133 h 597510"/>
                <a:gd name="connsiteX110" fmla="*/ 329021 w 535145"/>
                <a:gd name="connsiteY110" fmla="*/ 451504 h 597510"/>
                <a:gd name="connsiteX111" fmla="*/ 329021 w 535145"/>
                <a:gd name="connsiteY111" fmla="*/ 456604 h 597510"/>
                <a:gd name="connsiteX112" fmla="*/ 325391 w 535145"/>
                <a:gd name="connsiteY112" fmla="*/ 463434 h 597510"/>
                <a:gd name="connsiteX113" fmla="*/ 325391 w 535145"/>
                <a:gd name="connsiteY113" fmla="*/ 468534 h 597510"/>
                <a:gd name="connsiteX114" fmla="*/ 325391 w 535145"/>
                <a:gd name="connsiteY114" fmla="*/ 471905 h 597510"/>
                <a:gd name="connsiteX115" fmla="*/ 329021 w 535145"/>
                <a:gd name="connsiteY115" fmla="*/ 477006 h 597510"/>
                <a:gd name="connsiteX116" fmla="*/ 336281 w 535145"/>
                <a:gd name="connsiteY116" fmla="*/ 483748 h 597510"/>
                <a:gd name="connsiteX117" fmla="*/ 341726 w 535145"/>
                <a:gd name="connsiteY117" fmla="*/ 487206 h 597510"/>
                <a:gd name="connsiteX118" fmla="*/ 347084 w 535145"/>
                <a:gd name="connsiteY118" fmla="*/ 488849 h 597510"/>
                <a:gd name="connsiteX119" fmla="*/ 350714 w 535145"/>
                <a:gd name="connsiteY119" fmla="*/ 488849 h 597510"/>
                <a:gd name="connsiteX120" fmla="*/ 354344 w 535145"/>
                <a:gd name="connsiteY120" fmla="*/ 492306 h 597510"/>
                <a:gd name="connsiteX121" fmla="*/ 357974 w 535145"/>
                <a:gd name="connsiteY121" fmla="*/ 499049 h 597510"/>
                <a:gd name="connsiteX122" fmla="*/ 363419 w 535145"/>
                <a:gd name="connsiteY122" fmla="*/ 495678 h 597510"/>
                <a:gd name="connsiteX123" fmla="*/ 372407 w 535145"/>
                <a:gd name="connsiteY123" fmla="*/ 499049 h 597510"/>
                <a:gd name="connsiteX124" fmla="*/ 379667 w 535145"/>
                <a:gd name="connsiteY124" fmla="*/ 504149 h 597510"/>
                <a:gd name="connsiteX125" fmla="*/ 385111 w 535145"/>
                <a:gd name="connsiteY125" fmla="*/ 507521 h 597510"/>
                <a:gd name="connsiteX126" fmla="*/ 390470 w 535145"/>
                <a:gd name="connsiteY126" fmla="*/ 512621 h 597510"/>
                <a:gd name="connsiteX127" fmla="*/ 397729 w 535145"/>
                <a:gd name="connsiteY127" fmla="*/ 519450 h 597510"/>
                <a:gd name="connsiteX128" fmla="*/ 401359 w 535145"/>
                <a:gd name="connsiteY128" fmla="*/ 527922 h 597510"/>
                <a:gd name="connsiteX129" fmla="*/ 406804 w 535145"/>
                <a:gd name="connsiteY129" fmla="*/ 533022 h 597510"/>
                <a:gd name="connsiteX130" fmla="*/ 410434 w 535145"/>
                <a:gd name="connsiteY130" fmla="*/ 539765 h 597510"/>
                <a:gd name="connsiteX131" fmla="*/ 415792 w 535145"/>
                <a:gd name="connsiteY131" fmla="*/ 539765 h 597510"/>
                <a:gd name="connsiteX132" fmla="*/ 424867 w 535145"/>
                <a:gd name="connsiteY132" fmla="*/ 544865 h 597510"/>
                <a:gd name="connsiteX133" fmla="*/ 428497 w 535145"/>
                <a:gd name="connsiteY133" fmla="*/ 548323 h 597510"/>
                <a:gd name="connsiteX134" fmla="*/ 435670 w 535145"/>
                <a:gd name="connsiteY134" fmla="*/ 553337 h 597510"/>
                <a:gd name="connsiteX135" fmla="*/ 441115 w 535145"/>
                <a:gd name="connsiteY135" fmla="*/ 560166 h 597510"/>
                <a:gd name="connsiteX136" fmla="*/ 444745 w 535145"/>
                <a:gd name="connsiteY136" fmla="*/ 561895 h 597510"/>
                <a:gd name="connsiteX137" fmla="*/ 450190 w 535145"/>
                <a:gd name="connsiteY137" fmla="*/ 568638 h 597510"/>
                <a:gd name="connsiteX138" fmla="*/ 453819 w 535145"/>
                <a:gd name="connsiteY138" fmla="*/ 573738 h 597510"/>
                <a:gd name="connsiteX139" fmla="*/ 453819 w 535145"/>
                <a:gd name="connsiteY139" fmla="*/ 582210 h 597510"/>
                <a:gd name="connsiteX140" fmla="*/ 453819 w 535145"/>
                <a:gd name="connsiteY140" fmla="*/ 592410 h 597510"/>
                <a:gd name="connsiteX141" fmla="*/ 453819 w 535145"/>
                <a:gd name="connsiteY141" fmla="*/ 594139 h 597510"/>
                <a:gd name="connsiteX142" fmla="*/ 47015 w 535145"/>
                <a:gd name="connsiteY142" fmla="*/ 597511 h 597510"/>
                <a:gd name="connsiteX143" fmla="*/ 48830 w 535145"/>
                <a:gd name="connsiteY143" fmla="*/ 419260 h 597510"/>
                <a:gd name="connsiteX144" fmla="*/ 47015 w 535145"/>
                <a:gd name="connsiteY144" fmla="*/ 414160 h 597510"/>
                <a:gd name="connsiteX145" fmla="*/ 43385 w 535145"/>
                <a:gd name="connsiteY145" fmla="*/ 410788 h 597510"/>
                <a:gd name="connsiteX146" fmla="*/ 34311 w 535145"/>
                <a:gd name="connsiteY146" fmla="*/ 407417 h 597510"/>
                <a:gd name="connsiteX147" fmla="*/ 30767 w 535145"/>
                <a:gd name="connsiteY147" fmla="*/ 402317 h 597510"/>
                <a:gd name="connsiteX148" fmla="*/ 25323 w 535145"/>
                <a:gd name="connsiteY148" fmla="*/ 398946 h 597510"/>
                <a:gd name="connsiteX149" fmla="*/ 21693 w 535145"/>
                <a:gd name="connsiteY149" fmla="*/ 393845 h 597510"/>
                <a:gd name="connsiteX150" fmla="*/ 18063 w 535145"/>
                <a:gd name="connsiteY150" fmla="*/ 390387 h 597510"/>
                <a:gd name="connsiteX151" fmla="*/ 14433 w 535145"/>
                <a:gd name="connsiteY151" fmla="*/ 383645 h 597510"/>
                <a:gd name="connsiteX152" fmla="*/ 18063 w 535145"/>
                <a:gd name="connsiteY152" fmla="*/ 381916 h 597510"/>
                <a:gd name="connsiteX153" fmla="*/ 25323 w 535145"/>
                <a:gd name="connsiteY153" fmla="*/ 378544 h 597510"/>
                <a:gd name="connsiteX154" fmla="*/ 27137 w 535145"/>
                <a:gd name="connsiteY154" fmla="*/ 373444 h 597510"/>
                <a:gd name="connsiteX155" fmla="*/ 34311 w 535145"/>
                <a:gd name="connsiteY155" fmla="*/ 370073 h 597510"/>
                <a:gd name="connsiteX156" fmla="*/ 39755 w 535145"/>
                <a:gd name="connsiteY156" fmla="*/ 366615 h 597510"/>
                <a:gd name="connsiteX157" fmla="*/ 43385 w 535145"/>
                <a:gd name="connsiteY157" fmla="*/ 361601 h 597510"/>
                <a:gd name="connsiteX158" fmla="*/ 43385 w 535145"/>
                <a:gd name="connsiteY158" fmla="*/ 354772 h 597510"/>
                <a:gd name="connsiteX159" fmla="*/ 43385 w 535145"/>
                <a:gd name="connsiteY159" fmla="*/ 314056 h 597510"/>
                <a:gd name="connsiteX160" fmla="*/ 39755 w 535145"/>
                <a:gd name="connsiteY160" fmla="*/ 308956 h 597510"/>
                <a:gd name="connsiteX161" fmla="*/ 34311 w 535145"/>
                <a:gd name="connsiteY161" fmla="*/ 300484 h 597510"/>
                <a:gd name="connsiteX162" fmla="*/ 27137 w 535145"/>
                <a:gd name="connsiteY162" fmla="*/ 293655 h 597510"/>
                <a:gd name="connsiteX163" fmla="*/ 27137 w 535145"/>
                <a:gd name="connsiteY163" fmla="*/ 288555 h 597510"/>
                <a:gd name="connsiteX164" fmla="*/ 25323 w 535145"/>
                <a:gd name="connsiteY164" fmla="*/ 281812 h 597510"/>
                <a:gd name="connsiteX165" fmla="*/ 21693 w 535145"/>
                <a:gd name="connsiteY165" fmla="*/ 273254 h 597510"/>
                <a:gd name="connsiteX166" fmla="*/ 25323 w 535145"/>
                <a:gd name="connsiteY166" fmla="*/ 269882 h 597510"/>
                <a:gd name="connsiteX167" fmla="*/ 30767 w 535145"/>
                <a:gd name="connsiteY167" fmla="*/ 264782 h 597510"/>
                <a:gd name="connsiteX168" fmla="*/ 34311 w 535145"/>
                <a:gd name="connsiteY168" fmla="*/ 259682 h 597510"/>
                <a:gd name="connsiteX169" fmla="*/ 30767 w 535145"/>
                <a:gd name="connsiteY169" fmla="*/ 249568 h 597510"/>
                <a:gd name="connsiteX170" fmla="*/ 25323 w 535145"/>
                <a:gd name="connsiteY170" fmla="*/ 235910 h 597510"/>
                <a:gd name="connsiteX171" fmla="*/ 25323 w 535145"/>
                <a:gd name="connsiteY171" fmla="*/ 227438 h 597510"/>
                <a:gd name="connsiteX172" fmla="*/ 21693 w 535145"/>
                <a:gd name="connsiteY172" fmla="*/ 215595 h 597510"/>
                <a:gd name="connsiteX173" fmla="*/ 21693 w 535145"/>
                <a:gd name="connsiteY173" fmla="*/ 195194 h 597510"/>
                <a:gd name="connsiteX174" fmla="*/ 18063 w 535145"/>
                <a:gd name="connsiteY174" fmla="*/ 176521 h 597510"/>
                <a:gd name="connsiteX175" fmla="*/ 14433 w 535145"/>
                <a:gd name="connsiteY175" fmla="*/ 171421 h 597510"/>
                <a:gd name="connsiteX176" fmla="*/ 12618 w 535145"/>
                <a:gd name="connsiteY176" fmla="*/ 166321 h 597510"/>
                <a:gd name="connsiteX177" fmla="*/ 12618 w 535145"/>
                <a:gd name="connsiteY177" fmla="*/ 159578 h 597510"/>
                <a:gd name="connsiteX178" fmla="*/ 12618 w 535145"/>
                <a:gd name="connsiteY178" fmla="*/ 154478 h 597510"/>
                <a:gd name="connsiteX179" fmla="*/ 14433 w 535145"/>
                <a:gd name="connsiteY179" fmla="*/ 147649 h 597510"/>
                <a:gd name="connsiteX180" fmla="*/ 12618 w 535145"/>
                <a:gd name="connsiteY180" fmla="*/ 139177 h 597510"/>
                <a:gd name="connsiteX181" fmla="*/ 9075 w 535145"/>
                <a:gd name="connsiteY181" fmla="*/ 127334 h 597510"/>
                <a:gd name="connsiteX182" fmla="*/ 9075 w 535145"/>
                <a:gd name="connsiteY182" fmla="*/ 122234 h 597510"/>
                <a:gd name="connsiteX183" fmla="*/ 9075 w 535145"/>
                <a:gd name="connsiteY183" fmla="*/ 113762 h 597510"/>
                <a:gd name="connsiteX184" fmla="*/ 12618 w 535145"/>
                <a:gd name="connsiteY184" fmla="*/ 106933 h 597510"/>
                <a:gd name="connsiteX185" fmla="*/ 12618 w 535145"/>
                <a:gd name="connsiteY185" fmla="*/ 103562 h 597510"/>
                <a:gd name="connsiteX186" fmla="*/ 5445 w 535145"/>
                <a:gd name="connsiteY186" fmla="*/ 101833 h 597510"/>
                <a:gd name="connsiteX187" fmla="*/ 5445 w 535145"/>
                <a:gd name="connsiteY187" fmla="*/ 98461 h 597510"/>
                <a:gd name="connsiteX188" fmla="*/ 3630 w 535145"/>
                <a:gd name="connsiteY188" fmla="*/ 93361 h 597510"/>
                <a:gd name="connsiteX189" fmla="*/ 3630 w 535145"/>
                <a:gd name="connsiteY189" fmla="*/ 86532 h 597510"/>
                <a:gd name="connsiteX190" fmla="*/ 3630 w 535145"/>
                <a:gd name="connsiteY190" fmla="*/ 81518 h 597510"/>
                <a:gd name="connsiteX191" fmla="*/ 9075 w 535145"/>
                <a:gd name="connsiteY191" fmla="*/ 74689 h 597510"/>
                <a:gd name="connsiteX192" fmla="*/ 12618 w 535145"/>
                <a:gd name="connsiteY192" fmla="*/ 72960 h 597510"/>
                <a:gd name="connsiteX193" fmla="*/ 12618 w 535145"/>
                <a:gd name="connsiteY193" fmla="*/ 62846 h 597510"/>
                <a:gd name="connsiteX194" fmla="*/ 9075 w 535145"/>
                <a:gd name="connsiteY194" fmla="*/ 61117 h 597510"/>
                <a:gd name="connsiteX195" fmla="*/ 5445 w 535145"/>
                <a:gd name="connsiteY195" fmla="*/ 54288 h 597510"/>
                <a:gd name="connsiteX196" fmla="*/ 5445 w 535145"/>
                <a:gd name="connsiteY196" fmla="*/ 50916 h 597510"/>
                <a:gd name="connsiteX197" fmla="*/ 0 w 535145"/>
                <a:gd name="connsiteY197" fmla="*/ 45816 h 59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535145" h="597510">
                  <a:moveTo>
                    <a:pt x="148219" y="42445"/>
                  </a:moveTo>
                  <a:lnTo>
                    <a:pt x="148219" y="0"/>
                  </a:lnTo>
                  <a:lnTo>
                    <a:pt x="155479" y="1729"/>
                  </a:lnTo>
                  <a:lnTo>
                    <a:pt x="160924" y="1729"/>
                  </a:lnTo>
                  <a:lnTo>
                    <a:pt x="164554" y="5100"/>
                  </a:lnTo>
                  <a:lnTo>
                    <a:pt x="168097" y="10201"/>
                  </a:lnTo>
                  <a:lnTo>
                    <a:pt x="169912" y="16943"/>
                  </a:lnTo>
                  <a:lnTo>
                    <a:pt x="169912" y="22044"/>
                  </a:lnTo>
                  <a:lnTo>
                    <a:pt x="173542" y="28873"/>
                  </a:lnTo>
                  <a:lnTo>
                    <a:pt x="177172" y="33973"/>
                  </a:lnTo>
                  <a:lnTo>
                    <a:pt x="177172" y="40716"/>
                  </a:lnTo>
                  <a:lnTo>
                    <a:pt x="182617" y="49187"/>
                  </a:lnTo>
                  <a:lnTo>
                    <a:pt x="186247" y="57746"/>
                  </a:lnTo>
                  <a:lnTo>
                    <a:pt x="189790" y="62846"/>
                  </a:lnTo>
                  <a:lnTo>
                    <a:pt x="189790" y="69589"/>
                  </a:lnTo>
                  <a:lnTo>
                    <a:pt x="202495" y="69589"/>
                  </a:lnTo>
                  <a:lnTo>
                    <a:pt x="207939" y="72960"/>
                  </a:lnTo>
                  <a:lnTo>
                    <a:pt x="213298" y="69589"/>
                  </a:lnTo>
                  <a:lnTo>
                    <a:pt x="220557" y="66217"/>
                  </a:lnTo>
                  <a:lnTo>
                    <a:pt x="226002" y="69589"/>
                  </a:lnTo>
                  <a:lnTo>
                    <a:pt x="233262" y="72960"/>
                  </a:lnTo>
                  <a:lnTo>
                    <a:pt x="238620" y="72960"/>
                  </a:lnTo>
                  <a:lnTo>
                    <a:pt x="242250" y="74689"/>
                  </a:lnTo>
                  <a:lnTo>
                    <a:pt x="247695" y="78060"/>
                  </a:lnTo>
                  <a:lnTo>
                    <a:pt x="254955" y="81518"/>
                  </a:lnTo>
                  <a:lnTo>
                    <a:pt x="258498" y="83160"/>
                  </a:lnTo>
                  <a:lnTo>
                    <a:pt x="263943" y="83160"/>
                  </a:lnTo>
                  <a:lnTo>
                    <a:pt x="269388" y="81518"/>
                  </a:lnTo>
                  <a:lnTo>
                    <a:pt x="276647" y="81518"/>
                  </a:lnTo>
                  <a:lnTo>
                    <a:pt x="280191" y="78060"/>
                  </a:lnTo>
                  <a:lnTo>
                    <a:pt x="285636" y="74689"/>
                  </a:lnTo>
                  <a:lnTo>
                    <a:pt x="289266" y="74689"/>
                  </a:lnTo>
                  <a:lnTo>
                    <a:pt x="291081" y="78060"/>
                  </a:lnTo>
                  <a:lnTo>
                    <a:pt x="301884" y="78060"/>
                  </a:lnTo>
                  <a:lnTo>
                    <a:pt x="310958" y="78060"/>
                  </a:lnTo>
                  <a:lnTo>
                    <a:pt x="320033" y="78060"/>
                  </a:lnTo>
                  <a:lnTo>
                    <a:pt x="325391" y="81518"/>
                  </a:lnTo>
                  <a:lnTo>
                    <a:pt x="338096" y="86532"/>
                  </a:lnTo>
                  <a:lnTo>
                    <a:pt x="345356" y="89990"/>
                  </a:lnTo>
                  <a:lnTo>
                    <a:pt x="347084" y="95090"/>
                  </a:lnTo>
                  <a:lnTo>
                    <a:pt x="354344" y="98461"/>
                  </a:lnTo>
                  <a:lnTo>
                    <a:pt x="359789" y="101833"/>
                  </a:lnTo>
                  <a:lnTo>
                    <a:pt x="367049" y="103562"/>
                  </a:lnTo>
                  <a:lnTo>
                    <a:pt x="372407" y="106933"/>
                  </a:lnTo>
                  <a:lnTo>
                    <a:pt x="379667" y="110304"/>
                  </a:lnTo>
                  <a:lnTo>
                    <a:pt x="385111" y="113762"/>
                  </a:lnTo>
                  <a:lnTo>
                    <a:pt x="390470" y="113762"/>
                  </a:lnTo>
                  <a:lnTo>
                    <a:pt x="397729" y="118862"/>
                  </a:lnTo>
                  <a:lnTo>
                    <a:pt x="401359" y="123876"/>
                  </a:lnTo>
                  <a:lnTo>
                    <a:pt x="410434" y="127334"/>
                  </a:lnTo>
                  <a:lnTo>
                    <a:pt x="419422" y="130705"/>
                  </a:lnTo>
                  <a:lnTo>
                    <a:pt x="423052" y="134077"/>
                  </a:lnTo>
                  <a:lnTo>
                    <a:pt x="428497" y="134077"/>
                  </a:lnTo>
                  <a:lnTo>
                    <a:pt x="435670" y="127334"/>
                  </a:lnTo>
                  <a:lnTo>
                    <a:pt x="437485" y="127334"/>
                  </a:lnTo>
                  <a:lnTo>
                    <a:pt x="444745" y="122234"/>
                  </a:lnTo>
                  <a:lnTo>
                    <a:pt x="450190" y="118862"/>
                  </a:lnTo>
                  <a:lnTo>
                    <a:pt x="457363" y="118862"/>
                  </a:lnTo>
                  <a:lnTo>
                    <a:pt x="459178" y="122234"/>
                  </a:lnTo>
                  <a:lnTo>
                    <a:pt x="466438" y="122234"/>
                  </a:lnTo>
                  <a:lnTo>
                    <a:pt x="468253" y="127334"/>
                  </a:lnTo>
                  <a:lnTo>
                    <a:pt x="479142" y="127334"/>
                  </a:lnTo>
                  <a:lnTo>
                    <a:pt x="480871" y="130705"/>
                  </a:lnTo>
                  <a:lnTo>
                    <a:pt x="489945" y="130705"/>
                  </a:lnTo>
                  <a:lnTo>
                    <a:pt x="500835" y="127334"/>
                  </a:lnTo>
                  <a:lnTo>
                    <a:pt x="506193" y="127334"/>
                  </a:lnTo>
                  <a:lnTo>
                    <a:pt x="509823" y="127334"/>
                  </a:lnTo>
                  <a:lnTo>
                    <a:pt x="513453" y="127334"/>
                  </a:lnTo>
                  <a:lnTo>
                    <a:pt x="515268" y="130705"/>
                  </a:lnTo>
                  <a:lnTo>
                    <a:pt x="518898" y="130705"/>
                  </a:lnTo>
                  <a:lnTo>
                    <a:pt x="527886" y="134077"/>
                  </a:lnTo>
                  <a:lnTo>
                    <a:pt x="531516" y="135806"/>
                  </a:lnTo>
                  <a:lnTo>
                    <a:pt x="535146" y="135806"/>
                  </a:lnTo>
                  <a:lnTo>
                    <a:pt x="527886" y="146006"/>
                  </a:lnTo>
                  <a:lnTo>
                    <a:pt x="522528" y="147649"/>
                  </a:lnTo>
                  <a:lnTo>
                    <a:pt x="515268" y="154478"/>
                  </a:lnTo>
                  <a:lnTo>
                    <a:pt x="506193" y="162950"/>
                  </a:lnTo>
                  <a:lnTo>
                    <a:pt x="493575" y="166321"/>
                  </a:lnTo>
                  <a:lnTo>
                    <a:pt x="480871" y="171421"/>
                  </a:lnTo>
                  <a:lnTo>
                    <a:pt x="471882" y="183351"/>
                  </a:lnTo>
                  <a:lnTo>
                    <a:pt x="459178" y="195194"/>
                  </a:lnTo>
                  <a:lnTo>
                    <a:pt x="446560" y="203665"/>
                  </a:lnTo>
                  <a:lnTo>
                    <a:pt x="435670" y="215595"/>
                  </a:lnTo>
                  <a:lnTo>
                    <a:pt x="423052" y="227438"/>
                  </a:lnTo>
                  <a:lnTo>
                    <a:pt x="403174" y="241010"/>
                  </a:lnTo>
                  <a:lnTo>
                    <a:pt x="394099" y="252939"/>
                  </a:lnTo>
                  <a:lnTo>
                    <a:pt x="381481" y="261411"/>
                  </a:lnTo>
                  <a:lnTo>
                    <a:pt x="372407" y="269882"/>
                  </a:lnTo>
                  <a:lnTo>
                    <a:pt x="363419" y="273254"/>
                  </a:lnTo>
                  <a:lnTo>
                    <a:pt x="357974" y="276712"/>
                  </a:lnTo>
                  <a:lnTo>
                    <a:pt x="359789" y="334371"/>
                  </a:lnTo>
                  <a:lnTo>
                    <a:pt x="350714" y="341200"/>
                  </a:lnTo>
                  <a:lnTo>
                    <a:pt x="347084" y="346300"/>
                  </a:lnTo>
                  <a:lnTo>
                    <a:pt x="336281" y="349672"/>
                  </a:lnTo>
                  <a:lnTo>
                    <a:pt x="329021" y="354772"/>
                  </a:lnTo>
                  <a:lnTo>
                    <a:pt x="323577" y="363244"/>
                  </a:lnTo>
                  <a:lnTo>
                    <a:pt x="320033" y="366615"/>
                  </a:lnTo>
                  <a:lnTo>
                    <a:pt x="316403" y="375173"/>
                  </a:lnTo>
                  <a:lnTo>
                    <a:pt x="316403" y="381916"/>
                  </a:lnTo>
                  <a:lnTo>
                    <a:pt x="316403" y="387016"/>
                  </a:lnTo>
                  <a:lnTo>
                    <a:pt x="320033" y="393845"/>
                  </a:lnTo>
                  <a:lnTo>
                    <a:pt x="325391" y="393845"/>
                  </a:lnTo>
                  <a:lnTo>
                    <a:pt x="329021" y="402317"/>
                  </a:lnTo>
                  <a:lnTo>
                    <a:pt x="332651" y="410788"/>
                  </a:lnTo>
                  <a:lnTo>
                    <a:pt x="325391" y="419260"/>
                  </a:lnTo>
                  <a:lnTo>
                    <a:pt x="325391" y="427732"/>
                  </a:lnTo>
                  <a:lnTo>
                    <a:pt x="329021" y="434561"/>
                  </a:lnTo>
                  <a:lnTo>
                    <a:pt x="329021" y="436290"/>
                  </a:lnTo>
                  <a:lnTo>
                    <a:pt x="325391" y="443033"/>
                  </a:lnTo>
                  <a:lnTo>
                    <a:pt x="325391" y="448133"/>
                  </a:lnTo>
                  <a:lnTo>
                    <a:pt x="329021" y="451504"/>
                  </a:lnTo>
                  <a:lnTo>
                    <a:pt x="329021" y="456604"/>
                  </a:lnTo>
                  <a:lnTo>
                    <a:pt x="325391" y="463434"/>
                  </a:lnTo>
                  <a:lnTo>
                    <a:pt x="325391" y="468534"/>
                  </a:lnTo>
                  <a:lnTo>
                    <a:pt x="325391" y="471905"/>
                  </a:lnTo>
                  <a:lnTo>
                    <a:pt x="329021" y="477006"/>
                  </a:lnTo>
                  <a:lnTo>
                    <a:pt x="336281" y="483748"/>
                  </a:lnTo>
                  <a:lnTo>
                    <a:pt x="341726" y="487206"/>
                  </a:lnTo>
                  <a:lnTo>
                    <a:pt x="347084" y="488849"/>
                  </a:lnTo>
                  <a:lnTo>
                    <a:pt x="350714" y="488849"/>
                  </a:lnTo>
                  <a:lnTo>
                    <a:pt x="354344" y="492306"/>
                  </a:lnTo>
                  <a:lnTo>
                    <a:pt x="357974" y="499049"/>
                  </a:lnTo>
                  <a:lnTo>
                    <a:pt x="363419" y="495678"/>
                  </a:lnTo>
                  <a:lnTo>
                    <a:pt x="372407" y="499049"/>
                  </a:lnTo>
                  <a:lnTo>
                    <a:pt x="379667" y="504149"/>
                  </a:lnTo>
                  <a:lnTo>
                    <a:pt x="385111" y="507521"/>
                  </a:lnTo>
                  <a:lnTo>
                    <a:pt x="390470" y="512621"/>
                  </a:lnTo>
                  <a:lnTo>
                    <a:pt x="397729" y="519450"/>
                  </a:lnTo>
                  <a:lnTo>
                    <a:pt x="401359" y="527922"/>
                  </a:lnTo>
                  <a:lnTo>
                    <a:pt x="406804" y="533022"/>
                  </a:lnTo>
                  <a:lnTo>
                    <a:pt x="410434" y="539765"/>
                  </a:lnTo>
                  <a:lnTo>
                    <a:pt x="415792" y="539765"/>
                  </a:lnTo>
                  <a:lnTo>
                    <a:pt x="424867" y="544865"/>
                  </a:lnTo>
                  <a:lnTo>
                    <a:pt x="428497" y="548323"/>
                  </a:lnTo>
                  <a:lnTo>
                    <a:pt x="435670" y="553337"/>
                  </a:lnTo>
                  <a:lnTo>
                    <a:pt x="441115" y="560166"/>
                  </a:lnTo>
                  <a:lnTo>
                    <a:pt x="444745" y="561895"/>
                  </a:lnTo>
                  <a:lnTo>
                    <a:pt x="450190" y="568638"/>
                  </a:lnTo>
                  <a:lnTo>
                    <a:pt x="453819" y="573738"/>
                  </a:lnTo>
                  <a:lnTo>
                    <a:pt x="453819" y="582210"/>
                  </a:lnTo>
                  <a:lnTo>
                    <a:pt x="453819" y="592410"/>
                  </a:lnTo>
                  <a:lnTo>
                    <a:pt x="453819" y="594139"/>
                  </a:lnTo>
                  <a:lnTo>
                    <a:pt x="47015" y="597511"/>
                  </a:lnTo>
                  <a:lnTo>
                    <a:pt x="48830" y="419260"/>
                  </a:lnTo>
                  <a:lnTo>
                    <a:pt x="47015" y="414160"/>
                  </a:lnTo>
                  <a:lnTo>
                    <a:pt x="43385" y="410788"/>
                  </a:lnTo>
                  <a:lnTo>
                    <a:pt x="34311" y="407417"/>
                  </a:lnTo>
                  <a:lnTo>
                    <a:pt x="30767" y="402317"/>
                  </a:lnTo>
                  <a:lnTo>
                    <a:pt x="25323" y="398946"/>
                  </a:lnTo>
                  <a:lnTo>
                    <a:pt x="21693" y="393845"/>
                  </a:lnTo>
                  <a:lnTo>
                    <a:pt x="18063" y="390387"/>
                  </a:lnTo>
                  <a:lnTo>
                    <a:pt x="14433" y="383645"/>
                  </a:lnTo>
                  <a:lnTo>
                    <a:pt x="18063" y="381916"/>
                  </a:lnTo>
                  <a:lnTo>
                    <a:pt x="25323" y="378544"/>
                  </a:lnTo>
                  <a:lnTo>
                    <a:pt x="27137" y="373444"/>
                  </a:lnTo>
                  <a:lnTo>
                    <a:pt x="34311" y="370073"/>
                  </a:lnTo>
                  <a:lnTo>
                    <a:pt x="39755" y="366615"/>
                  </a:lnTo>
                  <a:lnTo>
                    <a:pt x="43385" y="361601"/>
                  </a:lnTo>
                  <a:lnTo>
                    <a:pt x="43385" y="354772"/>
                  </a:lnTo>
                  <a:lnTo>
                    <a:pt x="43385" y="314056"/>
                  </a:lnTo>
                  <a:lnTo>
                    <a:pt x="39755" y="308956"/>
                  </a:lnTo>
                  <a:lnTo>
                    <a:pt x="34311" y="300484"/>
                  </a:lnTo>
                  <a:lnTo>
                    <a:pt x="27137" y="293655"/>
                  </a:lnTo>
                  <a:lnTo>
                    <a:pt x="27137" y="288555"/>
                  </a:lnTo>
                  <a:lnTo>
                    <a:pt x="25323" y="281812"/>
                  </a:lnTo>
                  <a:lnTo>
                    <a:pt x="21693" y="273254"/>
                  </a:lnTo>
                  <a:lnTo>
                    <a:pt x="25323" y="269882"/>
                  </a:lnTo>
                  <a:lnTo>
                    <a:pt x="30767" y="264782"/>
                  </a:lnTo>
                  <a:lnTo>
                    <a:pt x="34311" y="259682"/>
                  </a:lnTo>
                  <a:lnTo>
                    <a:pt x="30767" y="249568"/>
                  </a:lnTo>
                  <a:lnTo>
                    <a:pt x="25323" y="235910"/>
                  </a:lnTo>
                  <a:lnTo>
                    <a:pt x="25323" y="227438"/>
                  </a:lnTo>
                  <a:lnTo>
                    <a:pt x="21693" y="215595"/>
                  </a:lnTo>
                  <a:lnTo>
                    <a:pt x="21693" y="195194"/>
                  </a:lnTo>
                  <a:lnTo>
                    <a:pt x="18063" y="176521"/>
                  </a:lnTo>
                  <a:lnTo>
                    <a:pt x="14433" y="171421"/>
                  </a:lnTo>
                  <a:lnTo>
                    <a:pt x="12618" y="166321"/>
                  </a:lnTo>
                  <a:lnTo>
                    <a:pt x="12618" y="159578"/>
                  </a:lnTo>
                  <a:lnTo>
                    <a:pt x="12618" y="154478"/>
                  </a:lnTo>
                  <a:lnTo>
                    <a:pt x="14433" y="147649"/>
                  </a:lnTo>
                  <a:lnTo>
                    <a:pt x="12618" y="139177"/>
                  </a:lnTo>
                  <a:lnTo>
                    <a:pt x="9075" y="127334"/>
                  </a:lnTo>
                  <a:lnTo>
                    <a:pt x="9075" y="122234"/>
                  </a:lnTo>
                  <a:lnTo>
                    <a:pt x="9075" y="113762"/>
                  </a:lnTo>
                  <a:lnTo>
                    <a:pt x="12618" y="106933"/>
                  </a:lnTo>
                  <a:lnTo>
                    <a:pt x="12618" y="103562"/>
                  </a:lnTo>
                  <a:lnTo>
                    <a:pt x="5445" y="101833"/>
                  </a:lnTo>
                  <a:lnTo>
                    <a:pt x="5445" y="98461"/>
                  </a:lnTo>
                  <a:lnTo>
                    <a:pt x="3630" y="93361"/>
                  </a:lnTo>
                  <a:lnTo>
                    <a:pt x="3630" y="86532"/>
                  </a:lnTo>
                  <a:lnTo>
                    <a:pt x="3630" y="81518"/>
                  </a:lnTo>
                  <a:lnTo>
                    <a:pt x="9075" y="74689"/>
                  </a:lnTo>
                  <a:lnTo>
                    <a:pt x="12618" y="72960"/>
                  </a:lnTo>
                  <a:lnTo>
                    <a:pt x="12618" y="62846"/>
                  </a:lnTo>
                  <a:lnTo>
                    <a:pt x="9075" y="61117"/>
                  </a:lnTo>
                  <a:lnTo>
                    <a:pt x="5445" y="54288"/>
                  </a:lnTo>
                  <a:lnTo>
                    <a:pt x="5445" y="50916"/>
                  </a:lnTo>
                  <a:lnTo>
                    <a:pt x="0" y="45816"/>
                  </a:lnTo>
                  <a:close/>
                </a:path>
              </a:pathLst>
            </a:custGeom>
            <a:solidFill>
              <a:srgbClr val="BFF0FF"/>
            </a:solidFill>
            <a:ln w="8631" cap="flat">
              <a:solidFill>
                <a:srgbClr val="FFFFFF"/>
              </a:solid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33226F41-5F3A-A14A-A6BB-255725034031}"/>
                </a:ext>
              </a:extLst>
            </p:cNvPr>
            <p:cNvSpPr/>
            <p:nvPr/>
          </p:nvSpPr>
          <p:spPr>
            <a:xfrm>
              <a:off x="5428710" y="1534242"/>
              <a:ext cx="510822" cy="536305"/>
            </a:xfrm>
            <a:custGeom>
              <a:avLst/>
              <a:gdLst>
                <a:gd name="connsiteX0" fmla="*/ 50559 w 438695"/>
                <a:gd name="connsiteY0" fmla="*/ 24550 h 460580"/>
                <a:gd name="connsiteX1" fmla="*/ 56004 w 438695"/>
                <a:gd name="connsiteY1" fmla="*/ 31553 h 460580"/>
                <a:gd name="connsiteX2" fmla="*/ 63177 w 438695"/>
                <a:gd name="connsiteY2" fmla="*/ 36739 h 460580"/>
                <a:gd name="connsiteX3" fmla="*/ 72252 w 438695"/>
                <a:gd name="connsiteY3" fmla="*/ 36739 h 460580"/>
                <a:gd name="connsiteX4" fmla="*/ 77610 w 438695"/>
                <a:gd name="connsiteY4" fmla="*/ 40283 h 460580"/>
                <a:gd name="connsiteX5" fmla="*/ 84870 w 438695"/>
                <a:gd name="connsiteY5" fmla="*/ 36739 h 460580"/>
                <a:gd name="connsiteX6" fmla="*/ 86685 w 438695"/>
                <a:gd name="connsiteY6" fmla="*/ 33281 h 460580"/>
                <a:gd name="connsiteX7" fmla="*/ 93858 w 438695"/>
                <a:gd name="connsiteY7" fmla="*/ 31553 h 460580"/>
                <a:gd name="connsiteX8" fmla="*/ 97488 w 438695"/>
                <a:gd name="connsiteY8" fmla="*/ 28008 h 460580"/>
                <a:gd name="connsiteX9" fmla="*/ 102933 w 438695"/>
                <a:gd name="connsiteY9" fmla="*/ 24550 h 460580"/>
                <a:gd name="connsiteX10" fmla="*/ 108291 w 438695"/>
                <a:gd name="connsiteY10" fmla="*/ 21006 h 460580"/>
                <a:gd name="connsiteX11" fmla="*/ 115551 w 438695"/>
                <a:gd name="connsiteY11" fmla="*/ 15733 h 460580"/>
                <a:gd name="connsiteX12" fmla="*/ 120996 w 438695"/>
                <a:gd name="connsiteY12" fmla="*/ 12275 h 460580"/>
                <a:gd name="connsiteX13" fmla="*/ 128169 w 438695"/>
                <a:gd name="connsiteY13" fmla="*/ 7002 h 460580"/>
                <a:gd name="connsiteX14" fmla="*/ 137244 w 438695"/>
                <a:gd name="connsiteY14" fmla="*/ 0 h 460580"/>
                <a:gd name="connsiteX15" fmla="*/ 140787 w 438695"/>
                <a:gd name="connsiteY15" fmla="*/ 0 h 460580"/>
                <a:gd name="connsiteX16" fmla="*/ 146232 w 438695"/>
                <a:gd name="connsiteY16" fmla="*/ 3544 h 460580"/>
                <a:gd name="connsiteX17" fmla="*/ 146232 w 438695"/>
                <a:gd name="connsiteY17" fmla="*/ 10546 h 460580"/>
                <a:gd name="connsiteX18" fmla="*/ 149862 w 438695"/>
                <a:gd name="connsiteY18" fmla="*/ 12275 h 460580"/>
                <a:gd name="connsiteX19" fmla="*/ 146232 w 438695"/>
                <a:gd name="connsiteY19" fmla="*/ 19277 h 460580"/>
                <a:gd name="connsiteX20" fmla="*/ 146232 w 438695"/>
                <a:gd name="connsiteY20" fmla="*/ 28008 h 460580"/>
                <a:gd name="connsiteX21" fmla="*/ 146232 w 438695"/>
                <a:gd name="connsiteY21" fmla="*/ 31553 h 460580"/>
                <a:gd name="connsiteX22" fmla="*/ 151677 w 438695"/>
                <a:gd name="connsiteY22" fmla="*/ 33281 h 460580"/>
                <a:gd name="connsiteX23" fmla="*/ 185988 w 438695"/>
                <a:gd name="connsiteY23" fmla="*/ 33281 h 460580"/>
                <a:gd name="connsiteX24" fmla="*/ 193161 w 438695"/>
                <a:gd name="connsiteY24" fmla="*/ 40283 h 460580"/>
                <a:gd name="connsiteX25" fmla="*/ 196791 w 438695"/>
                <a:gd name="connsiteY25" fmla="*/ 45557 h 460580"/>
                <a:gd name="connsiteX26" fmla="*/ 202236 w 438695"/>
                <a:gd name="connsiteY26" fmla="*/ 52559 h 460580"/>
                <a:gd name="connsiteX27" fmla="*/ 205779 w 438695"/>
                <a:gd name="connsiteY27" fmla="*/ 57832 h 460580"/>
                <a:gd name="connsiteX28" fmla="*/ 211224 w 438695"/>
                <a:gd name="connsiteY28" fmla="*/ 57832 h 460580"/>
                <a:gd name="connsiteX29" fmla="*/ 227472 w 438695"/>
                <a:gd name="connsiteY29" fmla="*/ 64834 h 460580"/>
                <a:gd name="connsiteX30" fmla="*/ 232916 w 438695"/>
                <a:gd name="connsiteY30" fmla="*/ 66563 h 460580"/>
                <a:gd name="connsiteX31" fmla="*/ 245534 w 438695"/>
                <a:gd name="connsiteY31" fmla="*/ 66563 h 460580"/>
                <a:gd name="connsiteX32" fmla="*/ 263598 w 438695"/>
                <a:gd name="connsiteY32" fmla="*/ 73565 h 460580"/>
                <a:gd name="connsiteX33" fmla="*/ 279846 w 438695"/>
                <a:gd name="connsiteY33" fmla="*/ 75294 h 460580"/>
                <a:gd name="connsiteX34" fmla="*/ 292463 w 438695"/>
                <a:gd name="connsiteY34" fmla="*/ 78838 h 460580"/>
                <a:gd name="connsiteX35" fmla="*/ 305082 w 438695"/>
                <a:gd name="connsiteY35" fmla="*/ 78838 h 460580"/>
                <a:gd name="connsiteX36" fmla="*/ 314156 w 438695"/>
                <a:gd name="connsiteY36" fmla="*/ 82296 h 460580"/>
                <a:gd name="connsiteX37" fmla="*/ 328589 w 438695"/>
                <a:gd name="connsiteY37" fmla="*/ 82296 h 460580"/>
                <a:gd name="connsiteX38" fmla="*/ 339392 w 438695"/>
                <a:gd name="connsiteY38" fmla="*/ 82296 h 460580"/>
                <a:gd name="connsiteX39" fmla="*/ 350195 w 438695"/>
                <a:gd name="connsiteY39" fmla="*/ 87569 h 460580"/>
                <a:gd name="connsiteX40" fmla="*/ 353826 w 438695"/>
                <a:gd name="connsiteY40" fmla="*/ 94571 h 460580"/>
                <a:gd name="connsiteX41" fmla="*/ 361085 w 438695"/>
                <a:gd name="connsiteY41" fmla="*/ 99844 h 460580"/>
                <a:gd name="connsiteX42" fmla="*/ 362900 w 438695"/>
                <a:gd name="connsiteY42" fmla="*/ 106846 h 460580"/>
                <a:gd name="connsiteX43" fmla="*/ 371888 w 438695"/>
                <a:gd name="connsiteY43" fmla="*/ 108575 h 460580"/>
                <a:gd name="connsiteX44" fmla="*/ 379148 w 438695"/>
                <a:gd name="connsiteY44" fmla="*/ 115577 h 460580"/>
                <a:gd name="connsiteX45" fmla="*/ 382691 w 438695"/>
                <a:gd name="connsiteY45" fmla="*/ 124308 h 460580"/>
                <a:gd name="connsiteX46" fmla="*/ 382691 w 438695"/>
                <a:gd name="connsiteY46" fmla="*/ 129582 h 460580"/>
                <a:gd name="connsiteX47" fmla="*/ 382691 w 438695"/>
                <a:gd name="connsiteY47" fmla="*/ 133126 h 460580"/>
                <a:gd name="connsiteX48" fmla="*/ 379148 w 438695"/>
                <a:gd name="connsiteY48" fmla="*/ 136584 h 460580"/>
                <a:gd name="connsiteX49" fmla="*/ 379148 w 438695"/>
                <a:gd name="connsiteY49" fmla="*/ 141857 h 460580"/>
                <a:gd name="connsiteX50" fmla="*/ 382691 w 438695"/>
                <a:gd name="connsiteY50" fmla="*/ 145315 h 460580"/>
                <a:gd name="connsiteX51" fmla="*/ 388136 w 438695"/>
                <a:gd name="connsiteY51" fmla="*/ 145315 h 460580"/>
                <a:gd name="connsiteX52" fmla="*/ 391766 w 438695"/>
                <a:gd name="connsiteY52" fmla="*/ 148859 h 460580"/>
                <a:gd name="connsiteX53" fmla="*/ 388136 w 438695"/>
                <a:gd name="connsiteY53" fmla="*/ 150588 h 460580"/>
                <a:gd name="connsiteX54" fmla="*/ 388136 w 438695"/>
                <a:gd name="connsiteY54" fmla="*/ 157590 h 460580"/>
                <a:gd name="connsiteX55" fmla="*/ 388136 w 438695"/>
                <a:gd name="connsiteY55" fmla="*/ 162863 h 460580"/>
                <a:gd name="connsiteX56" fmla="*/ 391766 w 438695"/>
                <a:gd name="connsiteY56" fmla="*/ 166407 h 460580"/>
                <a:gd name="connsiteX57" fmla="*/ 397211 w 438695"/>
                <a:gd name="connsiteY57" fmla="*/ 169865 h 460580"/>
                <a:gd name="connsiteX58" fmla="*/ 400755 w 438695"/>
                <a:gd name="connsiteY58" fmla="*/ 171594 h 460580"/>
                <a:gd name="connsiteX59" fmla="*/ 400755 w 438695"/>
                <a:gd name="connsiteY59" fmla="*/ 175138 h 460580"/>
                <a:gd name="connsiteX60" fmla="*/ 397211 w 438695"/>
                <a:gd name="connsiteY60" fmla="*/ 183869 h 460580"/>
                <a:gd name="connsiteX61" fmla="*/ 395396 w 438695"/>
                <a:gd name="connsiteY61" fmla="*/ 187414 h 460580"/>
                <a:gd name="connsiteX62" fmla="*/ 391766 w 438695"/>
                <a:gd name="connsiteY62" fmla="*/ 196145 h 460580"/>
                <a:gd name="connsiteX63" fmla="*/ 384507 w 438695"/>
                <a:gd name="connsiteY63" fmla="*/ 199689 h 460580"/>
                <a:gd name="connsiteX64" fmla="*/ 382691 w 438695"/>
                <a:gd name="connsiteY64" fmla="*/ 203147 h 460580"/>
                <a:gd name="connsiteX65" fmla="*/ 382691 w 438695"/>
                <a:gd name="connsiteY65" fmla="*/ 208420 h 460580"/>
                <a:gd name="connsiteX66" fmla="*/ 382691 w 438695"/>
                <a:gd name="connsiteY66" fmla="*/ 213693 h 460580"/>
                <a:gd name="connsiteX67" fmla="*/ 379148 w 438695"/>
                <a:gd name="connsiteY67" fmla="*/ 217151 h 460580"/>
                <a:gd name="connsiteX68" fmla="*/ 375519 w 438695"/>
                <a:gd name="connsiteY68" fmla="*/ 225882 h 460580"/>
                <a:gd name="connsiteX69" fmla="*/ 375519 w 438695"/>
                <a:gd name="connsiteY69" fmla="*/ 229426 h 460580"/>
                <a:gd name="connsiteX70" fmla="*/ 379148 w 438695"/>
                <a:gd name="connsiteY70" fmla="*/ 234699 h 460580"/>
                <a:gd name="connsiteX71" fmla="*/ 382691 w 438695"/>
                <a:gd name="connsiteY71" fmla="*/ 229426 h 460580"/>
                <a:gd name="connsiteX72" fmla="*/ 388136 w 438695"/>
                <a:gd name="connsiteY72" fmla="*/ 224153 h 460580"/>
                <a:gd name="connsiteX73" fmla="*/ 391766 w 438695"/>
                <a:gd name="connsiteY73" fmla="*/ 220695 h 460580"/>
                <a:gd name="connsiteX74" fmla="*/ 397211 w 438695"/>
                <a:gd name="connsiteY74" fmla="*/ 217151 h 460580"/>
                <a:gd name="connsiteX75" fmla="*/ 400755 w 438695"/>
                <a:gd name="connsiteY75" fmla="*/ 211878 h 460580"/>
                <a:gd name="connsiteX76" fmla="*/ 406199 w 438695"/>
                <a:gd name="connsiteY76" fmla="*/ 208420 h 460580"/>
                <a:gd name="connsiteX77" fmla="*/ 409829 w 438695"/>
                <a:gd name="connsiteY77" fmla="*/ 204875 h 460580"/>
                <a:gd name="connsiteX78" fmla="*/ 413459 w 438695"/>
                <a:gd name="connsiteY78" fmla="*/ 203147 h 460580"/>
                <a:gd name="connsiteX79" fmla="*/ 417003 w 438695"/>
                <a:gd name="connsiteY79" fmla="*/ 199689 h 460580"/>
                <a:gd name="connsiteX80" fmla="*/ 418817 w 438695"/>
                <a:gd name="connsiteY80" fmla="*/ 192600 h 460580"/>
                <a:gd name="connsiteX81" fmla="*/ 418817 w 438695"/>
                <a:gd name="connsiteY81" fmla="*/ 187414 h 460580"/>
                <a:gd name="connsiteX82" fmla="*/ 418817 w 438695"/>
                <a:gd name="connsiteY82" fmla="*/ 182140 h 460580"/>
                <a:gd name="connsiteX83" fmla="*/ 418817 w 438695"/>
                <a:gd name="connsiteY83" fmla="*/ 178596 h 460580"/>
                <a:gd name="connsiteX84" fmla="*/ 422447 w 438695"/>
                <a:gd name="connsiteY84" fmla="*/ 171594 h 460580"/>
                <a:gd name="connsiteX85" fmla="*/ 427892 w 438695"/>
                <a:gd name="connsiteY85" fmla="*/ 169865 h 460580"/>
                <a:gd name="connsiteX86" fmla="*/ 427892 w 438695"/>
                <a:gd name="connsiteY86" fmla="*/ 162863 h 460580"/>
                <a:gd name="connsiteX87" fmla="*/ 435065 w 438695"/>
                <a:gd name="connsiteY87" fmla="*/ 161134 h 460580"/>
                <a:gd name="connsiteX88" fmla="*/ 435065 w 438695"/>
                <a:gd name="connsiteY88" fmla="*/ 157590 h 460580"/>
                <a:gd name="connsiteX89" fmla="*/ 438695 w 438695"/>
                <a:gd name="connsiteY89" fmla="*/ 161134 h 460580"/>
                <a:gd name="connsiteX90" fmla="*/ 438695 w 438695"/>
                <a:gd name="connsiteY90" fmla="*/ 162863 h 460580"/>
                <a:gd name="connsiteX91" fmla="*/ 438695 w 438695"/>
                <a:gd name="connsiteY91" fmla="*/ 169865 h 460580"/>
                <a:gd name="connsiteX92" fmla="*/ 438695 w 438695"/>
                <a:gd name="connsiteY92" fmla="*/ 171594 h 460580"/>
                <a:gd name="connsiteX93" fmla="*/ 435065 w 438695"/>
                <a:gd name="connsiteY93" fmla="*/ 178596 h 460580"/>
                <a:gd name="connsiteX94" fmla="*/ 431436 w 438695"/>
                <a:gd name="connsiteY94" fmla="*/ 183869 h 460580"/>
                <a:gd name="connsiteX95" fmla="*/ 431436 w 438695"/>
                <a:gd name="connsiteY95" fmla="*/ 190871 h 460580"/>
                <a:gd name="connsiteX96" fmla="*/ 427892 w 438695"/>
                <a:gd name="connsiteY96" fmla="*/ 196145 h 460580"/>
                <a:gd name="connsiteX97" fmla="*/ 426077 w 438695"/>
                <a:gd name="connsiteY97" fmla="*/ 203147 h 460580"/>
                <a:gd name="connsiteX98" fmla="*/ 422447 w 438695"/>
                <a:gd name="connsiteY98" fmla="*/ 208420 h 460580"/>
                <a:gd name="connsiteX99" fmla="*/ 418817 w 438695"/>
                <a:gd name="connsiteY99" fmla="*/ 217151 h 460580"/>
                <a:gd name="connsiteX100" fmla="*/ 417003 w 438695"/>
                <a:gd name="connsiteY100" fmla="*/ 225882 h 460580"/>
                <a:gd name="connsiteX101" fmla="*/ 413459 w 438695"/>
                <a:gd name="connsiteY101" fmla="*/ 241701 h 460580"/>
                <a:gd name="connsiteX102" fmla="*/ 409829 w 438695"/>
                <a:gd name="connsiteY102" fmla="*/ 250432 h 460580"/>
                <a:gd name="connsiteX103" fmla="*/ 409829 w 438695"/>
                <a:gd name="connsiteY103" fmla="*/ 262707 h 460580"/>
                <a:gd name="connsiteX104" fmla="*/ 409829 w 438695"/>
                <a:gd name="connsiteY104" fmla="*/ 274983 h 460580"/>
                <a:gd name="connsiteX105" fmla="*/ 404384 w 438695"/>
                <a:gd name="connsiteY105" fmla="*/ 288987 h 460580"/>
                <a:gd name="connsiteX106" fmla="*/ 404384 w 438695"/>
                <a:gd name="connsiteY106" fmla="*/ 304720 h 460580"/>
                <a:gd name="connsiteX107" fmla="*/ 404384 w 438695"/>
                <a:gd name="connsiteY107" fmla="*/ 316995 h 460580"/>
                <a:gd name="connsiteX108" fmla="*/ 400755 w 438695"/>
                <a:gd name="connsiteY108" fmla="*/ 329270 h 460580"/>
                <a:gd name="connsiteX109" fmla="*/ 397211 w 438695"/>
                <a:gd name="connsiteY109" fmla="*/ 346732 h 460580"/>
                <a:gd name="connsiteX110" fmla="*/ 397211 w 438695"/>
                <a:gd name="connsiteY110" fmla="*/ 362552 h 460580"/>
                <a:gd name="connsiteX111" fmla="*/ 397211 w 438695"/>
                <a:gd name="connsiteY111" fmla="*/ 374741 h 460580"/>
                <a:gd name="connsiteX112" fmla="*/ 397211 w 438695"/>
                <a:gd name="connsiteY112" fmla="*/ 385287 h 460580"/>
                <a:gd name="connsiteX113" fmla="*/ 397211 w 438695"/>
                <a:gd name="connsiteY113" fmla="*/ 397562 h 460580"/>
                <a:gd name="connsiteX114" fmla="*/ 400755 w 438695"/>
                <a:gd name="connsiteY114" fmla="*/ 404564 h 460580"/>
                <a:gd name="connsiteX115" fmla="*/ 400755 w 438695"/>
                <a:gd name="connsiteY115" fmla="*/ 418568 h 460580"/>
                <a:gd name="connsiteX116" fmla="*/ 404384 w 438695"/>
                <a:gd name="connsiteY116" fmla="*/ 429028 h 460580"/>
                <a:gd name="connsiteX117" fmla="*/ 404384 w 438695"/>
                <a:gd name="connsiteY117" fmla="*/ 439575 h 460580"/>
                <a:gd name="connsiteX118" fmla="*/ 404384 w 438695"/>
                <a:gd name="connsiteY118" fmla="*/ 450035 h 460580"/>
                <a:gd name="connsiteX119" fmla="*/ 404384 w 438695"/>
                <a:gd name="connsiteY119" fmla="*/ 451850 h 460580"/>
                <a:gd name="connsiteX120" fmla="*/ 185988 w 438695"/>
                <a:gd name="connsiteY120" fmla="*/ 460581 h 460580"/>
                <a:gd name="connsiteX121" fmla="*/ 184173 w 438695"/>
                <a:gd name="connsiteY121" fmla="*/ 451850 h 460580"/>
                <a:gd name="connsiteX122" fmla="*/ 184173 w 438695"/>
                <a:gd name="connsiteY122" fmla="*/ 450035 h 460580"/>
                <a:gd name="connsiteX123" fmla="*/ 176913 w 438695"/>
                <a:gd name="connsiteY123" fmla="*/ 443033 h 460580"/>
                <a:gd name="connsiteX124" fmla="*/ 173283 w 438695"/>
                <a:gd name="connsiteY124" fmla="*/ 443033 h 460580"/>
                <a:gd name="connsiteX125" fmla="*/ 167925 w 438695"/>
                <a:gd name="connsiteY125" fmla="*/ 439575 h 460580"/>
                <a:gd name="connsiteX126" fmla="*/ 162480 w 438695"/>
                <a:gd name="connsiteY126" fmla="*/ 437846 h 460580"/>
                <a:gd name="connsiteX127" fmla="*/ 155220 w 438695"/>
                <a:gd name="connsiteY127" fmla="*/ 437846 h 460580"/>
                <a:gd name="connsiteX128" fmla="*/ 151677 w 438695"/>
                <a:gd name="connsiteY128" fmla="*/ 437846 h 460580"/>
                <a:gd name="connsiteX129" fmla="*/ 151677 w 438695"/>
                <a:gd name="connsiteY129" fmla="*/ 434302 h 460580"/>
                <a:gd name="connsiteX130" fmla="*/ 151677 w 438695"/>
                <a:gd name="connsiteY130" fmla="*/ 430844 h 460580"/>
                <a:gd name="connsiteX131" fmla="*/ 149862 w 438695"/>
                <a:gd name="connsiteY131" fmla="*/ 429028 h 460580"/>
                <a:gd name="connsiteX132" fmla="*/ 146232 w 438695"/>
                <a:gd name="connsiteY132" fmla="*/ 422026 h 460580"/>
                <a:gd name="connsiteX133" fmla="*/ 146232 w 438695"/>
                <a:gd name="connsiteY133" fmla="*/ 418568 h 460580"/>
                <a:gd name="connsiteX134" fmla="*/ 146232 w 438695"/>
                <a:gd name="connsiteY134" fmla="*/ 416840 h 460580"/>
                <a:gd name="connsiteX135" fmla="*/ 149862 w 438695"/>
                <a:gd name="connsiteY135" fmla="*/ 413295 h 460580"/>
                <a:gd name="connsiteX136" fmla="*/ 149862 w 438695"/>
                <a:gd name="connsiteY136" fmla="*/ 406293 h 460580"/>
                <a:gd name="connsiteX137" fmla="*/ 146232 w 438695"/>
                <a:gd name="connsiteY137" fmla="*/ 404564 h 460580"/>
                <a:gd name="connsiteX138" fmla="*/ 142602 w 438695"/>
                <a:gd name="connsiteY138" fmla="*/ 397562 h 460580"/>
                <a:gd name="connsiteX139" fmla="*/ 142602 w 438695"/>
                <a:gd name="connsiteY139" fmla="*/ 395747 h 460580"/>
                <a:gd name="connsiteX140" fmla="*/ 142602 w 438695"/>
                <a:gd name="connsiteY140" fmla="*/ 392289 h 460580"/>
                <a:gd name="connsiteX141" fmla="*/ 146232 w 438695"/>
                <a:gd name="connsiteY141" fmla="*/ 388745 h 460580"/>
                <a:gd name="connsiteX142" fmla="*/ 142602 w 438695"/>
                <a:gd name="connsiteY142" fmla="*/ 383558 h 460580"/>
                <a:gd name="connsiteX143" fmla="*/ 140787 w 438695"/>
                <a:gd name="connsiteY143" fmla="*/ 376556 h 460580"/>
                <a:gd name="connsiteX144" fmla="*/ 140787 w 438695"/>
                <a:gd name="connsiteY144" fmla="*/ 374741 h 460580"/>
                <a:gd name="connsiteX145" fmla="*/ 140787 w 438695"/>
                <a:gd name="connsiteY145" fmla="*/ 367739 h 460580"/>
                <a:gd name="connsiteX146" fmla="*/ 137244 w 438695"/>
                <a:gd name="connsiteY146" fmla="*/ 362552 h 460580"/>
                <a:gd name="connsiteX147" fmla="*/ 137244 w 438695"/>
                <a:gd name="connsiteY147" fmla="*/ 355550 h 460580"/>
                <a:gd name="connsiteX148" fmla="*/ 137244 w 438695"/>
                <a:gd name="connsiteY148" fmla="*/ 350277 h 460580"/>
                <a:gd name="connsiteX149" fmla="*/ 137244 w 438695"/>
                <a:gd name="connsiteY149" fmla="*/ 343275 h 460580"/>
                <a:gd name="connsiteX150" fmla="*/ 133614 w 438695"/>
                <a:gd name="connsiteY150" fmla="*/ 332728 h 460580"/>
                <a:gd name="connsiteX151" fmla="*/ 129984 w 438695"/>
                <a:gd name="connsiteY151" fmla="*/ 325726 h 460580"/>
                <a:gd name="connsiteX152" fmla="*/ 124539 w 438695"/>
                <a:gd name="connsiteY152" fmla="*/ 316995 h 460580"/>
                <a:gd name="connsiteX153" fmla="*/ 119181 w 438695"/>
                <a:gd name="connsiteY153" fmla="*/ 309993 h 460580"/>
                <a:gd name="connsiteX154" fmla="*/ 111921 w 438695"/>
                <a:gd name="connsiteY154" fmla="*/ 304720 h 460580"/>
                <a:gd name="connsiteX155" fmla="*/ 102933 w 438695"/>
                <a:gd name="connsiteY155" fmla="*/ 299447 h 460580"/>
                <a:gd name="connsiteX156" fmla="*/ 99303 w 438695"/>
                <a:gd name="connsiteY156" fmla="*/ 295989 h 460580"/>
                <a:gd name="connsiteX157" fmla="*/ 93858 w 438695"/>
                <a:gd name="connsiteY157" fmla="*/ 295989 h 460580"/>
                <a:gd name="connsiteX158" fmla="*/ 90228 w 438695"/>
                <a:gd name="connsiteY158" fmla="*/ 292445 h 460580"/>
                <a:gd name="connsiteX159" fmla="*/ 84870 w 438695"/>
                <a:gd name="connsiteY159" fmla="*/ 287172 h 460580"/>
                <a:gd name="connsiteX160" fmla="*/ 81240 w 438695"/>
                <a:gd name="connsiteY160" fmla="*/ 278441 h 460580"/>
                <a:gd name="connsiteX161" fmla="*/ 73980 w 438695"/>
                <a:gd name="connsiteY161" fmla="*/ 271438 h 460580"/>
                <a:gd name="connsiteX162" fmla="*/ 68622 w 438695"/>
                <a:gd name="connsiteY162" fmla="*/ 262707 h 460580"/>
                <a:gd name="connsiteX163" fmla="*/ 59547 w 438695"/>
                <a:gd name="connsiteY163" fmla="*/ 259163 h 460580"/>
                <a:gd name="connsiteX164" fmla="*/ 52374 w 438695"/>
                <a:gd name="connsiteY164" fmla="*/ 253977 h 460580"/>
                <a:gd name="connsiteX165" fmla="*/ 46929 w 438695"/>
                <a:gd name="connsiteY165" fmla="*/ 253977 h 460580"/>
                <a:gd name="connsiteX166" fmla="*/ 41484 w 438695"/>
                <a:gd name="connsiteY166" fmla="*/ 253977 h 460580"/>
                <a:gd name="connsiteX167" fmla="*/ 37941 w 438695"/>
                <a:gd name="connsiteY167" fmla="*/ 257434 h 460580"/>
                <a:gd name="connsiteX168" fmla="*/ 34311 w 438695"/>
                <a:gd name="connsiteY168" fmla="*/ 250432 h 460580"/>
                <a:gd name="connsiteX169" fmla="*/ 34311 w 438695"/>
                <a:gd name="connsiteY169" fmla="*/ 246888 h 460580"/>
                <a:gd name="connsiteX170" fmla="*/ 28866 w 438695"/>
                <a:gd name="connsiteY170" fmla="*/ 246888 h 460580"/>
                <a:gd name="connsiteX171" fmla="*/ 25236 w 438695"/>
                <a:gd name="connsiteY171" fmla="*/ 241701 h 460580"/>
                <a:gd name="connsiteX172" fmla="*/ 19878 w 438695"/>
                <a:gd name="connsiteY172" fmla="*/ 241701 h 460580"/>
                <a:gd name="connsiteX173" fmla="*/ 16248 w 438695"/>
                <a:gd name="connsiteY173" fmla="*/ 238157 h 460580"/>
                <a:gd name="connsiteX174" fmla="*/ 8988 w 438695"/>
                <a:gd name="connsiteY174" fmla="*/ 232884 h 460580"/>
                <a:gd name="connsiteX175" fmla="*/ 7260 w 438695"/>
                <a:gd name="connsiteY175" fmla="*/ 229426 h 460580"/>
                <a:gd name="connsiteX176" fmla="*/ 8988 w 438695"/>
                <a:gd name="connsiteY176" fmla="*/ 224153 h 460580"/>
                <a:gd name="connsiteX177" fmla="*/ 8988 w 438695"/>
                <a:gd name="connsiteY177" fmla="*/ 220695 h 460580"/>
                <a:gd name="connsiteX178" fmla="*/ 12618 w 438695"/>
                <a:gd name="connsiteY178" fmla="*/ 213693 h 460580"/>
                <a:gd name="connsiteX179" fmla="*/ 12618 w 438695"/>
                <a:gd name="connsiteY179" fmla="*/ 211878 h 460580"/>
                <a:gd name="connsiteX180" fmla="*/ 12618 w 438695"/>
                <a:gd name="connsiteY180" fmla="*/ 208420 h 460580"/>
                <a:gd name="connsiteX181" fmla="*/ 8988 w 438695"/>
                <a:gd name="connsiteY181" fmla="*/ 204875 h 460580"/>
                <a:gd name="connsiteX182" fmla="*/ 7260 w 438695"/>
                <a:gd name="connsiteY182" fmla="*/ 203147 h 460580"/>
                <a:gd name="connsiteX183" fmla="*/ 8988 w 438695"/>
                <a:gd name="connsiteY183" fmla="*/ 196145 h 460580"/>
                <a:gd name="connsiteX184" fmla="*/ 12618 w 438695"/>
                <a:gd name="connsiteY184" fmla="*/ 196145 h 460580"/>
                <a:gd name="connsiteX185" fmla="*/ 12618 w 438695"/>
                <a:gd name="connsiteY185" fmla="*/ 192600 h 460580"/>
                <a:gd name="connsiteX186" fmla="*/ 12618 w 438695"/>
                <a:gd name="connsiteY186" fmla="*/ 187414 h 460580"/>
                <a:gd name="connsiteX187" fmla="*/ 8988 w 438695"/>
                <a:gd name="connsiteY187" fmla="*/ 183869 h 460580"/>
                <a:gd name="connsiteX188" fmla="*/ 8988 w 438695"/>
                <a:gd name="connsiteY188" fmla="*/ 175138 h 460580"/>
                <a:gd name="connsiteX189" fmla="*/ 12618 w 438695"/>
                <a:gd name="connsiteY189" fmla="*/ 169865 h 460580"/>
                <a:gd name="connsiteX190" fmla="*/ 16248 w 438695"/>
                <a:gd name="connsiteY190" fmla="*/ 162863 h 460580"/>
                <a:gd name="connsiteX191" fmla="*/ 16248 w 438695"/>
                <a:gd name="connsiteY191" fmla="*/ 157590 h 460580"/>
                <a:gd name="connsiteX192" fmla="*/ 12618 w 438695"/>
                <a:gd name="connsiteY192" fmla="*/ 154132 h 460580"/>
                <a:gd name="connsiteX193" fmla="*/ 7260 w 438695"/>
                <a:gd name="connsiteY193" fmla="*/ 148859 h 460580"/>
                <a:gd name="connsiteX194" fmla="*/ 0 w 438695"/>
                <a:gd name="connsiteY194" fmla="*/ 141857 h 460580"/>
                <a:gd name="connsiteX195" fmla="*/ 0 w 438695"/>
                <a:gd name="connsiteY195" fmla="*/ 136584 h 460580"/>
                <a:gd name="connsiteX196" fmla="*/ 0 w 438695"/>
                <a:gd name="connsiteY196" fmla="*/ 129582 h 460580"/>
                <a:gd name="connsiteX197" fmla="*/ 3630 w 438695"/>
                <a:gd name="connsiteY197" fmla="*/ 124308 h 460580"/>
                <a:gd name="connsiteX198" fmla="*/ 7260 w 438695"/>
                <a:gd name="connsiteY198" fmla="*/ 117306 h 460580"/>
                <a:gd name="connsiteX199" fmla="*/ 8988 w 438695"/>
                <a:gd name="connsiteY199" fmla="*/ 115577 h 460580"/>
                <a:gd name="connsiteX200" fmla="*/ 16248 w 438695"/>
                <a:gd name="connsiteY200" fmla="*/ 106846 h 460580"/>
                <a:gd name="connsiteX201" fmla="*/ 19878 w 438695"/>
                <a:gd name="connsiteY201" fmla="*/ 103302 h 460580"/>
                <a:gd name="connsiteX202" fmla="*/ 43299 w 438695"/>
                <a:gd name="connsiteY202" fmla="*/ 87569 h 460580"/>
                <a:gd name="connsiteX203" fmla="*/ 43299 w 438695"/>
                <a:gd name="connsiteY203" fmla="*/ 28008 h 46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438695" h="460580">
                  <a:moveTo>
                    <a:pt x="50559" y="24550"/>
                  </a:moveTo>
                  <a:lnTo>
                    <a:pt x="56004" y="31553"/>
                  </a:lnTo>
                  <a:lnTo>
                    <a:pt x="63177" y="36739"/>
                  </a:lnTo>
                  <a:lnTo>
                    <a:pt x="72252" y="36739"/>
                  </a:lnTo>
                  <a:lnTo>
                    <a:pt x="77610" y="40283"/>
                  </a:lnTo>
                  <a:lnTo>
                    <a:pt x="84870" y="36739"/>
                  </a:lnTo>
                  <a:lnTo>
                    <a:pt x="86685" y="33281"/>
                  </a:lnTo>
                  <a:lnTo>
                    <a:pt x="93858" y="31553"/>
                  </a:lnTo>
                  <a:lnTo>
                    <a:pt x="97488" y="28008"/>
                  </a:lnTo>
                  <a:lnTo>
                    <a:pt x="102933" y="24550"/>
                  </a:lnTo>
                  <a:lnTo>
                    <a:pt x="108291" y="21006"/>
                  </a:lnTo>
                  <a:lnTo>
                    <a:pt x="115551" y="15733"/>
                  </a:lnTo>
                  <a:lnTo>
                    <a:pt x="120996" y="12275"/>
                  </a:lnTo>
                  <a:lnTo>
                    <a:pt x="128169" y="7002"/>
                  </a:lnTo>
                  <a:lnTo>
                    <a:pt x="137244" y="0"/>
                  </a:lnTo>
                  <a:lnTo>
                    <a:pt x="140787" y="0"/>
                  </a:lnTo>
                  <a:lnTo>
                    <a:pt x="146232" y="3544"/>
                  </a:lnTo>
                  <a:lnTo>
                    <a:pt x="146232" y="10546"/>
                  </a:lnTo>
                  <a:lnTo>
                    <a:pt x="149862" y="12275"/>
                  </a:lnTo>
                  <a:lnTo>
                    <a:pt x="146232" y="19277"/>
                  </a:lnTo>
                  <a:lnTo>
                    <a:pt x="146232" y="28008"/>
                  </a:lnTo>
                  <a:lnTo>
                    <a:pt x="146232" y="31553"/>
                  </a:lnTo>
                  <a:lnTo>
                    <a:pt x="151677" y="33281"/>
                  </a:lnTo>
                  <a:lnTo>
                    <a:pt x="185988" y="33281"/>
                  </a:lnTo>
                  <a:lnTo>
                    <a:pt x="193161" y="40283"/>
                  </a:lnTo>
                  <a:lnTo>
                    <a:pt x="196791" y="45557"/>
                  </a:lnTo>
                  <a:lnTo>
                    <a:pt x="202236" y="52559"/>
                  </a:lnTo>
                  <a:lnTo>
                    <a:pt x="205779" y="57832"/>
                  </a:lnTo>
                  <a:lnTo>
                    <a:pt x="211224" y="57832"/>
                  </a:lnTo>
                  <a:lnTo>
                    <a:pt x="227472" y="64834"/>
                  </a:lnTo>
                  <a:lnTo>
                    <a:pt x="232916" y="66563"/>
                  </a:lnTo>
                  <a:lnTo>
                    <a:pt x="245534" y="66563"/>
                  </a:lnTo>
                  <a:lnTo>
                    <a:pt x="263598" y="73565"/>
                  </a:lnTo>
                  <a:lnTo>
                    <a:pt x="279846" y="75294"/>
                  </a:lnTo>
                  <a:lnTo>
                    <a:pt x="292463" y="78838"/>
                  </a:lnTo>
                  <a:lnTo>
                    <a:pt x="305082" y="78838"/>
                  </a:lnTo>
                  <a:lnTo>
                    <a:pt x="314156" y="82296"/>
                  </a:lnTo>
                  <a:lnTo>
                    <a:pt x="328589" y="82296"/>
                  </a:lnTo>
                  <a:lnTo>
                    <a:pt x="339392" y="82296"/>
                  </a:lnTo>
                  <a:lnTo>
                    <a:pt x="350195" y="87569"/>
                  </a:lnTo>
                  <a:lnTo>
                    <a:pt x="353826" y="94571"/>
                  </a:lnTo>
                  <a:lnTo>
                    <a:pt x="361085" y="99844"/>
                  </a:lnTo>
                  <a:lnTo>
                    <a:pt x="362900" y="106846"/>
                  </a:lnTo>
                  <a:lnTo>
                    <a:pt x="371888" y="108575"/>
                  </a:lnTo>
                  <a:lnTo>
                    <a:pt x="379148" y="115577"/>
                  </a:lnTo>
                  <a:lnTo>
                    <a:pt x="382691" y="124308"/>
                  </a:lnTo>
                  <a:lnTo>
                    <a:pt x="382691" y="129582"/>
                  </a:lnTo>
                  <a:lnTo>
                    <a:pt x="382691" y="133126"/>
                  </a:lnTo>
                  <a:lnTo>
                    <a:pt x="379148" y="136584"/>
                  </a:lnTo>
                  <a:lnTo>
                    <a:pt x="379148" y="141857"/>
                  </a:lnTo>
                  <a:lnTo>
                    <a:pt x="382691" y="145315"/>
                  </a:lnTo>
                  <a:lnTo>
                    <a:pt x="388136" y="145315"/>
                  </a:lnTo>
                  <a:lnTo>
                    <a:pt x="391766" y="148859"/>
                  </a:lnTo>
                  <a:lnTo>
                    <a:pt x="388136" y="150588"/>
                  </a:lnTo>
                  <a:lnTo>
                    <a:pt x="388136" y="157590"/>
                  </a:lnTo>
                  <a:lnTo>
                    <a:pt x="388136" y="162863"/>
                  </a:lnTo>
                  <a:lnTo>
                    <a:pt x="391766" y="166407"/>
                  </a:lnTo>
                  <a:lnTo>
                    <a:pt x="397211" y="169865"/>
                  </a:lnTo>
                  <a:lnTo>
                    <a:pt x="400755" y="171594"/>
                  </a:lnTo>
                  <a:lnTo>
                    <a:pt x="400755" y="175138"/>
                  </a:lnTo>
                  <a:lnTo>
                    <a:pt x="397211" y="183869"/>
                  </a:lnTo>
                  <a:lnTo>
                    <a:pt x="395396" y="187414"/>
                  </a:lnTo>
                  <a:lnTo>
                    <a:pt x="391766" y="196145"/>
                  </a:lnTo>
                  <a:lnTo>
                    <a:pt x="384507" y="199689"/>
                  </a:lnTo>
                  <a:lnTo>
                    <a:pt x="382691" y="203147"/>
                  </a:lnTo>
                  <a:lnTo>
                    <a:pt x="382691" y="208420"/>
                  </a:lnTo>
                  <a:lnTo>
                    <a:pt x="382691" y="213693"/>
                  </a:lnTo>
                  <a:lnTo>
                    <a:pt x="379148" y="217151"/>
                  </a:lnTo>
                  <a:lnTo>
                    <a:pt x="375519" y="225882"/>
                  </a:lnTo>
                  <a:lnTo>
                    <a:pt x="375519" y="229426"/>
                  </a:lnTo>
                  <a:lnTo>
                    <a:pt x="379148" y="234699"/>
                  </a:lnTo>
                  <a:lnTo>
                    <a:pt x="382691" y="229426"/>
                  </a:lnTo>
                  <a:lnTo>
                    <a:pt x="388136" y="224153"/>
                  </a:lnTo>
                  <a:lnTo>
                    <a:pt x="391766" y="220695"/>
                  </a:lnTo>
                  <a:lnTo>
                    <a:pt x="397211" y="217151"/>
                  </a:lnTo>
                  <a:lnTo>
                    <a:pt x="400755" y="211878"/>
                  </a:lnTo>
                  <a:lnTo>
                    <a:pt x="406199" y="208420"/>
                  </a:lnTo>
                  <a:lnTo>
                    <a:pt x="409829" y="204875"/>
                  </a:lnTo>
                  <a:lnTo>
                    <a:pt x="413459" y="203147"/>
                  </a:lnTo>
                  <a:lnTo>
                    <a:pt x="417003" y="199689"/>
                  </a:lnTo>
                  <a:lnTo>
                    <a:pt x="418817" y="192600"/>
                  </a:lnTo>
                  <a:lnTo>
                    <a:pt x="418817" y="187414"/>
                  </a:lnTo>
                  <a:lnTo>
                    <a:pt x="418817" y="182140"/>
                  </a:lnTo>
                  <a:lnTo>
                    <a:pt x="418817" y="178596"/>
                  </a:lnTo>
                  <a:lnTo>
                    <a:pt x="422447" y="171594"/>
                  </a:lnTo>
                  <a:lnTo>
                    <a:pt x="427892" y="169865"/>
                  </a:lnTo>
                  <a:lnTo>
                    <a:pt x="427892" y="162863"/>
                  </a:lnTo>
                  <a:lnTo>
                    <a:pt x="435065" y="161134"/>
                  </a:lnTo>
                  <a:lnTo>
                    <a:pt x="435065" y="157590"/>
                  </a:lnTo>
                  <a:lnTo>
                    <a:pt x="438695" y="161134"/>
                  </a:lnTo>
                  <a:lnTo>
                    <a:pt x="438695" y="162863"/>
                  </a:lnTo>
                  <a:lnTo>
                    <a:pt x="438695" y="169865"/>
                  </a:lnTo>
                  <a:lnTo>
                    <a:pt x="438695" y="171594"/>
                  </a:lnTo>
                  <a:lnTo>
                    <a:pt x="435065" y="178596"/>
                  </a:lnTo>
                  <a:lnTo>
                    <a:pt x="431436" y="183869"/>
                  </a:lnTo>
                  <a:lnTo>
                    <a:pt x="431436" y="190871"/>
                  </a:lnTo>
                  <a:lnTo>
                    <a:pt x="427892" y="196145"/>
                  </a:lnTo>
                  <a:lnTo>
                    <a:pt x="426077" y="203147"/>
                  </a:lnTo>
                  <a:lnTo>
                    <a:pt x="422447" y="208420"/>
                  </a:lnTo>
                  <a:lnTo>
                    <a:pt x="418817" y="217151"/>
                  </a:lnTo>
                  <a:lnTo>
                    <a:pt x="417003" y="225882"/>
                  </a:lnTo>
                  <a:lnTo>
                    <a:pt x="413459" y="241701"/>
                  </a:lnTo>
                  <a:lnTo>
                    <a:pt x="409829" y="250432"/>
                  </a:lnTo>
                  <a:lnTo>
                    <a:pt x="409829" y="262707"/>
                  </a:lnTo>
                  <a:lnTo>
                    <a:pt x="409829" y="274983"/>
                  </a:lnTo>
                  <a:lnTo>
                    <a:pt x="404384" y="288987"/>
                  </a:lnTo>
                  <a:lnTo>
                    <a:pt x="404384" y="304720"/>
                  </a:lnTo>
                  <a:lnTo>
                    <a:pt x="404384" y="316995"/>
                  </a:lnTo>
                  <a:lnTo>
                    <a:pt x="400755" y="329270"/>
                  </a:lnTo>
                  <a:lnTo>
                    <a:pt x="397211" y="346732"/>
                  </a:lnTo>
                  <a:lnTo>
                    <a:pt x="397211" y="362552"/>
                  </a:lnTo>
                  <a:lnTo>
                    <a:pt x="397211" y="374741"/>
                  </a:lnTo>
                  <a:lnTo>
                    <a:pt x="397211" y="385287"/>
                  </a:lnTo>
                  <a:lnTo>
                    <a:pt x="397211" y="397562"/>
                  </a:lnTo>
                  <a:lnTo>
                    <a:pt x="400755" y="404564"/>
                  </a:lnTo>
                  <a:lnTo>
                    <a:pt x="400755" y="418568"/>
                  </a:lnTo>
                  <a:lnTo>
                    <a:pt x="404384" y="429028"/>
                  </a:lnTo>
                  <a:lnTo>
                    <a:pt x="404384" y="439575"/>
                  </a:lnTo>
                  <a:lnTo>
                    <a:pt x="404384" y="450035"/>
                  </a:lnTo>
                  <a:lnTo>
                    <a:pt x="404384" y="451850"/>
                  </a:lnTo>
                  <a:lnTo>
                    <a:pt x="185988" y="460581"/>
                  </a:lnTo>
                  <a:lnTo>
                    <a:pt x="184173" y="451850"/>
                  </a:lnTo>
                  <a:lnTo>
                    <a:pt x="184173" y="450035"/>
                  </a:lnTo>
                  <a:lnTo>
                    <a:pt x="176913" y="443033"/>
                  </a:lnTo>
                  <a:lnTo>
                    <a:pt x="173283" y="443033"/>
                  </a:lnTo>
                  <a:lnTo>
                    <a:pt x="167925" y="439575"/>
                  </a:lnTo>
                  <a:lnTo>
                    <a:pt x="162480" y="437846"/>
                  </a:lnTo>
                  <a:lnTo>
                    <a:pt x="155220" y="437846"/>
                  </a:lnTo>
                  <a:lnTo>
                    <a:pt x="151677" y="437846"/>
                  </a:lnTo>
                  <a:lnTo>
                    <a:pt x="151677" y="434302"/>
                  </a:lnTo>
                  <a:lnTo>
                    <a:pt x="151677" y="430844"/>
                  </a:lnTo>
                  <a:lnTo>
                    <a:pt x="149862" y="429028"/>
                  </a:lnTo>
                  <a:lnTo>
                    <a:pt x="146232" y="422026"/>
                  </a:lnTo>
                  <a:lnTo>
                    <a:pt x="146232" y="418568"/>
                  </a:lnTo>
                  <a:lnTo>
                    <a:pt x="146232" y="416840"/>
                  </a:lnTo>
                  <a:lnTo>
                    <a:pt x="149862" y="413295"/>
                  </a:lnTo>
                  <a:lnTo>
                    <a:pt x="149862" y="406293"/>
                  </a:lnTo>
                  <a:lnTo>
                    <a:pt x="146232" y="404564"/>
                  </a:lnTo>
                  <a:lnTo>
                    <a:pt x="142602" y="397562"/>
                  </a:lnTo>
                  <a:lnTo>
                    <a:pt x="142602" y="395747"/>
                  </a:lnTo>
                  <a:lnTo>
                    <a:pt x="142602" y="392289"/>
                  </a:lnTo>
                  <a:lnTo>
                    <a:pt x="146232" y="388745"/>
                  </a:lnTo>
                  <a:lnTo>
                    <a:pt x="142602" y="383558"/>
                  </a:lnTo>
                  <a:lnTo>
                    <a:pt x="140787" y="376556"/>
                  </a:lnTo>
                  <a:lnTo>
                    <a:pt x="140787" y="374741"/>
                  </a:lnTo>
                  <a:lnTo>
                    <a:pt x="140787" y="367739"/>
                  </a:lnTo>
                  <a:lnTo>
                    <a:pt x="137244" y="362552"/>
                  </a:lnTo>
                  <a:lnTo>
                    <a:pt x="137244" y="355550"/>
                  </a:lnTo>
                  <a:lnTo>
                    <a:pt x="137244" y="350277"/>
                  </a:lnTo>
                  <a:lnTo>
                    <a:pt x="137244" y="343275"/>
                  </a:lnTo>
                  <a:lnTo>
                    <a:pt x="133614" y="332728"/>
                  </a:lnTo>
                  <a:lnTo>
                    <a:pt x="129984" y="325726"/>
                  </a:lnTo>
                  <a:lnTo>
                    <a:pt x="124539" y="316995"/>
                  </a:lnTo>
                  <a:lnTo>
                    <a:pt x="119181" y="309993"/>
                  </a:lnTo>
                  <a:lnTo>
                    <a:pt x="111921" y="304720"/>
                  </a:lnTo>
                  <a:lnTo>
                    <a:pt x="102933" y="299447"/>
                  </a:lnTo>
                  <a:lnTo>
                    <a:pt x="99303" y="295989"/>
                  </a:lnTo>
                  <a:lnTo>
                    <a:pt x="93858" y="295989"/>
                  </a:lnTo>
                  <a:lnTo>
                    <a:pt x="90228" y="292445"/>
                  </a:lnTo>
                  <a:lnTo>
                    <a:pt x="84870" y="287172"/>
                  </a:lnTo>
                  <a:lnTo>
                    <a:pt x="81240" y="278441"/>
                  </a:lnTo>
                  <a:lnTo>
                    <a:pt x="73980" y="271438"/>
                  </a:lnTo>
                  <a:lnTo>
                    <a:pt x="68622" y="262707"/>
                  </a:lnTo>
                  <a:lnTo>
                    <a:pt x="59547" y="259163"/>
                  </a:lnTo>
                  <a:lnTo>
                    <a:pt x="52374" y="253977"/>
                  </a:lnTo>
                  <a:lnTo>
                    <a:pt x="46929" y="253977"/>
                  </a:lnTo>
                  <a:lnTo>
                    <a:pt x="41484" y="253977"/>
                  </a:lnTo>
                  <a:lnTo>
                    <a:pt x="37941" y="257434"/>
                  </a:lnTo>
                  <a:lnTo>
                    <a:pt x="34311" y="250432"/>
                  </a:lnTo>
                  <a:lnTo>
                    <a:pt x="34311" y="246888"/>
                  </a:lnTo>
                  <a:lnTo>
                    <a:pt x="28866" y="246888"/>
                  </a:lnTo>
                  <a:lnTo>
                    <a:pt x="25236" y="241701"/>
                  </a:lnTo>
                  <a:lnTo>
                    <a:pt x="19878" y="241701"/>
                  </a:lnTo>
                  <a:lnTo>
                    <a:pt x="16248" y="238157"/>
                  </a:lnTo>
                  <a:lnTo>
                    <a:pt x="8988" y="232884"/>
                  </a:lnTo>
                  <a:lnTo>
                    <a:pt x="7260" y="229426"/>
                  </a:lnTo>
                  <a:lnTo>
                    <a:pt x="8988" y="224153"/>
                  </a:lnTo>
                  <a:lnTo>
                    <a:pt x="8988" y="220695"/>
                  </a:lnTo>
                  <a:lnTo>
                    <a:pt x="12618" y="213693"/>
                  </a:lnTo>
                  <a:lnTo>
                    <a:pt x="12618" y="211878"/>
                  </a:lnTo>
                  <a:lnTo>
                    <a:pt x="12618" y="208420"/>
                  </a:lnTo>
                  <a:lnTo>
                    <a:pt x="8988" y="204875"/>
                  </a:lnTo>
                  <a:lnTo>
                    <a:pt x="7260" y="203147"/>
                  </a:lnTo>
                  <a:lnTo>
                    <a:pt x="8988" y="196145"/>
                  </a:lnTo>
                  <a:lnTo>
                    <a:pt x="12618" y="196145"/>
                  </a:lnTo>
                  <a:lnTo>
                    <a:pt x="12618" y="192600"/>
                  </a:lnTo>
                  <a:lnTo>
                    <a:pt x="12618" y="187414"/>
                  </a:lnTo>
                  <a:lnTo>
                    <a:pt x="8988" y="183869"/>
                  </a:lnTo>
                  <a:lnTo>
                    <a:pt x="8988" y="175138"/>
                  </a:lnTo>
                  <a:lnTo>
                    <a:pt x="12618" y="169865"/>
                  </a:lnTo>
                  <a:lnTo>
                    <a:pt x="16248" y="162863"/>
                  </a:lnTo>
                  <a:lnTo>
                    <a:pt x="16248" y="157590"/>
                  </a:lnTo>
                  <a:lnTo>
                    <a:pt x="12618" y="154132"/>
                  </a:lnTo>
                  <a:lnTo>
                    <a:pt x="7260" y="148859"/>
                  </a:lnTo>
                  <a:lnTo>
                    <a:pt x="0" y="141857"/>
                  </a:lnTo>
                  <a:lnTo>
                    <a:pt x="0" y="136584"/>
                  </a:lnTo>
                  <a:lnTo>
                    <a:pt x="0" y="129582"/>
                  </a:lnTo>
                  <a:lnTo>
                    <a:pt x="3630" y="124308"/>
                  </a:lnTo>
                  <a:lnTo>
                    <a:pt x="7260" y="117306"/>
                  </a:lnTo>
                  <a:lnTo>
                    <a:pt x="8988" y="115577"/>
                  </a:lnTo>
                  <a:lnTo>
                    <a:pt x="16248" y="106846"/>
                  </a:lnTo>
                  <a:lnTo>
                    <a:pt x="19878" y="103302"/>
                  </a:lnTo>
                  <a:lnTo>
                    <a:pt x="43299" y="87569"/>
                  </a:lnTo>
                  <a:lnTo>
                    <a:pt x="43299" y="28008"/>
                  </a:lnTo>
                  <a:close/>
                </a:path>
              </a:pathLst>
            </a:custGeom>
            <a:solidFill>
              <a:srgbClr val="B1ECFF"/>
            </a:solidFill>
            <a:ln w="8631" cap="flat">
              <a:solidFill>
                <a:srgbClr val="FFFFFF"/>
              </a:solidFill>
              <a:prstDash val="solid"/>
              <a:miter/>
            </a:ln>
          </p:spPr>
          <p:txBody>
            <a:bodyPr rtlCol="0" anchor="ctr"/>
            <a:lstStyle/>
            <a:p>
              <a:endParaRPr lang="en-US"/>
            </a:p>
          </p:txBody>
        </p:sp>
        <p:sp>
          <p:nvSpPr>
            <p:cNvPr id="179" name="Freeform 178">
              <a:extLst>
                <a:ext uri="{FF2B5EF4-FFF2-40B4-BE49-F238E27FC236}">
                  <a16:creationId xmlns:a16="http://schemas.microsoft.com/office/drawing/2014/main" id="{2E959E47-9AAE-2743-AECE-FBC1C6B84BF9}"/>
                </a:ext>
              </a:extLst>
            </p:cNvPr>
            <p:cNvSpPr/>
            <p:nvPr/>
          </p:nvSpPr>
          <p:spPr>
            <a:xfrm>
              <a:off x="5578455" y="2060886"/>
              <a:ext cx="392476" cy="631730"/>
            </a:xfrm>
            <a:custGeom>
              <a:avLst/>
              <a:gdLst>
                <a:gd name="connsiteX0" fmla="*/ 61276 w 337059"/>
                <a:gd name="connsiteY0" fmla="*/ 8212 h 542531"/>
                <a:gd name="connsiteX1" fmla="*/ 275783 w 337059"/>
                <a:gd name="connsiteY1" fmla="*/ 0 h 542531"/>
                <a:gd name="connsiteX2" fmla="*/ 277598 w 337059"/>
                <a:gd name="connsiteY2" fmla="*/ 6570 h 542531"/>
                <a:gd name="connsiteX3" fmla="*/ 277598 w 337059"/>
                <a:gd name="connsiteY3" fmla="*/ 14782 h 542531"/>
                <a:gd name="connsiteX4" fmla="*/ 281142 w 337059"/>
                <a:gd name="connsiteY4" fmla="*/ 22994 h 542531"/>
                <a:gd name="connsiteX5" fmla="*/ 284771 w 337059"/>
                <a:gd name="connsiteY5" fmla="*/ 27922 h 542531"/>
                <a:gd name="connsiteX6" fmla="*/ 288402 w 337059"/>
                <a:gd name="connsiteY6" fmla="*/ 34492 h 542531"/>
                <a:gd name="connsiteX7" fmla="*/ 290216 w 337059"/>
                <a:gd name="connsiteY7" fmla="*/ 39419 h 542531"/>
                <a:gd name="connsiteX8" fmla="*/ 297390 w 337059"/>
                <a:gd name="connsiteY8" fmla="*/ 45989 h 542531"/>
                <a:gd name="connsiteX9" fmla="*/ 299205 w 337059"/>
                <a:gd name="connsiteY9" fmla="*/ 49360 h 542531"/>
                <a:gd name="connsiteX10" fmla="*/ 302835 w 337059"/>
                <a:gd name="connsiteY10" fmla="*/ 54288 h 542531"/>
                <a:gd name="connsiteX11" fmla="*/ 306378 w 337059"/>
                <a:gd name="connsiteY11" fmla="*/ 57572 h 542531"/>
                <a:gd name="connsiteX12" fmla="*/ 306378 w 337059"/>
                <a:gd name="connsiteY12" fmla="*/ 69070 h 542531"/>
                <a:gd name="connsiteX13" fmla="*/ 310008 w 337059"/>
                <a:gd name="connsiteY13" fmla="*/ 73997 h 542531"/>
                <a:gd name="connsiteX14" fmla="*/ 311823 w 337059"/>
                <a:gd name="connsiteY14" fmla="*/ 85494 h 542531"/>
                <a:gd name="connsiteX15" fmla="*/ 311823 w 337059"/>
                <a:gd name="connsiteY15" fmla="*/ 96992 h 542531"/>
                <a:gd name="connsiteX16" fmla="*/ 311823 w 337059"/>
                <a:gd name="connsiteY16" fmla="*/ 108489 h 542531"/>
                <a:gd name="connsiteX17" fmla="*/ 311823 w 337059"/>
                <a:gd name="connsiteY17" fmla="*/ 124913 h 542531"/>
                <a:gd name="connsiteX18" fmla="*/ 315453 w 337059"/>
                <a:gd name="connsiteY18" fmla="*/ 139782 h 542531"/>
                <a:gd name="connsiteX19" fmla="*/ 315453 w 337059"/>
                <a:gd name="connsiteY19" fmla="*/ 152922 h 542531"/>
                <a:gd name="connsiteX20" fmla="*/ 315453 w 337059"/>
                <a:gd name="connsiteY20" fmla="*/ 180844 h 542531"/>
                <a:gd name="connsiteX21" fmla="*/ 320811 w 337059"/>
                <a:gd name="connsiteY21" fmla="*/ 203838 h 542531"/>
                <a:gd name="connsiteX22" fmla="*/ 320811 w 337059"/>
                <a:gd name="connsiteY22" fmla="*/ 230204 h 542531"/>
                <a:gd name="connsiteX23" fmla="*/ 324441 w 337059"/>
                <a:gd name="connsiteY23" fmla="*/ 249913 h 542531"/>
                <a:gd name="connsiteX24" fmla="*/ 324441 w 337059"/>
                <a:gd name="connsiteY24" fmla="*/ 277835 h 542531"/>
                <a:gd name="connsiteX25" fmla="*/ 328071 w 337059"/>
                <a:gd name="connsiteY25" fmla="*/ 290975 h 542531"/>
                <a:gd name="connsiteX26" fmla="*/ 331614 w 337059"/>
                <a:gd name="connsiteY26" fmla="*/ 300830 h 542531"/>
                <a:gd name="connsiteX27" fmla="*/ 328071 w 337059"/>
                <a:gd name="connsiteY27" fmla="*/ 305757 h 542531"/>
                <a:gd name="connsiteX28" fmla="*/ 324441 w 337059"/>
                <a:gd name="connsiteY28" fmla="*/ 309042 h 542531"/>
                <a:gd name="connsiteX29" fmla="*/ 324441 w 337059"/>
                <a:gd name="connsiteY29" fmla="*/ 313969 h 542531"/>
                <a:gd name="connsiteX30" fmla="*/ 324441 w 337059"/>
                <a:gd name="connsiteY30" fmla="*/ 320626 h 542531"/>
                <a:gd name="connsiteX31" fmla="*/ 324441 w 337059"/>
                <a:gd name="connsiteY31" fmla="*/ 330481 h 542531"/>
                <a:gd name="connsiteX32" fmla="*/ 328071 w 337059"/>
                <a:gd name="connsiteY32" fmla="*/ 340335 h 542531"/>
                <a:gd name="connsiteX33" fmla="*/ 331614 w 337059"/>
                <a:gd name="connsiteY33" fmla="*/ 341978 h 542531"/>
                <a:gd name="connsiteX34" fmla="*/ 333429 w 337059"/>
                <a:gd name="connsiteY34" fmla="*/ 350190 h 542531"/>
                <a:gd name="connsiteX35" fmla="*/ 333429 w 337059"/>
                <a:gd name="connsiteY35" fmla="*/ 356760 h 542531"/>
                <a:gd name="connsiteX36" fmla="*/ 337059 w 337059"/>
                <a:gd name="connsiteY36" fmla="*/ 360045 h 542531"/>
                <a:gd name="connsiteX37" fmla="*/ 337059 w 337059"/>
                <a:gd name="connsiteY37" fmla="*/ 364972 h 542531"/>
                <a:gd name="connsiteX38" fmla="*/ 333429 w 337059"/>
                <a:gd name="connsiteY38" fmla="*/ 371542 h 542531"/>
                <a:gd name="connsiteX39" fmla="*/ 331614 w 337059"/>
                <a:gd name="connsiteY39" fmla="*/ 373185 h 542531"/>
                <a:gd name="connsiteX40" fmla="*/ 328071 w 337059"/>
                <a:gd name="connsiteY40" fmla="*/ 379754 h 542531"/>
                <a:gd name="connsiteX41" fmla="*/ 324441 w 337059"/>
                <a:gd name="connsiteY41" fmla="*/ 384682 h 542531"/>
                <a:gd name="connsiteX42" fmla="*/ 324441 w 337059"/>
                <a:gd name="connsiteY42" fmla="*/ 391252 h 542531"/>
                <a:gd name="connsiteX43" fmla="*/ 324441 w 337059"/>
                <a:gd name="connsiteY43" fmla="*/ 392894 h 542531"/>
                <a:gd name="connsiteX44" fmla="*/ 315453 w 337059"/>
                <a:gd name="connsiteY44" fmla="*/ 396179 h 542531"/>
                <a:gd name="connsiteX45" fmla="*/ 311823 w 337059"/>
                <a:gd name="connsiteY45" fmla="*/ 404391 h 542531"/>
                <a:gd name="connsiteX46" fmla="*/ 311823 w 337059"/>
                <a:gd name="connsiteY46" fmla="*/ 412690 h 542531"/>
                <a:gd name="connsiteX47" fmla="*/ 306378 w 337059"/>
                <a:gd name="connsiteY47" fmla="*/ 412690 h 542531"/>
                <a:gd name="connsiteX48" fmla="*/ 302835 w 337059"/>
                <a:gd name="connsiteY48" fmla="*/ 415975 h 542531"/>
                <a:gd name="connsiteX49" fmla="*/ 299205 w 337059"/>
                <a:gd name="connsiteY49" fmla="*/ 419260 h 542531"/>
                <a:gd name="connsiteX50" fmla="*/ 302835 w 337059"/>
                <a:gd name="connsiteY50" fmla="*/ 420903 h 542531"/>
                <a:gd name="connsiteX51" fmla="*/ 306378 w 337059"/>
                <a:gd name="connsiteY51" fmla="*/ 424187 h 542531"/>
                <a:gd name="connsiteX52" fmla="*/ 306378 w 337059"/>
                <a:gd name="connsiteY52" fmla="*/ 427472 h 542531"/>
                <a:gd name="connsiteX53" fmla="*/ 302835 w 337059"/>
                <a:gd name="connsiteY53" fmla="*/ 430757 h 542531"/>
                <a:gd name="connsiteX54" fmla="*/ 299205 w 337059"/>
                <a:gd name="connsiteY54" fmla="*/ 432400 h 542531"/>
                <a:gd name="connsiteX55" fmla="*/ 299205 w 337059"/>
                <a:gd name="connsiteY55" fmla="*/ 438970 h 542531"/>
                <a:gd name="connsiteX56" fmla="*/ 297390 w 337059"/>
                <a:gd name="connsiteY56" fmla="*/ 440612 h 542531"/>
                <a:gd name="connsiteX57" fmla="*/ 297390 w 337059"/>
                <a:gd name="connsiteY57" fmla="*/ 447182 h 542531"/>
                <a:gd name="connsiteX58" fmla="*/ 297390 w 337059"/>
                <a:gd name="connsiteY58" fmla="*/ 452109 h 542531"/>
                <a:gd name="connsiteX59" fmla="*/ 293760 w 337059"/>
                <a:gd name="connsiteY59" fmla="*/ 455394 h 542531"/>
                <a:gd name="connsiteX60" fmla="*/ 293760 w 337059"/>
                <a:gd name="connsiteY60" fmla="*/ 461964 h 542531"/>
                <a:gd name="connsiteX61" fmla="*/ 293760 w 337059"/>
                <a:gd name="connsiteY61" fmla="*/ 470176 h 542531"/>
                <a:gd name="connsiteX62" fmla="*/ 293760 w 337059"/>
                <a:gd name="connsiteY62" fmla="*/ 471819 h 542531"/>
                <a:gd name="connsiteX63" fmla="*/ 290216 w 337059"/>
                <a:gd name="connsiteY63" fmla="*/ 475104 h 542531"/>
                <a:gd name="connsiteX64" fmla="*/ 293760 w 337059"/>
                <a:gd name="connsiteY64" fmla="*/ 478389 h 542531"/>
                <a:gd name="connsiteX65" fmla="*/ 293760 w 337059"/>
                <a:gd name="connsiteY65" fmla="*/ 481674 h 542531"/>
                <a:gd name="connsiteX66" fmla="*/ 297390 w 337059"/>
                <a:gd name="connsiteY66" fmla="*/ 486601 h 542531"/>
                <a:gd name="connsiteX67" fmla="*/ 297390 w 337059"/>
                <a:gd name="connsiteY67" fmla="*/ 489886 h 542531"/>
                <a:gd name="connsiteX68" fmla="*/ 297390 w 337059"/>
                <a:gd name="connsiteY68" fmla="*/ 491528 h 542531"/>
                <a:gd name="connsiteX69" fmla="*/ 290216 w 337059"/>
                <a:gd name="connsiteY69" fmla="*/ 494813 h 542531"/>
                <a:gd name="connsiteX70" fmla="*/ 281142 w 337059"/>
                <a:gd name="connsiteY70" fmla="*/ 494813 h 542531"/>
                <a:gd name="connsiteX71" fmla="*/ 275783 w 337059"/>
                <a:gd name="connsiteY71" fmla="*/ 501469 h 542531"/>
                <a:gd name="connsiteX72" fmla="*/ 268524 w 337059"/>
                <a:gd name="connsiteY72" fmla="*/ 503112 h 542531"/>
                <a:gd name="connsiteX73" fmla="*/ 266795 w 337059"/>
                <a:gd name="connsiteY73" fmla="*/ 506397 h 542531"/>
                <a:gd name="connsiteX74" fmla="*/ 263165 w 337059"/>
                <a:gd name="connsiteY74" fmla="*/ 511324 h 542531"/>
                <a:gd name="connsiteX75" fmla="*/ 266795 w 337059"/>
                <a:gd name="connsiteY75" fmla="*/ 517894 h 542531"/>
                <a:gd name="connsiteX76" fmla="*/ 268524 w 337059"/>
                <a:gd name="connsiteY76" fmla="*/ 522821 h 542531"/>
                <a:gd name="connsiteX77" fmla="*/ 272154 w 337059"/>
                <a:gd name="connsiteY77" fmla="*/ 526106 h 542531"/>
                <a:gd name="connsiteX78" fmla="*/ 268524 w 337059"/>
                <a:gd name="connsiteY78" fmla="*/ 531034 h 542531"/>
                <a:gd name="connsiteX79" fmla="*/ 266795 w 337059"/>
                <a:gd name="connsiteY79" fmla="*/ 534319 h 542531"/>
                <a:gd name="connsiteX80" fmla="*/ 259535 w 337059"/>
                <a:gd name="connsiteY80" fmla="*/ 534319 h 542531"/>
                <a:gd name="connsiteX81" fmla="*/ 254177 w 337059"/>
                <a:gd name="connsiteY81" fmla="*/ 531034 h 542531"/>
                <a:gd name="connsiteX82" fmla="*/ 241559 w 337059"/>
                <a:gd name="connsiteY82" fmla="*/ 529391 h 542531"/>
                <a:gd name="connsiteX83" fmla="*/ 234299 w 337059"/>
                <a:gd name="connsiteY83" fmla="*/ 526106 h 542531"/>
                <a:gd name="connsiteX84" fmla="*/ 228941 w 337059"/>
                <a:gd name="connsiteY84" fmla="*/ 522821 h 542531"/>
                <a:gd name="connsiteX85" fmla="*/ 221681 w 337059"/>
                <a:gd name="connsiteY85" fmla="*/ 526106 h 542531"/>
                <a:gd name="connsiteX86" fmla="*/ 216323 w 337059"/>
                <a:gd name="connsiteY86" fmla="*/ 529391 h 542531"/>
                <a:gd name="connsiteX87" fmla="*/ 212693 w 337059"/>
                <a:gd name="connsiteY87" fmla="*/ 534319 h 542531"/>
                <a:gd name="connsiteX88" fmla="*/ 212693 w 337059"/>
                <a:gd name="connsiteY88" fmla="*/ 537604 h 542531"/>
                <a:gd name="connsiteX89" fmla="*/ 207248 w 337059"/>
                <a:gd name="connsiteY89" fmla="*/ 540889 h 542531"/>
                <a:gd name="connsiteX90" fmla="*/ 203705 w 337059"/>
                <a:gd name="connsiteY90" fmla="*/ 542531 h 542531"/>
                <a:gd name="connsiteX91" fmla="*/ 194630 w 337059"/>
                <a:gd name="connsiteY91" fmla="*/ 540889 h 542531"/>
                <a:gd name="connsiteX92" fmla="*/ 185642 w 337059"/>
                <a:gd name="connsiteY92" fmla="*/ 531034 h 542531"/>
                <a:gd name="connsiteX93" fmla="*/ 176654 w 337059"/>
                <a:gd name="connsiteY93" fmla="*/ 521179 h 542531"/>
                <a:gd name="connsiteX94" fmla="*/ 178468 w 337059"/>
                <a:gd name="connsiteY94" fmla="*/ 514609 h 542531"/>
                <a:gd name="connsiteX95" fmla="*/ 185642 w 337059"/>
                <a:gd name="connsiteY95" fmla="*/ 509682 h 542531"/>
                <a:gd name="connsiteX96" fmla="*/ 185642 w 337059"/>
                <a:gd name="connsiteY96" fmla="*/ 506397 h 542531"/>
                <a:gd name="connsiteX97" fmla="*/ 185642 w 337059"/>
                <a:gd name="connsiteY97" fmla="*/ 503112 h 542531"/>
                <a:gd name="connsiteX98" fmla="*/ 178468 w 337059"/>
                <a:gd name="connsiteY98" fmla="*/ 498098 h 542531"/>
                <a:gd name="connsiteX99" fmla="*/ 176654 w 337059"/>
                <a:gd name="connsiteY99" fmla="*/ 494813 h 542531"/>
                <a:gd name="connsiteX100" fmla="*/ 176654 w 337059"/>
                <a:gd name="connsiteY100" fmla="*/ 491528 h 542531"/>
                <a:gd name="connsiteX101" fmla="*/ 176654 w 337059"/>
                <a:gd name="connsiteY101" fmla="*/ 486601 h 542531"/>
                <a:gd name="connsiteX102" fmla="*/ 176654 w 337059"/>
                <a:gd name="connsiteY102" fmla="*/ 481674 h 542531"/>
                <a:gd name="connsiteX103" fmla="*/ 173023 w 337059"/>
                <a:gd name="connsiteY103" fmla="*/ 478389 h 542531"/>
                <a:gd name="connsiteX104" fmla="*/ 167665 w 337059"/>
                <a:gd name="connsiteY104" fmla="*/ 471819 h 542531"/>
                <a:gd name="connsiteX105" fmla="*/ 156775 w 337059"/>
                <a:gd name="connsiteY105" fmla="*/ 470176 h 542531"/>
                <a:gd name="connsiteX106" fmla="*/ 147787 w 337059"/>
                <a:gd name="connsiteY106" fmla="*/ 463606 h 542531"/>
                <a:gd name="connsiteX107" fmla="*/ 135169 w 337059"/>
                <a:gd name="connsiteY107" fmla="*/ 455394 h 542531"/>
                <a:gd name="connsiteX108" fmla="*/ 129811 w 337059"/>
                <a:gd name="connsiteY108" fmla="*/ 452109 h 542531"/>
                <a:gd name="connsiteX109" fmla="*/ 120736 w 337059"/>
                <a:gd name="connsiteY109" fmla="*/ 447182 h 542531"/>
                <a:gd name="connsiteX110" fmla="*/ 113563 w 337059"/>
                <a:gd name="connsiteY110" fmla="*/ 440612 h 542531"/>
                <a:gd name="connsiteX111" fmla="*/ 108118 w 337059"/>
                <a:gd name="connsiteY111" fmla="*/ 435685 h 542531"/>
                <a:gd name="connsiteX112" fmla="*/ 104575 w 337059"/>
                <a:gd name="connsiteY112" fmla="*/ 432400 h 542531"/>
                <a:gd name="connsiteX113" fmla="*/ 100945 w 337059"/>
                <a:gd name="connsiteY113" fmla="*/ 430757 h 542531"/>
                <a:gd name="connsiteX114" fmla="*/ 99130 w 337059"/>
                <a:gd name="connsiteY114" fmla="*/ 419260 h 542531"/>
                <a:gd name="connsiteX115" fmla="*/ 100945 w 337059"/>
                <a:gd name="connsiteY115" fmla="*/ 411048 h 542531"/>
                <a:gd name="connsiteX116" fmla="*/ 104575 w 337059"/>
                <a:gd name="connsiteY116" fmla="*/ 404391 h 542531"/>
                <a:gd name="connsiteX117" fmla="*/ 108118 w 337059"/>
                <a:gd name="connsiteY117" fmla="*/ 396179 h 542531"/>
                <a:gd name="connsiteX118" fmla="*/ 113563 w 337059"/>
                <a:gd name="connsiteY118" fmla="*/ 391252 h 542531"/>
                <a:gd name="connsiteX119" fmla="*/ 113563 w 337059"/>
                <a:gd name="connsiteY119" fmla="*/ 384682 h 542531"/>
                <a:gd name="connsiteX120" fmla="*/ 117193 w 337059"/>
                <a:gd name="connsiteY120" fmla="*/ 379754 h 542531"/>
                <a:gd name="connsiteX121" fmla="*/ 120736 w 337059"/>
                <a:gd name="connsiteY121" fmla="*/ 371542 h 542531"/>
                <a:gd name="connsiteX122" fmla="*/ 117193 w 337059"/>
                <a:gd name="connsiteY122" fmla="*/ 368257 h 542531"/>
                <a:gd name="connsiteX123" fmla="*/ 111748 w 337059"/>
                <a:gd name="connsiteY123" fmla="*/ 361687 h 542531"/>
                <a:gd name="connsiteX124" fmla="*/ 104575 w 337059"/>
                <a:gd name="connsiteY124" fmla="*/ 360045 h 542531"/>
                <a:gd name="connsiteX125" fmla="*/ 99130 w 337059"/>
                <a:gd name="connsiteY125" fmla="*/ 356760 h 542531"/>
                <a:gd name="connsiteX126" fmla="*/ 95500 w 337059"/>
                <a:gd name="connsiteY126" fmla="*/ 356760 h 542531"/>
                <a:gd name="connsiteX127" fmla="*/ 90142 w 337059"/>
                <a:gd name="connsiteY127" fmla="*/ 360045 h 542531"/>
                <a:gd name="connsiteX128" fmla="*/ 86512 w 337059"/>
                <a:gd name="connsiteY128" fmla="*/ 361687 h 542531"/>
                <a:gd name="connsiteX129" fmla="*/ 82882 w 337059"/>
                <a:gd name="connsiteY129" fmla="*/ 364972 h 542531"/>
                <a:gd name="connsiteX130" fmla="*/ 79339 w 337059"/>
                <a:gd name="connsiteY130" fmla="*/ 364972 h 542531"/>
                <a:gd name="connsiteX131" fmla="*/ 73894 w 337059"/>
                <a:gd name="connsiteY131" fmla="*/ 360045 h 542531"/>
                <a:gd name="connsiteX132" fmla="*/ 68449 w 337059"/>
                <a:gd name="connsiteY132" fmla="*/ 350190 h 542531"/>
                <a:gd name="connsiteX133" fmla="*/ 68449 w 337059"/>
                <a:gd name="connsiteY133" fmla="*/ 345263 h 542531"/>
                <a:gd name="connsiteX134" fmla="*/ 64906 w 337059"/>
                <a:gd name="connsiteY134" fmla="*/ 337050 h 542531"/>
                <a:gd name="connsiteX135" fmla="*/ 64906 w 337059"/>
                <a:gd name="connsiteY135" fmla="*/ 330481 h 542531"/>
                <a:gd name="connsiteX136" fmla="*/ 57646 w 337059"/>
                <a:gd name="connsiteY136" fmla="*/ 322268 h 542531"/>
                <a:gd name="connsiteX137" fmla="*/ 48658 w 337059"/>
                <a:gd name="connsiteY137" fmla="*/ 317254 h 542531"/>
                <a:gd name="connsiteX138" fmla="*/ 43213 w 337059"/>
                <a:gd name="connsiteY138" fmla="*/ 313969 h 542531"/>
                <a:gd name="connsiteX139" fmla="*/ 34225 w 337059"/>
                <a:gd name="connsiteY139" fmla="*/ 305757 h 542531"/>
                <a:gd name="connsiteX140" fmla="*/ 27051 w 337059"/>
                <a:gd name="connsiteY140" fmla="*/ 300830 h 542531"/>
                <a:gd name="connsiteX141" fmla="*/ 18063 w 337059"/>
                <a:gd name="connsiteY141" fmla="*/ 290975 h 542531"/>
                <a:gd name="connsiteX142" fmla="*/ 14433 w 337059"/>
                <a:gd name="connsiteY142" fmla="*/ 289333 h 542531"/>
                <a:gd name="connsiteX143" fmla="*/ 8988 w 337059"/>
                <a:gd name="connsiteY143" fmla="*/ 279478 h 542531"/>
                <a:gd name="connsiteX144" fmla="*/ 5445 w 337059"/>
                <a:gd name="connsiteY144" fmla="*/ 274550 h 542531"/>
                <a:gd name="connsiteX145" fmla="*/ 1815 w 337059"/>
                <a:gd name="connsiteY145" fmla="*/ 266338 h 542531"/>
                <a:gd name="connsiteX146" fmla="*/ 1815 w 337059"/>
                <a:gd name="connsiteY146" fmla="*/ 259768 h 542531"/>
                <a:gd name="connsiteX147" fmla="*/ 1815 w 337059"/>
                <a:gd name="connsiteY147" fmla="*/ 254841 h 542531"/>
                <a:gd name="connsiteX148" fmla="*/ 0 w 337059"/>
                <a:gd name="connsiteY148" fmla="*/ 249913 h 542531"/>
                <a:gd name="connsiteX149" fmla="*/ 0 w 337059"/>
                <a:gd name="connsiteY149" fmla="*/ 243344 h 542531"/>
                <a:gd name="connsiteX150" fmla="*/ 0 w 337059"/>
                <a:gd name="connsiteY150" fmla="*/ 238416 h 542531"/>
                <a:gd name="connsiteX151" fmla="*/ 0 w 337059"/>
                <a:gd name="connsiteY151" fmla="*/ 235131 h 542531"/>
                <a:gd name="connsiteX152" fmla="*/ 0 w 337059"/>
                <a:gd name="connsiteY152" fmla="*/ 230204 h 542531"/>
                <a:gd name="connsiteX153" fmla="*/ 1815 w 337059"/>
                <a:gd name="connsiteY153" fmla="*/ 223548 h 542531"/>
                <a:gd name="connsiteX154" fmla="*/ 5445 w 337059"/>
                <a:gd name="connsiteY154" fmla="*/ 220263 h 542531"/>
                <a:gd name="connsiteX155" fmla="*/ 8988 w 337059"/>
                <a:gd name="connsiteY155" fmla="*/ 215335 h 542531"/>
                <a:gd name="connsiteX156" fmla="*/ 8988 w 337059"/>
                <a:gd name="connsiteY156" fmla="*/ 210408 h 542531"/>
                <a:gd name="connsiteX157" fmla="*/ 5445 w 337059"/>
                <a:gd name="connsiteY157" fmla="*/ 200553 h 542531"/>
                <a:gd name="connsiteX158" fmla="*/ 12618 w 337059"/>
                <a:gd name="connsiteY158" fmla="*/ 198911 h 542531"/>
                <a:gd name="connsiteX159" fmla="*/ 14433 w 337059"/>
                <a:gd name="connsiteY159" fmla="*/ 195626 h 542531"/>
                <a:gd name="connsiteX160" fmla="*/ 21606 w 337059"/>
                <a:gd name="connsiteY160" fmla="*/ 192341 h 542531"/>
                <a:gd name="connsiteX161" fmla="*/ 27051 w 337059"/>
                <a:gd name="connsiteY161" fmla="*/ 189056 h 542531"/>
                <a:gd name="connsiteX162" fmla="*/ 34225 w 337059"/>
                <a:gd name="connsiteY162" fmla="*/ 180844 h 542531"/>
                <a:gd name="connsiteX163" fmla="*/ 30681 w 337059"/>
                <a:gd name="connsiteY163" fmla="*/ 175916 h 542531"/>
                <a:gd name="connsiteX164" fmla="*/ 34225 w 337059"/>
                <a:gd name="connsiteY164" fmla="*/ 169346 h 542531"/>
                <a:gd name="connsiteX165" fmla="*/ 36039 w 337059"/>
                <a:gd name="connsiteY165" fmla="*/ 167704 h 542531"/>
                <a:gd name="connsiteX166" fmla="*/ 43213 w 337059"/>
                <a:gd name="connsiteY166" fmla="*/ 161134 h 542531"/>
                <a:gd name="connsiteX167" fmla="*/ 43213 w 337059"/>
                <a:gd name="connsiteY167" fmla="*/ 156207 h 542531"/>
                <a:gd name="connsiteX168" fmla="*/ 43213 w 337059"/>
                <a:gd name="connsiteY168" fmla="*/ 147994 h 542531"/>
                <a:gd name="connsiteX169" fmla="*/ 36039 w 337059"/>
                <a:gd name="connsiteY169" fmla="*/ 141425 h 542531"/>
                <a:gd name="connsiteX170" fmla="*/ 30681 w 337059"/>
                <a:gd name="connsiteY170" fmla="*/ 136411 h 542531"/>
                <a:gd name="connsiteX171" fmla="*/ 27051 w 337059"/>
                <a:gd name="connsiteY171" fmla="*/ 129841 h 542531"/>
                <a:gd name="connsiteX172" fmla="*/ 27051 w 337059"/>
                <a:gd name="connsiteY172" fmla="*/ 121628 h 542531"/>
                <a:gd name="connsiteX173" fmla="*/ 30681 w 337059"/>
                <a:gd name="connsiteY173" fmla="*/ 118344 h 542531"/>
                <a:gd name="connsiteX174" fmla="*/ 34225 w 337059"/>
                <a:gd name="connsiteY174" fmla="*/ 118344 h 542531"/>
                <a:gd name="connsiteX175" fmla="*/ 43213 w 337059"/>
                <a:gd name="connsiteY175" fmla="*/ 116701 h 542531"/>
                <a:gd name="connsiteX176" fmla="*/ 48658 w 337059"/>
                <a:gd name="connsiteY176" fmla="*/ 113416 h 542531"/>
                <a:gd name="connsiteX177" fmla="*/ 55831 w 337059"/>
                <a:gd name="connsiteY177" fmla="*/ 113416 h 542531"/>
                <a:gd name="connsiteX178" fmla="*/ 61276 w 337059"/>
                <a:gd name="connsiteY178" fmla="*/ 113416 h 542531"/>
                <a:gd name="connsiteX179" fmla="*/ 64906 w 337059"/>
                <a:gd name="connsiteY179" fmla="*/ 110131 h 542531"/>
                <a:gd name="connsiteX180" fmla="*/ 70264 w 337059"/>
                <a:gd name="connsiteY180" fmla="*/ 105204 h 542531"/>
                <a:gd name="connsiteX181" fmla="*/ 77524 w 337059"/>
                <a:gd name="connsiteY181" fmla="*/ 105204 h 542531"/>
                <a:gd name="connsiteX182" fmla="*/ 79339 w 337059"/>
                <a:gd name="connsiteY182" fmla="*/ 101919 h 542531"/>
                <a:gd name="connsiteX183" fmla="*/ 82882 w 337059"/>
                <a:gd name="connsiteY183" fmla="*/ 96992 h 542531"/>
                <a:gd name="connsiteX184" fmla="*/ 86512 w 337059"/>
                <a:gd name="connsiteY184" fmla="*/ 93707 h 542531"/>
                <a:gd name="connsiteX185" fmla="*/ 86512 w 337059"/>
                <a:gd name="connsiteY185" fmla="*/ 90422 h 542531"/>
                <a:gd name="connsiteX186" fmla="*/ 86512 w 337059"/>
                <a:gd name="connsiteY186" fmla="*/ 85494 h 542531"/>
                <a:gd name="connsiteX187" fmla="*/ 90142 w 337059"/>
                <a:gd name="connsiteY187" fmla="*/ 82209 h 542531"/>
                <a:gd name="connsiteX188" fmla="*/ 91957 w 337059"/>
                <a:gd name="connsiteY188" fmla="*/ 77282 h 542531"/>
                <a:gd name="connsiteX189" fmla="*/ 99130 w 337059"/>
                <a:gd name="connsiteY189" fmla="*/ 70712 h 542531"/>
                <a:gd name="connsiteX190" fmla="*/ 100945 w 337059"/>
                <a:gd name="connsiteY190" fmla="*/ 65785 h 542531"/>
                <a:gd name="connsiteX191" fmla="*/ 100945 w 337059"/>
                <a:gd name="connsiteY191" fmla="*/ 59215 h 542531"/>
                <a:gd name="connsiteX192" fmla="*/ 100945 w 337059"/>
                <a:gd name="connsiteY192" fmla="*/ 54288 h 542531"/>
                <a:gd name="connsiteX193" fmla="*/ 99130 w 337059"/>
                <a:gd name="connsiteY193" fmla="*/ 49360 h 542531"/>
                <a:gd name="connsiteX194" fmla="*/ 95500 w 337059"/>
                <a:gd name="connsiteY194" fmla="*/ 42704 h 542531"/>
                <a:gd name="connsiteX195" fmla="*/ 90142 w 337059"/>
                <a:gd name="connsiteY195" fmla="*/ 39419 h 542531"/>
                <a:gd name="connsiteX196" fmla="*/ 82882 w 337059"/>
                <a:gd name="connsiteY196" fmla="*/ 37777 h 542531"/>
                <a:gd name="connsiteX197" fmla="*/ 77524 w 337059"/>
                <a:gd name="connsiteY197" fmla="*/ 31207 h 542531"/>
                <a:gd name="connsiteX198" fmla="*/ 77524 w 337059"/>
                <a:gd name="connsiteY198" fmla="*/ 26279 h 542531"/>
                <a:gd name="connsiteX199" fmla="*/ 73894 w 337059"/>
                <a:gd name="connsiteY199" fmla="*/ 26279 h 542531"/>
                <a:gd name="connsiteX200" fmla="*/ 70264 w 337059"/>
                <a:gd name="connsiteY200" fmla="*/ 19710 h 542531"/>
                <a:gd name="connsiteX201" fmla="*/ 68449 w 337059"/>
                <a:gd name="connsiteY201" fmla="*/ 18067 h 542531"/>
                <a:gd name="connsiteX202" fmla="*/ 61276 w 337059"/>
                <a:gd name="connsiteY202" fmla="*/ 14782 h 5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337059" h="542531">
                  <a:moveTo>
                    <a:pt x="61276" y="8212"/>
                  </a:moveTo>
                  <a:lnTo>
                    <a:pt x="275783" y="0"/>
                  </a:lnTo>
                  <a:lnTo>
                    <a:pt x="277598" y="6570"/>
                  </a:lnTo>
                  <a:lnTo>
                    <a:pt x="277598" y="14782"/>
                  </a:lnTo>
                  <a:lnTo>
                    <a:pt x="281142" y="22994"/>
                  </a:lnTo>
                  <a:lnTo>
                    <a:pt x="284771" y="27922"/>
                  </a:lnTo>
                  <a:lnTo>
                    <a:pt x="288402" y="34492"/>
                  </a:lnTo>
                  <a:lnTo>
                    <a:pt x="290216" y="39419"/>
                  </a:lnTo>
                  <a:lnTo>
                    <a:pt x="297390" y="45989"/>
                  </a:lnTo>
                  <a:lnTo>
                    <a:pt x="299205" y="49360"/>
                  </a:lnTo>
                  <a:lnTo>
                    <a:pt x="302835" y="54288"/>
                  </a:lnTo>
                  <a:lnTo>
                    <a:pt x="306378" y="57572"/>
                  </a:lnTo>
                  <a:lnTo>
                    <a:pt x="306378" y="69070"/>
                  </a:lnTo>
                  <a:lnTo>
                    <a:pt x="310008" y="73997"/>
                  </a:lnTo>
                  <a:lnTo>
                    <a:pt x="311823" y="85494"/>
                  </a:lnTo>
                  <a:lnTo>
                    <a:pt x="311823" y="96992"/>
                  </a:lnTo>
                  <a:lnTo>
                    <a:pt x="311823" y="108489"/>
                  </a:lnTo>
                  <a:lnTo>
                    <a:pt x="311823" y="124913"/>
                  </a:lnTo>
                  <a:lnTo>
                    <a:pt x="315453" y="139782"/>
                  </a:lnTo>
                  <a:lnTo>
                    <a:pt x="315453" y="152922"/>
                  </a:lnTo>
                  <a:lnTo>
                    <a:pt x="315453" y="180844"/>
                  </a:lnTo>
                  <a:lnTo>
                    <a:pt x="320811" y="203838"/>
                  </a:lnTo>
                  <a:lnTo>
                    <a:pt x="320811" y="230204"/>
                  </a:lnTo>
                  <a:lnTo>
                    <a:pt x="324441" y="249913"/>
                  </a:lnTo>
                  <a:lnTo>
                    <a:pt x="324441" y="277835"/>
                  </a:lnTo>
                  <a:lnTo>
                    <a:pt x="328071" y="290975"/>
                  </a:lnTo>
                  <a:lnTo>
                    <a:pt x="331614" y="300830"/>
                  </a:lnTo>
                  <a:lnTo>
                    <a:pt x="328071" y="305757"/>
                  </a:lnTo>
                  <a:lnTo>
                    <a:pt x="324441" y="309042"/>
                  </a:lnTo>
                  <a:lnTo>
                    <a:pt x="324441" y="313969"/>
                  </a:lnTo>
                  <a:lnTo>
                    <a:pt x="324441" y="320626"/>
                  </a:lnTo>
                  <a:lnTo>
                    <a:pt x="324441" y="330481"/>
                  </a:lnTo>
                  <a:lnTo>
                    <a:pt x="328071" y="340335"/>
                  </a:lnTo>
                  <a:lnTo>
                    <a:pt x="331614" y="341978"/>
                  </a:lnTo>
                  <a:lnTo>
                    <a:pt x="333429" y="350190"/>
                  </a:lnTo>
                  <a:lnTo>
                    <a:pt x="333429" y="356760"/>
                  </a:lnTo>
                  <a:lnTo>
                    <a:pt x="337059" y="360045"/>
                  </a:lnTo>
                  <a:lnTo>
                    <a:pt x="337059" y="364972"/>
                  </a:lnTo>
                  <a:lnTo>
                    <a:pt x="333429" y="371542"/>
                  </a:lnTo>
                  <a:lnTo>
                    <a:pt x="331614" y="373185"/>
                  </a:lnTo>
                  <a:lnTo>
                    <a:pt x="328071" y="379754"/>
                  </a:lnTo>
                  <a:lnTo>
                    <a:pt x="324441" y="384682"/>
                  </a:lnTo>
                  <a:lnTo>
                    <a:pt x="324441" y="391252"/>
                  </a:lnTo>
                  <a:lnTo>
                    <a:pt x="324441" y="392894"/>
                  </a:lnTo>
                  <a:lnTo>
                    <a:pt x="315453" y="396179"/>
                  </a:lnTo>
                  <a:lnTo>
                    <a:pt x="311823" y="404391"/>
                  </a:lnTo>
                  <a:lnTo>
                    <a:pt x="311823" y="412690"/>
                  </a:lnTo>
                  <a:lnTo>
                    <a:pt x="306378" y="412690"/>
                  </a:lnTo>
                  <a:lnTo>
                    <a:pt x="302835" y="415975"/>
                  </a:lnTo>
                  <a:lnTo>
                    <a:pt x="299205" y="419260"/>
                  </a:lnTo>
                  <a:lnTo>
                    <a:pt x="302835" y="420903"/>
                  </a:lnTo>
                  <a:lnTo>
                    <a:pt x="306378" y="424187"/>
                  </a:lnTo>
                  <a:lnTo>
                    <a:pt x="306378" y="427472"/>
                  </a:lnTo>
                  <a:lnTo>
                    <a:pt x="302835" y="430757"/>
                  </a:lnTo>
                  <a:lnTo>
                    <a:pt x="299205" y="432400"/>
                  </a:lnTo>
                  <a:lnTo>
                    <a:pt x="299205" y="438970"/>
                  </a:lnTo>
                  <a:lnTo>
                    <a:pt x="297390" y="440612"/>
                  </a:lnTo>
                  <a:lnTo>
                    <a:pt x="297390" y="447182"/>
                  </a:lnTo>
                  <a:lnTo>
                    <a:pt x="297390" y="452109"/>
                  </a:lnTo>
                  <a:lnTo>
                    <a:pt x="293760" y="455394"/>
                  </a:lnTo>
                  <a:lnTo>
                    <a:pt x="293760" y="461964"/>
                  </a:lnTo>
                  <a:lnTo>
                    <a:pt x="293760" y="470176"/>
                  </a:lnTo>
                  <a:lnTo>
                    <a:pt x="293760" y="471819"/>
                  </a:lnTo>
                  <a:lnTo>
                    <a:pt x="290216" y="475104"/>
                  </a:lnTo>
                  <a:lnTo>
                    <a:pt x="293760" y="478389"/>
                  </a:lnTo>
                  <a:lnTo>
                    <a:pt x="293760" y="481674"/>
                  </a:lnTo>
                  <a:lnTo>
                    <a:pt x="297390" y="486601"/>
                  </a:lnTo>
                  <a:lnTo>
                    <a:pt x="297390" y="489886"/>
                  </a:lnTo>
                  <a:lnTo>
                    <a:pt x="297390" y="491528"/>
                  </a:lnTo>
                  <a:lnTo>
                    <a:pt x="290216" y="494813"/>
                  </a:lnTo>
                  <a:lnTo>
                    <a:pt x="281142" y="494813"/>
                  </a:lnTo>
                  <a:lnTo>
                    <a:pt x="275783" y="501469"/>
                  </a:lnTo>
                  <a:lnTo>
                    <a:pt x="268524" y="503112"/>
                  </a:lnTo>
                  <a:lnTo>
                    <a:pt x="266795" y="506397"/>
                  </a:lnTo>
                  <a:lnTo>
                    <a:pt x="263165" y="511324"/>
                  </a:lnTo>
                  <a:lnTo>
                    <a:pt x="266795" y="517894"/>
                  </a:lnTo>
                  <a:lnTo>
                    <a:pt x="268524" y="522821"/>
                  </a:lnTo>
                  <a:lnTo>
                    <a:pt x="272154" y="526106"/>
                  </a:lnTo>
                  <a:lnTo>
                    <a:pt x="268524" y="531034"/>
                  </a:lnTo>
                  <a:lnTo>
                    <a:pt x="266795" y="534319"/>
                  </a:lnTo>
                  <a:lnTo>
                    <a:pt x="259535" y="534319"/>
                  </a:lnTo>
                  <a:lnTo>
                    <a:pt x="254177" y="531034"/>
                  </a:lnTo>
                  <a:lnTo>
                    <a:pt x="241559" y="529391"/>
                  </a:lnTo>
                  <a:lnTo>
                    <a:pt x="234299" y="526106"/>
                  </a:lnTo>
                  <a:lnTo>
                    <a:pt x="228941" y="522821"/>
                  </a:lnTo>
                  <a:lnTo>
                    <a:pt x="221681" y="526106"/>
                  </a:lnTo>
                  <a:lnTo>
                    <a:pt x="216323" y="529391"/>
                  </a:lnTo>
                  <a:lnTo>
                    <a:pt x="212693" y="534319"/>
                  </a:lnTo>
                  <a:lnTo>
                    <a:pt x="212693" y="537604"/>
                  </a:lnTo>
                  <a:lnTo>
                    <a:pt x="207248" y="540889"/>
                  </a:lnTo>
                  <a:lnTo>
                    <a:pt x="203705" y="542531"/>
                  </a:lnTo>
                  <a:lnTo>
                    <a:pt x="194630" y="540889"/>
                  </a:lnTo>
                  <a:lnTo>
                    <a:pt x="185642" y="531034"/>
                  </a:lnTo>
                  <a:lnTo>
                    <a:pt x="176654" y="521179"/>
                  </a:lnTo>
                  <a:lnTo>
                    <a:pt x="178468" y="514609"/>
                  </a:lnTo>
                  <a:lnTo>
                    <a:pt x="185642" y="509682"/>
                  </a:lnTo>
                  <a:lnTo>
                    <a:pt x="185642" y="506397"/>
                  </a:lnTo>
                  <a:lnTo>
                    <a:pt x="185642" y="503112"/>
                  </a:lnTo>
                  <a:lnTo>
                    <a:pt x="178468" y="498098"/>
                  </a:lnTo>
                  <a:lnTo>
                    <a:pt x="176654" y="494813"/>
                  </a:lnTo>
                  <a:lnTo>
                    <a:pt x="176654" y="491528"/>
                  </a:lnTo>
                  <a:lnTo>
                    <a:pt x="176654" y="486601"/>
                  </a:lnTo>
                  <a:lnTo>
                    <a:pt x="176654" y="481674"/>
                  </a:lnTo>
                  <a:lnTo>
                    <a:pt x="173023" y="478389"/>
                  </a:lnTo>
                  <a:lnTo>
                    <a:pt x="167665" y="471819"/>
                  </a:lnTo>
                  <a:lnTo>
                    <a:pt x="156775" y="470176"/>
                  </a:lnTo>
                  <a:lnTo>
                    <a:pt x="147787" y="463606"/>
                  </a:lnTo>
                  <a:lnTo>
                    <a:pt x="135169" y="455394"/>
                  </a:lnTo>
                  <a:lnTo>
                    <a:pt x="129811" y="452109"/>
                  </a:lnTo>
                  <a:lnTo>
                    <a:pt x="120736" y="447182"/>
                  </a:lnTo>
                  <a:lnTo>
                    <a:pt x="113563" y="440612"/>
                  </a:lnTo>
                  <a:lnTo>
                    <a:pt x="108118" y="435685"/>
                  </a:lnTo>
                  <a:lnTo>
                    <a:pt x="104575" y="432400"/>
                  </a:lnTo>
                  <a:lnTo>
                    <a:pt x="100945" y="430757"/>
                  </a:lnTo>
                  <a:lnTo>
                    <a:pt x="99130" y="419260"/>
                  </a:lnTo>
                  <a:lnTo>
                    <a:pt x="100945" y="411048"/>
                  </a:lnTo>
                  <a:lnTo>
                    <a:pt x="104575" y="404391"/>
                  </a:lnTo>
                  <a:lnTo>
                    <a:pt x="108118" y="396179"/>
                  </a:lnTo>
                  <a:lnTo>
                    <a:pt x="113563" y="391252"/>
                  </a:lnTo>
                  <a:lnTo>
                    <a:pt x="113563" y="384682"/>
                  </a:lnTo>
                  <a:lnTo>
                    <a:pt x="117193" y="379754"/>
                  </a:lnTo>
                  <a:lnTo>
                    <a:pt x="120736" y="371542"/>
                  </a:lnTo>
                  <a:lnTo>
                    <a:pt x="117193" y="368257"/>
                  </a:lnTo>
                  <a:lnTo>
                    <a:pt x="111748" y="361687"/>
                  </a:lnTo>
                  <a:lnTo>
                    <a:pt x="104575" y="360045"/>
                  </a:lnTo>
                  <a:lnTo>
                    <a:pt x="99130" y="356760"/>
                  </a:lnTo>
                  <a:lnTo>
                    <a:pt x="95500" y="356760"/>
                  </a:lnTo>
                  <a:lnTo>
                    <a:pt x="90142" y="360045"/>
                  </a:lnTo>
                  <a:lnTo>
                    <a:pt x="86512" y="361687"/>
                  </a:lnTo>
                  <a:lnTo>
                    <a:pt x="82882" y="364972"/>
                  </a:lnTo>
                  <a:lnTo>
                    <a:pt x="79339" y="364972"/>
                  </a:lnTo>
                  <a:lnTo>
                    <a:pt x="73894" y="360045"/>
                  </a:lnTo>
                  <a:lnTo>
                    <a:pt x="68449" y="350190"/>
                  </a:lnTo>
                  <a:lnTo>
                    <a:pt x="68449" y="345263"/>
                  </a:lnTo>
                  <a:lnTo>
                    <a:pt x="64906" y="337050"/>
                  </a:lnTo>
                  <a:lnTo>
                    <a:pt x="64906" y="330481"/>
                  </a:lnTo>
                  <a:lnTo>
                    <a:pt x="57646" y="322268"/>
                  </a:lnTo>
                  <a:lnTo>
                    <a:pt x="48658" y="317254"/>
                  </a:lnTo>
                  <a:lnTo>
                    <a:pt x="43213" y="313969"/>
                  </a:lnTo>
                  <a:lnTo>
                    <a:pt x="34225" y="305757"/>
                  </a:lnTo>
                  <a:lnTo>
                    <a:pt x="27051" y="300830"/>
                  </a:lnTo>
                  <a:lnTo>
                    <a:pt x="18063" y="290975"/>
                  </a:lnTo>
                  <a:lnTo>
                    <a:pt x="14433" y="289333"/>
                  </a:lnTo>
                  <a:lnTo>
                    <a:pt x="8988" y="279478"/>
                  </a:lnTo>
                  <a:lnTo>
                    <a:pt x="5445" y="274550"/>
                  </a:lnTo>
                  <a:lnTo>
                    <a:pt x="1815" y="266338"/>
                  </a:lnTo>
                  <a:lnTo>
                    <a:pt x="1815" y="259768"/>
                  </a:lnTo>
                  <a:lnTo>
                    <a:pt x="1815" y="254841"/>
                  </a:lnTo>
                  <a:lnTo>
                    <a:pt x="0" y="249913"/>
                  </a:lnTo>
                  <a:lnTo>
                    <a:pt x="0" y="243344"/>
                  </a:lnTo>
                  <a:lnTo>
                    <a:pt x="0" y="238416"/>
                  </a:lnTo>
                  <a:lnTo>
                    <a:pt x="0" y="235131"/>
                  </a:lnTo>
                  <a:lnTo>
                    <a:pt x="0" y="230204"/>
                  </a:lnTo>
                  <a:lnTo>
                    <a:pt x="1815" y="223548"/>
                  </a:lnTo>
                  <a:lnTo>
                    <a:pt x="5445" y="220263"/>
                  </a:lnTo>
                  <a:lnTo>
                    <a:pt x="8988" y="215335"/>
                  </a:lnTo>
                  <a:lnTo>
                    <a:pt x="8988" y="210408"/>
                  </a:lnTo>
                  <a:lnTo>
                    <a:pt x="5445" y="200553"/>
                  </a:lnTo>
                  <a:lnTo>
                    <a:pt x="12618" y="198911"/>
                  </a:lnTo>
                  <a:lnTo>
                    <a:pt x="14433" y="195626"/>
                  </a:lnTo>
                  <a:lnTo>
                    <a:pt x="21606" y="192341"/>
                  </a:lnTo>
                  <a:lnTo>
                    <a:pt x="27051" y="189056"/>
                  </a:lnTo>
                  <a:lnTo>
                    <a:pt x="34225" y="180844"/>
                  </a:lnTo>
                  <a:lnTo>
                    <a:pt x="30681" y="175916"/>
                  </a:lnTo>
                  <a:lnTo>
                    <a:pt x="34225" y="169346"/>
                  </a:lnTo>
                  <a:lnTo>
                    <a:pt x="36039" y="167704"/>
                  </a:lnTo>
                  <a:lnTo>
                    <a:pt x="43213" y="161134"/>
                  </a:lnTo>
                  <a:lnTo>
                    <a:pt x="43213" y="156207"/>
                  </a:lnTo>
                  <a:lnTo>
                    <a:pt x="43213" y="147994"/>
                  </a:lnTo>
                  <a:lnTo>
                    <a:pt x="36039" y="141425"/>
                  </a:lnTo>
                  <a:lnTo>
                    <a:pt x="30681" y="136411"/>
                  </a:lnTo>
                  <a:lnTo>
                    <a:pt x="27051" y="129841"/>
                  </a:lnTo>
                  <a:lnTo>
                    <a:pt x="27051" y="121628"/>
                  </a:lnTo>
                  <a:lnTo>
                    <a:pt x="30681" y="118344"/>
                  </a:lnTo>
                  <a:lnTo>
                    <a:pt x="34225" y="118344"/>
                  </a:lnTo>
                  <a:lnTo>
                    <a:pt x="43213" y="116701"/>
                  </a:lnTo>
                  <a:lnTo>
                    <a:pt x="48658" y="113416"/>
                  </a:lnTo>
                  <a:lnTo>
                    <a:pt x="55831" y="113416"/>
                  </a:lnTo>
                  <a:lnTo>
                    <a:pt x="61276" y="113416"/>
                  </a:lnTo>
                  <a:lnTo>
                    <a:pt x="64906" y="110131"/>
                  </a:lnTo>
                  <a:lnTo>
                    <a:pt x="70264" y="105204"/>
                  </a:lnTo>
                  <a:lnTo>
                    <a:pt x="77524" y="105204"/>
                  </a:lnTo>
                  <a:lnTo>
                    <a:pt x="79339" y="101919"/>
                  </a:lnTo>
                  <a:lnTo>
                    <a:pt x="82882" y="96992"/>
                  </a:lnTo>
                  <a:lnTo>
                    <a:pt x="86512" y="93707"/>
                  </a:lnTo>
                  <a:lnTo>
                    <a:pt x="86512" y="90422"/>
                  </a:lnTo>
                  <a:lnTo>
                    <a:pt x="86512" y="85494"/>
                  </a:lnTo>
                  <a:lnTo>
                    <a:pt x="90142" y="82209"/>
                  </a:lnTo>
                  <a:lnTo>
                    <a:pt x="91957" y="77282"/>
                  </a:lnTo>
                  <a:lnTo>
                    <a:pt x="99130" y="70712"/>
                  </a:lnTo>
                  <a:lnTo>
                    <a:pt x="100945" y="65785"/>
                  </a:lnTo>
                  <a:lnTo>
                    <a:pt x="100945" y="59215"/>
                  </a:lnTo>
                  <a:lnTo>
                    <a:pt x="100945" y="54288"/>
                  </a:lnTo>
                  <a:lnTo>
                    <a:pt x="99130" y="49360"/>
                  </a:lnTo>
                  <a:lnTo>
                    <a:pt x="95500" y="42704"/>
                  </a:lnTo>
                  <a:lnTo>
                    <a:pt x="90142" y="39419"/>
                  </a:lnTo>
                  <a:lnTo>
                    <a:pt x="82882" y="37777"/>
                  </a:lnTo>
                  <a:lnTo>
                    <a:pt x="77524" y="31207"/>
                  </a:lnTo>
                  <a:lnTo>
                    <a:pt x="77524" y="26279"/>
                  </a:lnTo>
                  <a:lnTo>
                    <a:pt x="73894" y="26279"/>
                  </a:lnTo>
                  <a:lnTo>
                    <a:pt x="70264" y="19710"/>
                  </a:lnTo>
                  <a:lnTo>
                    <a:pt x="68449" y="18067"/>
                  </a:lnTo>
                  <a:lnTo>
                    <a:pt x="61276" y="14782"/>
                  </a:lnTo>
                  <a:close/>
                </a:path>
              </a:pathLst>
            </a:custGeom>
            <a:solidFill>
              <a:srgbClr val="79DEFF"/>
            </a:solidFill>
            <a:ln w="8631" cap="flat">
              <a:solidFill>
                <a:srgbClr val="FFFFFF"/>
              </a:solid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D1F04BD8-E4FF-F845-A0F7-993AB35BA627}"/>
                </a:ext>
              </a:extLst>
            </p:cNvPr>
            <p:cNvSpPr/>
            <p:nvPr/>
          </p:nvSpPr>
          <p:spPr>
            <a:xfrm>
              <a:off x="5644874" y="1452106"/>
              <a:ext cx="551880" cy="287478"/>
            </a:xfrm>
            <a:custGeom>
              <a:avLst/>
              <a:gdLst>
                <a:gd name="connsiteX0" fmla="*/ 3630 w 473956"/>
                <a:gd name="connsiteY0" fmla="*/ 107019 h 246887"/>
                <a:gd name="connsiteX1" fmla="*/ 12705 w 473956"/>
                <a:gd name="connsiteY1" fmla="*/ 101833 h 246887"/>
                <a:gd name="connsiteX2" fmla="*/ 19878 w 473956"/>
                <a:gd name="connsiteY2" fmla="*/ 94917 h 246887"/>
                <a:gd name="connsiteX3" fmla="*/ 32582 w 473956"/>
                <a:gd name="connsiteY3" fmla="*/ 86359 h 246887"/>
                <a:gd name="connsiteX4" fmla="*/ 38027 w 473956"/>
                <a:gd name="connsiteY4" fmla="*/ 84630 h 246887"/>
                <a:gd name="connsiteX5" fmla="*/ 43385 w 473956"/>
                <a:gd name="connsiteY5" fmla="*/ 81172 h 246887"/>
                <a:gd name="connsiteX6" fmla="*/ 50645 w 473956"/>
                <a:gd name="connsiteY6" fmla="*/ 77714 h 246887"/>
                <a:gd name="connsiteX7" fmla="*/ 59720 w 473956"/>
                <a:gd name="connsiteY7" fmla="*/ 74257 h 246887"/>
                <a:gd name="connsiteX8" fmla="*/ 68708 w 473956"/>
                <a:gd name="connsiteY8" fmla="*/ 74257 h 246887"/>
                <a:gd name="connsiteX9" fmla="*/ 72338 w 473956"/>
                <a:gd name="connsiteY9" fmla="*/ 72528 h 246887"/>
                <a:gd name="connsiteX10" fmla="*/ 77783 w 473956"/>
                <a:gd name="connsiteY10" fmla="*/ 69070 h 246887"/>
                <a:gd name="connsiteX11" fmla="*/ 86857 w 473956"/>
                <a:gd name="connsiteY11" fmla="*/ 63883 h 246887"/>
                <a:gd name="connsiteX12" fmla="*/ 97661 w 473956"/>
                <a:gd name="connsiteY12" fmla="*/ 53510 h 246887"/>
                <a:gd name="connsiteX13" fmla="*/ 106735 w 473956"/>
                <a:gd name="connsiteY13" fmla="*/ 48323 h 246887"/>
                <a:gd name="connsiteX14" fmla="*/ 115810 w 473956"/>
                <a:gd name="connsiteY14" fmla="*/ 39678 h 246887"/>
                <a:gd name="connsiteX15" fmla="*/ 124798 w 473956"/>
                <a:gd name="connsiteY15" fmla="*/ 32763 h 246887"/>
                <a:gd name="connsiteX16" fmla="*/ 137503 w 473956"/>
                <a:gd name="connsiteY16" fmla="*/ 24205 h 246887"/>
                <a:gd name="connsiteX17" fmla="*/ 146491 w 473956"/>
                <a:gd name="connsiteY17" fmla="*/ 12102 h 246887"/>
                <a:gd name="connsiteX18" fmla="*/ 155566 w 473956"/>
                <a:gd name="connsiteY18" fmla="*/ 6916 h 246887"/>
                <a:gd name="connsiteX19" fmla="*/ 162826 w 473956"/>
                <a:gd name="connsiteY19" fmla="*/ 3458 h 246887"/>
                <a:gd name="connsiteX20" fmla="*/ 171814 w 473956"/>
                <a:gd name="connsiteY20" fmla="*/ 0 h 246887"/>
                <a:gd name="connsiteX21" fmla="*/ 177258 w 473956"/>
                <a:gd name="connsiteY21" fmla="*/ 0 h 246887"/>
                <a:gd name="connsiteX22" fmla="*/ 177258 w 473956"/>
                <a:gd name="connsiteY22" fmla="*/ 6916 h 246887"/>
                <a:gd name="connsiteX23" fmla="*/ 175443 w 473956"/>
                <a:gd name="connsiteY23" fmla="*/ 6916 h 246887"/>
                <a:gd name="connsiteX24" fmla="*/ 175443 w 473956"/>
                <a:gd name="connsiteY24" fmla="*/ 10373 h 246887"/>
                <a:gd name="connsiteX25" fmla="*/ 168270 w 473956"/>
                <a:gd name="connsiteY25" fmla="*/ 15560 h 246887"/>
                <a:gd name="connsiteX26" fmla="*/ 164640 w 473956"/>
                <a:gd name="connsiteY26" fmla="*/ 19018 h 246887"/>
                <a:gd name="connsiteX27" fmla="*/ 164640 w 473956"/>
                <a:gd name="connsiteY27" fmla="*/ 24205 h 246887"/>
                <a:gd name="connsiteX28" fmla="*/ 159195 w 473956"/>
                <a:gd name="connsiteY28" fmla="*/ 27662 h 246887"/>
                <a:gd name="connsiteX29" fmla="*/ 155566 w 473956"/>
                <a:gd name="connsiteY29" fmla="*/ 31034 h 246887"/>
                <a:gd name="connsiteX30" fmla="*/ 150121 w 473956"/>
                <a:gd name="connsiteY30" fmla="*/ 36221 h 246887"/>
                <a:gd name="connsiteX31" fmla="*/ 146491 w 473956"/>
                <a:gd name="connsiteY31" fmla="*/ 41407 h 246887"/>
                <a:gd name="connsiteX32" fmla="*/ 141133 w 473956"/>
                <a:gd name="connsiteY32" fmla="*/ 44865 h 246887"/>
                <a:gd name="connsiteX33" fmla="*/ 137503 w 473956"/>
                <a:gd name="connsiteY33" fmla="*/ 48323 h 246887"/>
                <a:gd name="connsiteX34" fmla="*/ 133873 w 473956"/>
                <a:gd name="connsiteY34" fmla="*/ 51781 h 246887"/>
                <a:gd name="connsiteX35" fmla="*/ 132058 w 473956"/>
                <a:gd name="connsiteY35" fmla="*/ 56967 h 246887"/>
                <a:gd name="connsiteX36" fmla="*/ 132058 w 473956"/>
                <a:gd name="connsiteY36" fmla="*/ 65612 h 246887"/>
                <a:gd name="connsiteX37" fmla="*/ 133873 w 473956"/>
                <a:gd name="connsiteY37" fmla="*/ 69070 h 246887"/>
                <a:gd name="connsiteX38" fmla="*/ 133873 w 473956"/>
                <a:gd name="connsiteY38" fmla="*/ 74257 h 246887"/>
                <a:gd name="connsiteX39" fmla="*/ 137503 w 473956"/>
                <a:gd name="connsiteY39" fmla="*/ 77714 h 246887"/>
                <a:gd name="connsiteX40" fmla="*/ 141133 w 473956"/>
                <a:gd name="connsiteY40" fmla="*/ 74257 h 246887"/>
                <a:gd name="connsiteX41" fmla="*/ 146491 w 473956"/>
                <a:gd name="connsiteY41" fmla="*/ 72528 h 246887"/>
                <a:gd name="connsiteX42" fmla="*/ 153751 w 473956"/>
                <a:gd name="connsiteY42" fmla="*/ 65612 h 246887"/>
                <a:gd name="connsiteX43" fmla="*/ 155566 w 473956"/>
                <a:gd name="connsiteY43" fmla="*/ 69070 h 246887"/>
                <a:gd name="connsiteX44" fmla="*/ 162826 w 473956"/>
                <a:gd name="connsiteY44" fmla="*/ 65612 h 246887"/>
                <a:gd name="connsiteX45" fmla="*/ 168270 w 473956"/>
                <a:gd name="connsiteY45" fmla="*/ 63883 h 246887"/>
                <a:gd name="connsiteX46" fmla="*/ 171814 w 473956"/>
                <a:gd name="connsiteY46" fmla="*/ 63883 h 246887"/>
                <a:gd name="connsiteX47" fmla="*/ 177258 w 473956"/>
                <a:gd name="connsiteY47" fmla="*/ 65612 h 246887"/>
                <a:gd name="connsiteX48" fmla="*/ 184518 w 473956"/>
                <a:gd name="connsiteY48" fmla="*/ 69070 h 246887"/>
                <a:gd name="connsiteX49" fmla="*/ 189963 w 473956"/>
                <a:gd name="connsiteY49" fmla="*/ 72528 h 246887"/>
                <a:gd name="connsiteX50" fmla="*/ 197136 w 473956"/>
                <a:gd name="connsiteY50" fmla="*/ 77714 h 246887"/>
                <a:gd name="connsiteX51" fmla="*/ 198951 w 473956"/>
                <a:gd name="connsiteY51" fmla="*/ 81172 h 246887"/>
                <a:gd name="connsiteX52" fmla="*/ 202581 w 473956"/>
                <a:gd name="connsiteY52" fmla="*/ 86359 h 246887"/>
                <a:gd name="connsiteX53" fmla="*/ 209841 w 473956"/>
                <a:gd name="connsiteY53" fmla="*/ 89817 h 246887"/>
                <a:gd name="connsiteX54" fmla="*/ 211656 w 473956"/>
                <a:gd name="connsiteY54" fmla="*/ 93188 h 246887"/>
                <a:gd name="connsiteX55" fmla="*/ 215285 w 473956"/>
                <a:gd name="connsiteY55" fmla="*/ 94917 h 246887"/>
                <a:gd name="connsiteX56" fmla="*/ 218916 w 473956"/>
                <a:gd name="connsiteY56" fmla="*/ 101833 h 246887"/>
                <a:gd name="connsiteX57" fmla="*/ 220730 w 473956"/>
                <a:gd name="connsiteY57" fmla="*/ 105290 h 246887"/>
                <a:gd name="connsiteX58" fmla="*/ 231533 w 473956"/>
                <a:gd name="connsiteY58" fmla="*/ 98375 h 246887"/>
                <a:gd name="connsiteX59" fmla="*/ 236978 w 473956"/>
                <a:gd name="connsiteY59" fmla="*/ 98375 h 246887"/>
                <a:gd name="connsiteX60" fmla="*/ 242423 w 473956"/>
                <a:gd name="connsiteY60" fmla="*/ 98375 h 246887"/>
                <a:gd name="connsiteX61" fmla="*/ 246053 w 473956"/>
                <a:gd name="connsiteY61" fmla="*/ 98375 h 246887"/>
                <a:gd name="connsiteX62" fmla="*/ 253226 w 473956"/>
                <a:gd name="connsiteY62" fmla="*/ 101833 h 246887"/>
                <a:gd name="connsiteX63" fmla="*/ 262301 w 473956"/>
                <a:gd name="connsiteY63" fmla="*/ 101833 h 246887"/>
                <a:gd name="connsiteX64" fmla="*/ 267746 w 473956"/>
                <a:gd name="connsiteY64" fmla="*/ 101833 h 246887"/>
                <a:gd name="connsiteX65" fmla="*/ 275006 w 473956"/>
                <a:gd name="connsiteY65" fmla="*/ 98375 h 246887"/>
                <a:gd name="connsiteX66" fmla="*/ 276734 w 473956"/>
                <a:gd name="connsiteY66" fmla="*/ 94917 h 246887"/>
                <a:gd name="connsiteX67" fmla="*/ 280364 w 473956"/>
                <a:gd name="connsiteY67" fmla="*/ 89817 h 246887"/>
                <a:gd name="connsiteX68" fmla="*/ 287624 w 473956"/>
                <a:gd name="connsiteY68" fmla="*/ 86359 h 246887"/>
                <a:gd name="connsiteX69" fmla="*/ 289438 w 473956"/>
                <a:gd name="connsiteY69" fmla="*/ 81172 h 246887"/>
                <a:gd name="connsiteX70" fmla="*/ 296698 w 473956"/>
                <a:gd name="connsiteY70" fmla="*/ 81172 h 246887"/>
                <a:gd name="connsiteX71" fmla="*/ 302143 w 473956"/>
                <a:gd name="connsiteY71" fmla="*/ 77714 h 246887"/>
                <a:gd name="connsiteX72" fmla="*/ 309316 w 473956"/>
                <a:gd name="connsiteY72" fmla="*/ 72528 h 246887"/>
                <a:gd name="connsiteX73" fmla="*/ 323836 w 473956"/>
                <a:gd name="connsiteY73" fmla="*/ 72528 h 246887"/>
                <a:gd name="connsiteX74" fmla="*/ 327466 w 473956"/>
                <a:gd name="connsiteY74" fmla="*/ 69070 h 246887"/>
                <a:gd name="connsiteX75" fmla="*/ 336454 w 473956"/>
                <a:gd name="connsiteY75" fmla="*/ 69070 h 246887"/>
                <a:gd name="connsiteX76" fmla="*/ 341899 w 473956"/>
                <a:gd name="connsiteY76" fmla="*/ 69070 h 246887"/>
                <a:gd name="connsiteX77" fmla="*/ 349159 w 473956"/>
                <a:gd name="connsiteY77" fmla="*/ 65612 h 246887"/>
                <a:gd name="connsiteX78" fmla="*/ 354604 w 473956"/>
                <a:gd name="connsiteY78" fmla="*/ 65612 h 246887"/>
                <a:gd name="connsiteX79" fmla="*/ 361776 w 473956"/>
                <a:gd name="connsiteY79" fmla="*/ 63883 h 246887"/>
                <a:gd name="connsiteX80" fmla="*/ 367221 w 473956"/>
                <a:gd name="connsiteY80" fmla="*/ 60425 h 246887"/>
                <a:gd name="connsiteX81" fmla="*/ 370851 w 473956"/>
                <a:gd name="connsiteY81" fmla="*/ 56967 h 246887"/>
                <a:gd name="connsiteX82" fmla="*/ 376296 w 473956"/>
                <a:gd name="connsiteY82" fmla="*/ 56967 h 246887"/>
                <a:gd name="connsiteX83" fmla="*/ 383469 w 473956"/>
                <a:gd name="connsiteY83" fmla="*/ 60425 h 246887"/>
                <a:gd name="connsiteX84" fmla="*/ 387099 w 473956"/>
                <a:gd name="connsiteY84" fmla="*/ 65612 h 246887"/>
                <a:gd name="connsiteX85" fmla="*/ 387099 w 473956"/>
                <a:gd name="connsiteY85" fmla="*/ 72528 h 246887"/>
                <a:gd name="connsiteX86" fmla="*/ 387099 w 473956"/>
                <a:gd name="connsiteY86" fmla="*/ 74257 h 246887"/>
                <a:gd name="connsiteX87" fmla="*/ 392544 w 473956"/>
                <a:gd name="connsiteY87" fmla="*/ 77714 h 246887"/>
                <a:gd name="connsiteX88" fmla="*/ 396174 w 473956"/>
                <a:gd name="connsiteY88" fmla="*/ 81172 h 246887"/>
                <a:gd name="connsiteX89" fmla="*/ 401619 w 473956"/>
                <a:gd name="connsiteY89" fmla="*/ 81172 h 246887"/>
                <a:gd name="connsiteX90" fmla="*/ 405249 w 473956"/>
                <a:gd name="connsiteY90" fmla="*/ 84630 h 246887"/>
                <a:gd name="connsiteX91" fmla="*/ 410607 w 473956"/>
                <a:gd name="connsiteY91" fmla="*/ 86359 h 246887"/>
                <a:gd name="connsiteX92" fmla="*/ 414237 w 473956"/>
                <a:gd name="connsiteY92" fmla="*/ 84630 h 246887"/>
                <a:gd name="connsiteX93" fmla="*/ 419682 w 473956"/>
                <a:gd name="connsiteY93" fmla="*/ 81172 h 246887"/>
                <a:gd name="connsiteX94" fmla="*/ 426941 w 473956"/>
                <a:gd name="connsiteY94" fmla="*/ 77714 h 246887"/>
                <a:gd name="connsiteX95" fmla="*/ 432386 w 473956"/>
                <a:gd name="connsiteY95" fmla="*/ 77714 h 246887"/>
                <a:gd name="connsiteX96" fmla="*/ 439559 w 473956"/>
                <a:gd name="connsiteY96" fmla="*/ 77714 h 246887"/>
                <a:gd name="connsiteX97" fmla="*/ 441374 w 473956"/>
                <a:gd name="connsiteY97" fmla="*/ 84630 h 246887"/>
                <a:gd name="connsiteX98" fmla="*/ 445004 w 473956"/>
                <a:gd name="connsiteY98" fmla="*/ 93188 h 246887"/>
                <a:gd name="connsiteX99" fmla="*/ 448634 w 473956"/>
                <a:gd name="connsiteY99" fmla="*/ 94917 h 246887"/>
                <a:gd name="connsiteX100" fmla="*/ 452264 w 473956"/>
                <a:gd name="connsiteY100" fmla="*/ 101833 h 246887"/>
                <a:gd name="connsiteX101" fmla="*/ 448634 w 473956"/>
                <a:gd name="connsiteY101" fmla="*/ 105290 h 246887"/>
                <a:gd name="connsiteX102" fmla="*/ 454079 w 473956"/>
                <a:gd name="connsiteY102" fmla="*/ 110477 h 246887"/>
                <a:gd name="connsiteX103" fmla="*/ 461252 w 473956"/>
                <a:gd name="connsiteY103" fmla="*/ 113935 h 246887"/>
                <a:gd name="connsiteX104" fmla="*/ 463067 w 473956"/>
                <a:gd name="connsiteY104" fmla="*/ 115664 h 246887"/>
                <a:gd name="connsiteX105" fmla="*/ 470327 w 473956"/>
                <a:gd name="connsiteY105" fmla="*/ 122579 h 246887"/>
                <a:gd name="connsiteX106" fmla="*/ 473957 w 473956"/>
                <a:gd name="connsiteY106" fmla="*/ 126037 h 246887"/>
                <a:gd name="connsiteX107" fmla="*/ 470327 w 473956"/>
                <a:gd name="connsiteY107" fmla="*/ 126037 h 246887"/>
                <a:gd name="connsiteX108" fmla="*/ 463067 w 473956"/>
                <a:gd name="connsiteY108" fmla="*/ 126037 h 246887"/>
                <a:gd name="connsiteX109" fmla="*/ 461252 w 473956"/>
                <a:gd name="connsiteY109" fmla="*/ 127766 h 246887"/>
                <a:gd name="connsiteX110" fmla="*/ 457709 w 473956"/>
                <a:gd name="connsiteY110" fmla="*/ 131224 h 246887"/>
                <a:gd name="connsiteX111" fmla="*/ 452264 w 473956"/>
                <a:gd name="connsiteY111" fmla="*/ 131224 h 246887"/>
                <a:gd name="connsiteX112" fmla="*/ 445004 w 473956"/>
                <a:gd name="connsiteY112" fmla="*/ 134682 h 246887"/>
                <a:gd name="connsiteX113" fmla="*/ 441374 w 473956"/>
                <a:gd name="connsiteY113" fmla="*/ 134682 h 246887"/>
                <a:gd name="connsiteX114" fmla="*/ 439559 w 473956"/>
                <a:gd name="connsiteY114" fmla="*/ 127766 h 246887"/>
                <a:gd name="connsiteX115" fmla="*/ 432386 w 473956"/>
                <a:gd name="connsiteY115" fmla="*/ 126037 h 246887"/>
                <a:gd name="connsiteX116" fmla="*/ 430571 w 473956"/>
                <a:gd name="connsiteY116" fmla="*/ 127766 h 246887"/>
                <a:gd name="connsiteX117" fmla="*/ 430571 w 473956"/>
                <a:gd name="connsiteY117" fmla="*/ 134682 h 246887"/>
                <a:gd name="connsiteX118" fmla="*/ 426941 w 473956"/>
                <a:gd name="connsiteY118" fmla="*/ 139869 h 246887"/>
                <a:gd name="connsiteX119" fmla="*/ 426941 w 473956"/>
                <a:gd name="connsiteY119" fmla="*/ 143326 h 246887"/>
                <a:gd name="connsiteX120" fmla="*/ 419682 w 473956"/>
                <a:gd name="connsiteY120" fmla="*/ 143326 h 246887"/>
                <a:gd name="connsiteX121" fmla="*/ 414237 w 473956"/>
                <a:gd name="connsiteY121" fmla="*/ 143326 h 246887"/>
                <a:gd name="connsiteX122" fmla="*/ 410607 w 473956"/>
                <a:gd name="connsiteY122" fmla="*/ 139869 h 246887"/>
                <a:gd name="connsiteX123" fmla="*/ 405249 w 473956"/>
                <a:gd name="connsiteY123" fmla="*/ 134682 h 246887"/>
                <a:gd name="connsiteX124" fmla="*/ 397989 w 473956"/>
                <a:gd name="connsiteY124" fmla="*/ 134682 h 246887"/>
                <a:gd name="connsiteX125" fmla="*/ 387099 w 473956"/>
                <a:gd name="connsiteY125" fmla="*/ 127766 h 246887"/>
                <a:gd name="connsiteX126" fmla="*/ 379926 w 473956"/>
                <a:gd name="connsiteY126" fmla="*/ 127766 h 246887"/>
                <a:gd name="connsiteX127" fmla="*/ 370851 w 473956"/>
                <a:gd name="connsiteY127" fmla="*/ 127766 h 246887"/>
                <a:gd name="connsiteX128" fmla="*/ 361776 w 473956"/>
                <a:gd name="connsiteY128" fmla="*/ 127766 h 246887"/>
                <a:gd name="connsiteX129" fmla="*/ 354604 w 473956"/>
                <a:gd name="connsiteY129" fmla="*/ 134682 h 246887"/>
                <a:gd name="connsiteX130" fmla="*/ 352788 w 473956"/>
                <a:gd name="connsiteY130" fmla="*/ 134682 h 246887"/>
                <a:gd name="connsiteX131" fmla="*/ 349159 w 473956"/>
                <a:gd name="connsiteY131" fmla="*/ 139869 h 246887"/>
                <a:gd name="connsiteX132" fmla="*/ 345528 w 473956"/>
                <a:gd name="connsiteY132" fmla="*/ 143326 h 246887"/>
                <a:gd name="connsiteX133" fmla="*/ 336454 w 473956"/>
                <a:gd name="connsiteY133" fmla="*/ 146784 h 246887"/>
                <a:gd name="connsiteX134" fmla="*/ 327466 w 473956"/>
                <a:gd name="connsiteY134" fmla="*/ 148513 h 246887"/>
                <a:gd name="connsiteX135" fmla="*/ 320206 w 473956"/>
                <a:gd name="connsiteY135" fmla="*/ 151971 h 246887"/>
                <a:gd name="connsiteX136" fmla="*/ 311131 w 473956"/>
                <a:gd name="connsiteY136" fmla="*/ 155342 h 246887"/>
                <a:gd name="connsiteX137" fmla="*/ 302143 w 473956"/>
                <a:gd name="connsiteY137" fmla="*/ 163987 h 246887"/>
                <a:gd name="connsiteX138" fmla="*/ 296698 w 473956"/>
                <a:gd name="connsiteY138" fmla="*/ 169174 h 246887"/>
                <a:gd name="connsiteX139" fmla="*/ 289438 w 473956"/>
                <a:gd name="connsiteY139" fmla="*/ 179547 h 246887"/>
                <a:gd name="connsiteX140" fmla="*/ 289438 w 473956"/>
                <a:gd name="connsiteY140" fmla="*/ 181276 h 246887"/>
                <a:gd name="connsiteX141" fmla="*/ 280364 w 473956"/>
                <a:gd name="connsiteY141" fmla="*/ 181276 h 246887"/>
                <a:gd name="connsiteX142" fmla="*/ 280364 w 473956"/>
                <a:gd name="connsiteY142" fmla="*/ 179547 h 246887"/>
                <a:gd name="connsiteX143" fmla="*/ 276734 w 473956"/>
                <a:gd name="connsiteY143" fmla="*/ 163987 h 246887"/>
                <a:gd name="connsiteX144" fmla="*/ 276734 w 473956"/>
                <a:gd name="connsiteY144" fmla="*/ 160529 h 246887"/>
                <a:gd name="connsiteX145" fmla="*/ 275006 w 473956"/>
                <a:gd name="connsiteY145" fmla="*/ 163987 h 246887"/>
                <a:gd name="connsiteX146" fmla="*/ 271376 w 473956"/>
                <a:gd name="connsiteY146" fmla="*/ 167445 h 246887"/>
                <a:gd name="connsiteX147" fmla="*/ 264116 w 473956"/>
                <a:gd name="connsiteY147" fmla="*/ 169174 h 246887"/>
                <a:gd name="connsiteX148" fmla="*/ 258671 w 473956"/>
                <a:gd name="connsiteY148" fmla="*/ 172631 h 246887"/>
                <a:gd name="connsiteX149" fmla="*/ 255041 w 473956"/>
                <a:gd name="connsiteY149" fmla="*/ 176089 h 246887"/>
                <a:gd name="connsiteX150" fmla="*/ 246053 w 473956"/>
                <a:gd name="connsiteY150" fmla="*/ 193378 h 246887"/>
                <a:gd name="connsiteX151" fmla="*/ 240608 w 473956"/>
                <a:gd name="connsiteY151" fmla="*/ 200294 h 246887"/>
                <a:gd name="connsiteX152" fmla="*/ 236978 w 473956"/>
                <a:gd name="connsiteY152" fmla="*/ 208938 h 246887"/>
                <a:gd name="connsiteX153" fmla="*/ 231533 w 473956"/>
                <a:gd name="connsiteY153" fmla="*/ 217497 h 246887"/>
                <a:gd name="connsiteX154" fmla="*/ 227904 w 473956"/>
                <a:gd name="connsiteY154" fmla="*/ 226141 h 246887"/>
                <a:gd name="connsiteX155" fmla="*/ 224274 w 473956"/>
                <a:gd name="connsiteY155" fmla="*/ 234786 h 246887"/>
                <a:gd name="connsiteX156" fmla="*/ 218916 w 473956"/>
                <a:gd name="connsiteY156" fmla="*/ 241701 h 246887"/>
                <a:gd name="connsiteX157" fmla="*/ 218916 w 473956"/>
                <a:gd name="connsiteY157" fmla="*/ 246888 h 246887"/>
                <a:gd name="connsiteX158" fmla="*/ 209841 w 473956"/>
                <a:gd name="connsiteY158" fmla="*/ 241701 h 246887"/>
                <a:gd name="connsiteX159" fmla="*/ 202581 w 473956"/>
                <a:gd name="connsiteY159" fmla="*/ 238243 h 246887"/>
                <a:gd name="connsiteX160" fmla="*/ 202581 w 473956"/>
                <a:gd name="connsiteY160" fmla="*/ 229599 h 246887"/>
                <a:gd name="connsiteX161" fmla="*/ 206211 w 473956"/>
                <a:gd name="connsiteY161" fmla="*/ 217497 h 246887"/>
                <a:gd name="connsiteX162" fmla="*/ 197136 w 473956"/>
                <a:gd name="connsiteY162" fmla="*/ 217497 h 246887"/>
                <a:gd name="connsiteX163" fmla="*/ 193593 w 473956"/>
                <a:gd name="connsiteY163" fmla="*/ 214125 h 246887"/>
                <a:gd name="connsiteX164" fmla="*/ 193593 w 473956"/>
                <a:gd name="connsiteY164" fmla="*/ 208938 h 246887"/>
                <a:gd name="connsiteX165" fmla="*/ 197136 w 473956"/>
                <a:gd name="connsiteY165" fmla="*/ 205481 h 246887"/>
                <a:gd name="connsiteX166" fmla="*/ 197136 w 473956"/>
                <a:gd name="connsiteY166" fmla="*/ 200294 h 246887"/>
                <a:gd name="connsiteX167" fmla="*/ 193593 w 473956"/>
                <a:gd name="connsiteY167" fmla="*/ 193378 h 246887"/>
                <a:gd name="connsiteX168" fmla="*/ 189963 w 473956"/>
                <a:gd name="connsiteY168" fmla="*/ 184734 h 246887"/>
                <a:gd name="connsiteX169" fmla="*/ 184518 w 473956"/>
                <a:gd name="connsiteY169" fmla="*/ 181276 h 246887"/>
                <a:gd name="connsiteX170" fmla="*/ 175443 w 473956"/>
                <a:gd name="connsiteY170" fmla="*/ 176089 h 246887"/>
                <a:gd name="connsiteX171" fmla="*/ 168270 w 473956"/>
                <a:gd name="connsiteY171" fmla="*/ 169174 h 246887"/>
                <a:gd name="connsiteX172" fmla="*/ 168270 w 473956"/>
                <a:gd name="connsiteY172" fmla="*/ 163987 h 246887"/>
                <a:gd name="connsiteX173" fmla="*/ 153751 w 473956"/>
                <a:gd name="connsiteY173" fmla="*/ 155342 h 246887"/>
                <a:gd name="connsiteX174" fmla="*/ 141133 w 473956"/>
                <a:gd name="connsiteY174" fmla="*/ 155342 h 246887"/>
                <a:gd name="connsiteX175" fmla="*/ 128428 w 473956"/>
                <a:gd name="connsiteY175" fmla="*/ 155342 h 246887"/>
                <a:gd name="connsiteX176" fmla="*/ 115810 w 473956"/>
                <a:gd name="connsiteY176" fmla="*/ 151971 h 246887"/>
                <a:gd name="connsiteX177" fmla="*/ 106735 w 473956"/>
                <a:gd name="connsiteY177" fmla="*/ 151971 h 246887"/>
                <a:gd name="connsiteX178" fmla="*/ 94031 w 473956"/>
                <a:gd name="connsiteY178" fmla="*/ 148513 h 246887"/>
                <a:gd name="connsiteX179" fmla="*/ 77783 w 473956"/>
                <a:gd name="connsiteY179" fmla="*/ 143326 h 246887"/>
                <a:gd name="connsiteX180" fmla="*/ 63350 w 473956"/>
                <a:gd name="connsiteY180" fmla="*/ 139869 h 246887"/>
                <a:gd name="connsiteX181" fmla="*/ 47015 w 473956"/>
                <a:gd name="connsiteY181" fmla="*/ 139869 h 246887"/>
                <a:gd name="connsiteX182" fmla="*/ 32582 w 473956"/>
                <a:gd name="connsiteY182" fmla="*/ 134682 h 246887"/>
                <a:gd name="connsiteX183" fmla="*/ 21693 w 473956"/>
                <a:gd name="connsiteY183" fmla="*/ 131224 h 246887"/>
                <a:gd name="connsiteX184" fmla="*/ 16248 w 473956"/>
                <a:gd name="connsiteY184" fmla="*/ 126037 h 246887"/>
                <a:gd name="connsiteX185" fmla="*/ 10890 w 473956"/>
                <a:gd name="connsiteY185" fmla="*/ 119122 h 246887"/>
                <a:gd name="connsiteX186" fmla="*/ 7260 w 473956"/>
                <a:gd name="connsiteY186" fmla="*/ 115664 h 246887"/>
                <a:gd name="connsiteX187" fmla="*/ 0 w 473956"/>
                <a:gd name="connsiteY187" fmla="*/ 110477 h 246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473956" h="246887">
                  <a:moveTo>
                    <a:pt x="3630" y="107019"/>
                  </a:moveTo>
                  <a:lnTo>
                    <a:pt x="12705" y="101833"/>
                  </a:lnTo>
                  <a:lnTo>
                    <a:pt x="19878" y="94917"/>
                  </a:lnTo>
                  <a:lnTo>
                    <a:pt x="32582" y="86359"/>
                  </a:lnTo>
                  <a:lnTo>
                    <a:pt x="38027" y="84630"/>
                  </a:lnTo>
                  <a:lnTo>
                    <a:pt x="43385" y="81172"/>
                  </a:lnTo>
                  <a:lnTo>
                    <a:pt x="50645" y="77714"/>
                  </a:lnTo>
                  <a:lnTo>
                    <a:pt x="59720" y="74257"/>
                  </a:lnTo>
                  <a:lnTo>
                    <a:pt x="68708" y="74257"/>
                  </a:lnTo>
                  <a:lnTo>
                    <a:pt x="72338" y="72528"/>
                  </a:lnTo>
                  <a:lnTo>
                    <a:pt x="77783" y="69070"/>
                  </a:lnTo>
                  <a:lnTo>
                    <a:pt x="86857" y="63883"/>
                  </a:lnTo>
                  <a:lnTo>
                    <a:pt x="97661" y="53510"/>
                  </a:lnTo>
                  <a:lnTo>
                    <a:pt x="106735" y="48323"/>
                  </a:lnTo>
                  <a:lnTo>
                    <a:pt x="115810" y="39678"/>
                  </a:lnTo>
                  <a:lnTo>
                    <a:pt x="124798" y="32763"/>
                  </a:lnTo>
                  <a:lnTo>
                    <a:pt x="137503" y="24205"/>
                  </a:lnTo>
                  <a:lnTo>
                    <a:pt x="146491" y="12102"/>
                  </a:lnTo>
                  <a:lnTo>
                    <a:pt x="155566" y="6916"/>
                  </a:lnTo>
                  <a:lnTo>
                    <a:pt x="162826" y="3458"/>
                  </a:lnTo>
                  <a:lnTo>
                    <a:pt x="171814" y="0"/>
                  </a:lnTo>
                  <a:lnTo>
                    <a:pt x="177258" y="0"/>
                  </a:lnTo>
                  <a:lnTo>
                    <a:pt x="177258" y="6916"/>
                  </a:lnTo>
                  <a:lnTo>
                    <a:pt x="175443" y="6916"/>
                  </a:lnTo>
                  <a:lnTo>
                    <a:pt x="175443" y="10373"/>
                  </a:lnTo>
                  <a:lnTo>
                    <a:pt x="168270" y="15560"/>
                  </a:lnTo>
                  <a:lnTo>
                    <a:pt x="164640" y="19018"/>
                  </a:lnTo>
                  <a:lnTo>
                    <a:pt x="164640" y="24205"/>
                  </a:lnTo>
                  <a:lnTo>
                    <a:pt x="159195" y="27662"/>
                  </a:lnTo>
                  <a:lnTo>
                    <a:pt x="155566" y="31034"/>
                  </a:lnTo>
                  <a:lnTo>
                    <a:pt x="150121" y="36221"/>
                  </a:lnTo>
                  <a:lnTo>
                    <a:pt x="146491" y="41407"/>
                  </a:lnTo>
                  <a:lnTo>
                    <a:pt x="141133" y="44865"/>
                  </a:lnTo>
                  <a:lnTo>
                    <a:pt x="137503" y="48323"/>
                  </a:lnTo>
                  <a:lnTo>
                    <a:pt x="133873" y="51781"/>
                  </a:lnTo>
                  <a:lnTo>
                    <a:pt x="132058" y="56967"/>
                  </a:lnTo>
                  <a:lnTo>
                    <a:pt x="132058" y="65612"/>
                  </a:lnTo>
                  <a:lnTo>
                    <a:pt x="133873" y="69070"/>
                  </a:lnTo>
                  <a:lnTo>
                    <a:pt x="133873" y="74257"/>
                  </a:lnTo>
                  <a:lnTo>
                    <a:pt x="137503" y="77714"/>
                  </a:lnTo>
                  <a:lnTo>
                    <a:pt x="141133" y="74257"/>
                  </a:lnTo>
                  <a:lnTo>
                    <a:pt x="146491" y="72528"/>
                  </a:lnTo>
                  <a:lnTo>
                    <a:pt x="153751" y="65612"/>
                  </a:lnTo>
                  <a:lnTo>
                    <a:pt x="155566" y="69070"/>
                  </a:lnTo>
                  <a:lnTo>
                    <a:pt x="162826" y="65612"/>
                  </a:lnTo>
                  <a:lnTo>
                    <a:pt x="168270" y="63883"/>
                  </a:lnTo>
                  <a:lnTo>
                    <a:pt x="171814" y="63883"/>
                  </a:lnTo>
                  <a:lnTo>
                    <a:pt x="177258" y="65612"/>
                  </a:lnTo>
                  <a:lnTo>
                    <a:pt x="184518" y="69070"/>
                  </a:lnTo>
                  <a:lnTo>
                    <a:pt x="189963" y="72528"/>
                  </a:lnTo>
                  <a:lnTo>
                    <a:pt x="197136" y="77714"/>
                  </a:lnTo>
                  <a:lnTo>
                    <a:pt x="198951" y="81172"/>
                  </a:lnTo>
                  <a:lnTo>
                    <a:pt x="202581" y="86359"/>
                  </a:lnTo>
                  <a:lnTo>
                    <a:pt x="209841" y="89817"/>
                  </a:lnTo>
                  <a:lnTo>
                    <a:pt x="211656" y="93188"/>
                  </a:lnTo>
                  <a:lnTo>
                    <a:pt x="215285" y="94917"/>
                  </a:lnTo>
                  <a:lnTo>
                    <a:pt x="218916" y="101833"/>
                  </a:lnTo>
                  <a:lnTo>
                    <a:pt x="220730" y="105290"/>
                  </a:lnTo>
                  <a:lnTo>
                    <a:pt x="231533" y="98375"/>
                  </a:lnTo>
                  <a:lnTo>
                    <a:pt x="236978" y="98375"/>
                  </a:lnTo>
                  <a:lnTo>
                    <a:pt x="242423" y="98375"/>
                  </a:lnTo>
                  <a:lnTo>
                    <a:pt x="246053" y="98375"/>
                  </a:lnTo>
                  <a:lnTo>
                    <a:pt x="253226" y="101833"/>
                  </a:lnTo>
                  <a:lnTo>
                    <a:pt x="262301" y="101833"/>
                  </a:lnTo>
                  <a:lnTo>
                    <a:pt x="267746" y="101833"/>
                  </a:lnTo>
                  <a:lnTo>
                    <a:pt x="275006" y="98375"/>
                  </a:lnTo>
                  <a:lnTo>
                    <a:pt x="276734" y="94917"/>
                  </a:lnTo>
                  <a:lnTo>
                    <a:pt x="280364" y="89817"/>
                  </a:lnTo>
                  <a:lnTo>
                    <a:pt x="287624" y="86359"/>
                  </a:lnTo>
                  <a:lnTo>
                    <a:pt x="289438" y="81172"/>
                  </a:lnTo>
                  <a:lnTo>
                    <a:pt x="296698" y="81172"/>
                  </a:lnTo>
                  <a:lnTo>
                    <a:pt x="302143" y="77714"/>
                  </a:lnTo>
                  <a:lnTo>
                    <a:pt x="309316" y="72528"/>
                  </a:lnTo>
                  <a:lnTo>
                    <a:pt x="323836" y="72528"/>
                  </a:lnTo>
                  <a:lnTo>
                    <a:pt x="327466" y="69070"/>
                  </a:lnTo>
                  <a:lnTo>
                    <a:pt x="336454" y="69070"/>
                  </a:lnTo>
                  <a:lnTo>
                    <a:pt x="341899" y="69070"/>
                  </a:lnTo>
                  <a:lnTo>
                    <a:pt x="349159" y="65612"/>
                  </a:lnTo>
                  <a:lnTo>
                    <a:pt x="354604" y="65612"/>
                  </a:lnTo>
                  <a:lnTo>
                    <a:pt x="361776" y="63883"/>
                  </a:lnTo>
                  <a:lnTo>
                    <a:pt x="367221" y="60425"/>
                  </a:lnTo>
                  <a:lnTo>
                    <a:pt x="370851" y="56967"/>
                  </a:lnTo>
                  <a:lnTo>
                    <a:pt x="376296" y="56967"/>
                  </a:lnTo>
                  <a:lnTo>
                    <a:pt x="383469" y="60425"/>
                  </a:lnTo>
                  <a:lnTo>
                    <a:pt x="387099" y="65612"/>
                  </a:lnTo>
                  <a:lnTo>
                    <a:pt x="387099" y="72528"/>
                  </a:lnTo>
                  <a:lnTo>
                    <a:pt x="387099" y="74257"/>
                  </a:lnTo>
                  <a:lnTo>
                    <a:pt x="392544" y="77714"/>
                  </a:lnTo>
                  <a:lnTo>
                    <a:pt x="396174" y="81172"/>
                  </a:lnTo>
                  <a:lnTo>
                    <a:pt x="401619" y="81172"/>
                  </a:lnTo>
                  <a:lnTo>
                    <a:pt x="405249" y="84630"/>
                  </a:lnTo>
                  <a:lnTo>
                    <a:pt x="410607" y="86359"/>
                  </a:lnTo>
                  <a:lnTo>
                    <a:pt x="414237" y="84630"/>
                  </a:lnTo>
                  <a:lnTo>
                    <a:pt x="419682" y="81172"/>
                  </a:lnTo>
                  <a:lnTo>
                    <a:pt x="426941" y="77714"/>
                  </a:lnTo>
                  <a:lnTo>
                    <a:pt x="432386" y="77714"/>
                  </a:lnTo>
                  <a:lnTo>
                    <a:pt x="439559" y="77714"/>
                  </a:lnTo>
                  <a:lnTo>
                    <a:pt x="441374" y="84630"/>
                  </a:lnTo>
                  <a:lnTo>
                    <a:pt x="445004" y="93188"/>
                  </a:lnTo>
                  <a:lnTo>
                    <a:pt x="448634" y="94917"/>
                  </a:lnTo>
                  <a:lnTo>
                    <a:pt x="452264" y="101833"/>
                  </a:lnTo>
                  <a:lnTo>
                    <a:pt x="448634" y="105290"/>
                  </a:lnTo>
                  <a:lnTo>
                    <a:pt x="454079" y="110477"/>
                  </a:lnTo>
                  <a:lnTo>
                    <a:pt x="461252" y="113935"/>
                  </a:lnTo>
                  <a:lnTo>
                    <a:pt x="463067" y="115664"/>
                  </a:lnTo>
                  <a:lnTo>
                    <a:pt x="470327" y="122579"/>
                  </a:lnTo>
                  <a:lnTo>
                    <a:pt x="473957" y="126037"/>
                  </a:lnTo>
                  <a:lnTo>
                    <a:pt x="470327" y="126037"/>
                  </a:lnTo>
                  <a:lnTo>
                    <a:pt x="463067" y="126037"/>
                  </a:lnTo>
                  <a:lnTo>
                    <a:pt x="461252" y="127766"/>
                  </a:lnTo>
                  <a:lnTo>
                    <a:pt x="457709" y="131224"/>
                  </a:lnTo>
                  <a:lnTo>
                    <a:pt x="452264" y="131224"/>
                  </a:lnTo>
                  <a:lnTo>
                    <a:pt x="445004" y="134682"/>
                  </a:lnTo>
                  <a:lnTo>
                    <a:pt x="441374" y="134682"/>
                  </a:lnTo>
                  <a:lnTo>
                    <a:pt x="439559" y="127766"/>
                  </a:lnTo>
                  <a:lnTo>
                    <a:pt x="432386" y="126037"/>
                  </a:lnTo>
                  <a:lnTo>
                    <a:pt x="430571" y="127766"/>
                  </a:lnTo>
                  <a:lnTo>
                    <a:pt x="430571" y="134682"/>
                  </a:lnTo>
                  <a:lnTo>
                    <a:pt x="426941" y="139869"/>
                  </a:lnTo>
                  <a:lnTo>
                    <a:pt x="426941" y="143326"/>
                  </a:lnTo>
                  <a:lnTo>
                    <a:pt x="419682" y="143326"/>
                  </a:lnTo>
                  <a:lnTo>
                    <a:pt x="414237" y="143326"/>
                  </a:lnTo>
                  <a:lnTo>
                    <a:pt x="410607" y="139869"/>
                  </a:lnTo>
                  <a:lnTo>
                    <a:pt x="405249" y="134682"/>
                  </a:lnTo>
                  <a:lnTo>
                    <a:pt x="397989" y="134682"/>
                  </a:lnTo>
                  <a:lnTo>
                    <a:pt x="387099" y="127766"/>
                  </a:lnTo>
                  <a:lnTo>
                    <a:pt x="379926" y="127766"/>
                  </a:lnTo>
                  <a:lnTo>
                    <a:pt x="370851" y="127766"/>
                  </a:lnTo>
                  <a:lnTo>
                    <a:pt x="361776" y="127766"/>
                  </a:lnTo>
                  <a:lnTo>
                    <a:pt x="354604" y="134682"/>
                  </a:lnTo>
                  <a:lnTo>
                    <a:pt x="352788" y="134682"/>
                  </a:lnTo>
                  <a:lnTo>
                    <a:pt x="349159" y="139869"/>
                  </a:lnTo>
                  <a:lnTo>
                    <a:pt x="345528" y="143326"/>
                  </a:lnTo>
                  <a:lnTo>
                    <a:pt x="336454" y="146784"/>
                  </a:lnTo>
                  <a:lnTo>
                    <a:pt x="327466" y="148513"/>
                  </a:lnTo>
                  <a:lnTo>
                    <a:pt x="320206" y="151971"/>
                  </a:lnTo>
                  <a:lnTo>
                    <a:pt x="311131" y="155342"/>
                  </a:lnTo>
                  <a:lnTo>
                    <a:pt x="302143" y="163987"/>
                  </a:lnTo>
                  <a:lnTo>
                    <a:pt x="296698" y="169174"/>
                  </a:lnTo>
                  <a:lnTo>
                    <a:pt x="289438" y="179547"/>
                  </a:lnTo>
                  <a:lnTo>
                    <a:pt x="289438" y="181276"/>
                  </a:lnTo>
                  <a:lnTo>
                    <a:pt x="280364" y="181276"/>
                  </a:lnTo>
                  <a:lnTo>
                    <a:pt x="280364" y="179547"/>
                  </a:lnTo>
                  <a:lnTo>
                    <a:pt x="276734" y="163987"/>
                  </a:lnTo>
                  <a:lnTo>
                    <a:pt x="276734" y="160529"/>
                  </a:lnTo>
                  <a:lnTo>
                    <a:pt x="275006" y="163987"/>
                  </a:lnTo>
                  <a:lnTo>
                    <a:pt x="271376" y="167445"/>
                  </a:lnTo>
                  <a:lnTo>
                    <a:pt x="264116" y="169174"/>
                  </a:lnTo>
                  <a:lnTo>
                    <a:pt x="258671" y="172631"/>
                  </a:lnTo>
                  <a:lnTo>
                    <a:pt x="255041" y="176089"/>
                  </a:lnTo>
                  <a:lnTo>
                    <a:pt x="246053" y="193378"/>
                  </a:lnTo>
                  <a:lnTo>
                    <a:pt x="240608" y="200294"/>
                  </a:lnTo>
                  <a:lnTo>
                    <a:pt x="236978" y="208938"/>
                  </a:lnTo>
                  <a:lnTo>
                    <a:pt x="231533" y="217497"/>
                  </a:lnTo>
                  <a:lnTo>
                    <a:pt x="227904" y="226141"/>
                  </a:lnTo>
                  <a:lnTo>
                    <a:pt x="224274" y="234786"/>
                  </a:lnTo>
                  <a:lnTo>
                    <a:pt x="218916" y="241701"/>
                  </a:lnTo>
                  <a:lnTo>
                    <a:pt x="218916" y="246888"/>
                  </a:lnTo>
                  <a:lnTo>
                    <a:pt x="209841" y="241701"/>
                  </a:lnTo>
                  <a:lnTo>
                    <a:pt x="202581" y="238243"/>
                  </a:lnTo>
                  <a:lnTo>
                    <a:pt x="202581" y="229599"/>
                  </a:lnTo>
                  <a:lnTo>
                    <a:pt x="206211" y="217497"/>
                  </a:lnTo>
                  <a:lnTo>
                    <a:pt x="197136" y="217497"/>
                  </a:lnTo>
                  <a:lnTo>
                    <a:pt x="193593" y="214125"/>
                  </a:lnTo>
                  <a:lnTo>
                    <a:pt x="193593" y="208938"/>
                  </a:lnTo>
                  <a:lnTo>
                    <a:pt x="197136" y="205481"/>
                  </a:lnTo>
                  <a:lnTo>
                    <a:pt x="197136" y="200294"/>
                  </a:lnTo>
                  <a:lnTo>
                    <a:pt x="193593" y="193378"/>
                  </a:lnTo>
                  <a:lnTo>
                    <a:pt x="189963" y="184734"/>
                  </a:lnTo>
                  <a:lnTo>
                    <a:pt x="184518" y="181276"/>
                  </a:lnTo>
                  <a:lnTo>
                    <a:pt x="175443" y="176089"/>
                  </a:lnTo>
                  <a:lnTo>
                    <a:pt x="168270" y="169174"/>
                  </a:lnTo>
                  <a:lnTo>
                    <a:pt x="168270" y="163987"/>
                  </a:lnTo>
                  <a:lnTo>
                    <a:pt x="153751" y="155342"/>
                  </a:lnTo>
                  <a:lnTo>
                    <a:pt x="141133" y="155342"/>
                  </a:lnTo>
                  <a:lnTo>
                    <a:pt x="128428" y="155342"/>
                  </a:lnTo>
                  <a:lnTo>
                    <a:pt x="115810" y="151971"/>
                  </a:lnTo>
                  <a:lnTo>
                    <a:pt x="106735" y="151971"/>
                  </a:lnTo>
                  <a:lnTo>
                    <a:pt x="94031" y="148513"/>
                  </a:lnTo>
                  <a:lnTo>
                    <a:pt x="77783" y="143326"/>
                  </a:lnTo>
                  <a:lnTo>
                    <a:pt x="63350" y="139869"/>
                  </a:lnTo>
                  <a:lnTo>
                    <a:pt x="47015" y="139869"/>
                  </a:lnTo>
                  <a:lnTo>
                    <a:pt x="32582" y="134682"/>
                  </a:lnTo>
                  <a:lnTo>
                    <a:pt x="21693" y="131224"/>
                  </a:lnTo>
                  <a:lnTo>
                    <a:pt x="16248" y="126037"/>
                  </a:lnTo>
                  <a:lnTo>
                    <a:pt x="10890" y="119122"/>
                  </a:lnTo>
                  <a:lnTo>
                    <a:pt x="7260" y="115664"/>
                  </a:lnTo>
                  <a:lnTo>
                    <a:pt x="0" y="110477"/>
                  </a:lnTo>
                  <a:close/>
                </a:path>
              </a:pathLst>
            </a:custGeom>
            <a:solidFill>
              <a:srgbClr val="C4F1FF"/>
            </a:solidFill>
            <a:ln w="8631" cap="flat">
              <a:solidFill>
                <a:srgbClr val="FFFFFF"/>
              </a:solid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7CDF8737-65C7-804B-A586-477038E67F92}"/>
                </a:ext>
              </a:extLst>
            </p:cNvPr>
            <p:cNvSpPr/>
            <p:nvPr/>
          </p:nvSpPr>
          <p:spPr>
            <a:xfrm>
              <a:off x="5996290" y="1639329"/>
              <a:ext cx="382814" cy="494029"/>
            </a:xfrm>
            <a:custGeom>
              <a:avLst/>
              <a:gdLst>
                <a:gd name="connsiteX0" fmla="*/ 106563 w 328762"/>
                <a:gd name="connsiteY0" fmla="*/ 3458 h 424273"/>
                <a:gd name="connsiteX1" fmla="*/ 112007 w 328762"/>
                <a:gd name="connsiteY1" fmla="*/ 3458 h 424273"/>
                <a:gd name="connsiteX2" fmla="*/ 117452 w 328762"/>
                <a:gd name="connsiteY2" fmla="*/ 0 h 424273"/>
                <a:gd name="connsiteX3" fmla="*/ 124626 w 328762"/>
                <a:gd name="connsiteY3" fmla="*/ 0 h 424273"/>
                <a:gd name="connsiteX4" fmla="*/ 128255 w 328762"/>
                <a:gd name="connsiteY4" fmla="*/ 3458 h 424273"/>
                <a:gd name="connsiteX5" fmla="*/ 137244 w 328762"/>
                <a:gd name="connsiteY5" fmla="*/ 3458 h 424273"/>
                <a:gd name="connsiteX6" fmla="*/ 139059 w 328762"/>
                <a:gd name="connsiteY6" fmla="*/ 6916 h 424273"/>
                <a:gd name="connsiteX7" fmla="*/ 142688 w 328762"/>
                <a:gd name="connsiteY7" fmla="*/ 3458 h 424273"/>
                <a:gd name="connsiteX8" fmla="*/ 146318 w 328762"/>
                <a:gd name="connsiteY8" fmla="*/ 3458 h 424273"/>
                <a:gd name="connsiteX9" fmla="*/ 149948 w 328762"/>
                <a:gd name="connsiteY9" fmla="*/ 3458 h 424273"/>
                <a:gd name="connsiteX10" fmla="*/ 158936 w 328762"/>
                <a:gd name="connsiteY10" fmla="*/ 8645 h 424273"/>
                <a:gd name="connsiteX11" fmla="*/ 160751 w 328762"/>
                <a:gd name="connsiteY11" fmla="*/ 12102 h 424273"/>
                <a:gd name="connsiteX12" fmla="*/ 164381 w 328762"/>
                <a:gd name="connsiteY12" fmla="*/ 15560 h 424273"/>
                <a:gd name="connsiteX13" fmla="*/ 171641 w 328762"/>
                <a:gd name="connsiteY13" fmla="*/ 15560 h 424273"/>
                <a:gd name="connsiteX14" fmla="*/ 176999 w 328762"/>
                <a:gd name="connsiteY14" fmla="*/ 19018 h 424273"/>
                <a:gd name="connsiteX15" fmla="*/ 180629 w 328762"/>
                <a:gd name="connsiteY15" fmla="*/ 20660 h 424273"/>
                <a:gd name="connsiteX16" fmla="*/ 186074 w 328762"/>
                <a:gd name="connsiteY16" fmla="*/ 20660 h 424273"/>
                <a:gd name="connsiteX17" fmla="*/ 189704 w 328762"/>
                <a:gd name="connsiteY17" fmla="*/ 24118 h 424273"/>
                <a:gd name="connsiteX18" fmla="*/ 193248 w 328762"/>
                <a:gd name="connsiteY18" fmla="*/ 24118 h 424273"/>
                <a:gd name="connsiteX19" fmla="*/ 198692 w 328762"/>
                <a:gd name="connsiteY19" fmla="*/ 27576 h 424273"/>
                <a:gd name="connsiteX20" fmla="*/ 202322 w 328762"/>
                <a:gd name="connsiteY20" fmla="*/ 29305 h 424273"/>
                <a:gd name="connsiteX21" fmla="*/ 207767 w 328762"/>
                <a:gd name="connsiteY21" fmla="*/ 29305 h 424273"/>
                <a:gd name="connsiteX22" fmla="*/ 211310 w 328762"/>
                <a:gd name="connsiteY22" fmla="*/ 29305 h 424273"/>
                <a:gd name="connsiteX23" fmla="*/ 216755 w 328762"/>
                <a:gd name="connsiteY23" fmla="*/ 32763 h 424273"/>
                <a:gd name="connsiteX24" fmla="*/ 216755 w 328762"/>
                <a:gd name="connsiteY24" fmla="*/ 39678 h 424273"/>
                <a:gd name="connsiteX25" fmla="*/ 224015 w 328762"/>
                <a:gd name="connsiteY25" fmla="*/ 41407 h 424273"/>
                <a:gd name="connsiteX26" fmla="*/ 227645 w 328762"/>
                <a:gd name="connsiteY26" fmla="*/ 41407 h 424273"/>
                <a:gd name="connsiteX27" fmla="*/ 227645 w 328762"/>
                <a:gd name="connsiteY27" fmla="*/ 48323 h 424273"/>
                <a:gd name="connsiteX28" fmla="*/ 229373 w 328762"/>
                <a:gd name="connsiteY28" fmla="*/ 50052 h 424273"/>
                <a:gd name="connsiteX29" fmla="*/ 227645 w 328762"/>
                <a:gd name="connsiteY29" fmla="*/ 56881 h 424273"/>
                <a:gd name="connsiteX30" fmla="*/ 224015 w 328762"/>
                <a:gd name="connsiteY30" fmla="*/ 60339 h 424273"/>
                <a:gd name="connsiteX31" fmla="*/ 224015 w 328762"/>
                <a:gd name="connsiteY31" fmla="*/ 65525 h 424273"/>
                <a:gd name="connsiteX32" fmla="*/ 224015 w 328762"/>
                <a:gd name="connsiteY32" fmla="*/ 68983 h 424273"/>
                <a:gd name="connsiteX33" fmla="*/ 227645 w 328762"/>
                <a:gd name="connsiteY33" fmla="*/ 72441 h 424273"/>
                <a:gd name="connsiteX34" fmla="*/ 229373 w 328762"/>
                <a:gd name="connsiteY34" fmla="*/ 74170 h 424273"/>
                <a:gd name="connsiteX35" fmla="*/ 229373 w 328762"/>
                <a:gd name="connsiteY35" fmla="*/ 77628 h 424273"/>
                <a:gd name="connsiteX36" fmla="*/ 233003 w 328762"/>
                <a:gd name="connsiteY36" fmla="*/ 82815 h 424273"/>
                <a:gd name="connsiteX37" fmla="*/ 233003 w 328762"/>
                <a:gd name="connsiteY37" fmla="*/ 86272 h 424273"/>
                <a:gd name="connsiteX38" fmla="*/ 236633 w 328762"/>
                <a:gd name="connsiteY38" fmla="*/ 93102 h 424273"/>
                <a:gd name="connsiteX39" fmla="*/ 238448 w 328762"/>
                <a:gd name="connsiteY39" fmla="*/ 98288 h 424273"/>
                <a:gd name="connsiteX40" fmla="*/ 238448 w 328762"/>
                <a:gd name="connsiteY40" fmla="*/ 103475 h 424273"/>
                <a:gd name="connsiteX41" fmla="*/ 242078 w 328762"/>
                <a:gd name="connsiteY41" fmla="*/ 110391 h 424273"/>
                <a:gd name="connsiteX42" fmla="*/ 242078 w 328762"/>
                <a:gd name="connsiteY42" fmla="*/ 113849 h 424273"/>
                <a:gd name="connsiteX43" fmla="*/ 245707 w 328762"/>
                <a:gd name="connsiteY43" fmla="*/ 119035 h 424273"/>
                <a:gd name="connsiteX44" fmla="*/ 242078 w 328762"/>
                <a:gd name="connsiteY44" fmla="*/ 122493 h 424273"/>
                <a:gd name="connsiteX45" fmla="*/ 242078 w 328762"/>
                <a:gd name="connsiteY45" fmla="*/ 127593 h 424273"/>
                <a:gd name="connsiteX46" fmla="*/ 238448 w 328762"/>
                <a:gd name="connsiteY46" fmla="*/ 131051 h 424273"/>
                <a:gd name="connsiteX47" fmla="*/ 236633 w 328762"/>
                <a:gd name="connsiteY47" fmla="*/ 136238 h 424273"/>
                <a:gd name="connsiteX48" fmla="*/ 233003 w 328762"/>
                <a:gd name="connsiteY48" fmla="*/ 143154 h 424273"/>
                <a:gd name="connsiteX49" fmla="*/ 233003 w 328762"/>
                <a:gd name="connsiteY49" fmla="*/ 144882 h 424273"/>
                <a:gd name="connsiteX50" fmla="*/ 229373 w 328762"/>
                <a:gd name="connsiteY50" fmla="*/ 155256 h 424273"/>
                <a:gd name="connsiteX51" fmla="*/ 227645 w 328762"/>
                <a:gd name="connsiteY51" fmla="*/ 156985 h 424273"/>
                <a:gd name="connsiteX52" fmla="*/ 220385 w 328762"/>
                <a:gd name="connsiteY52" fmla="*/ 160443 h 424273"/>
                <a:gd name="connsiteX53" fmla="*/ 216755 w 328762"/>
                <a:gd name="connsiteY53" fmla="*/ 163814 h 424273"/>
                <a:gd name="connsiteX54" fmla="*/ 214940 w 328762"/>
                <a:gd name="connsiteY54" fmla="*/ 169001 h 424273"/>
                <a:gd name="connsiteX55" fmla="*/ 211310 w 328762"/>
                <a:gd name="connsiteY55" fmla="*/ 175916 h 424273"/>
                <a:gd name="connsiteX56" fmla="*/ 211310 w 328762"/>
                <a:gd name="connsiteY56" fmla="*/ 177645 h 424273"/>
                <a:gd name="connsiteX57" fmla="*/ 207767 w 328762"/>
                <a:gd name="connsiteY57" fmla="*/ 181103 h 424273"/>
                <a:gd name="connsiteX58" fmla="*/ 207767 w 328762"/>
                <a:gd name="connsiteY58" fmla="*/ 188019 h 424273"/>
                <a:gd name="connsiteX59" fmla="*/ 207767 w 328762"/>
                <a:gd name="connsiteY59" fmla="*/ 193205 h 424273"/>
                <a:gd name="connsiteX60" fmla="*/ 207767 w 328762"/>
                <a:gd name="connsiteY60" fmla="*/ 196577 h 424273"/>
                <a:gd name="connsiteX61" fmla="*/ 211310 w 328762"/>
                <a:gd name="connsiteY61" fmla="*/ 198306 h 424273"/>
                <a:gd name="connsiteX62" fmla="*/ 214940 w 328762"/>
                <a:gd name="connsiteY62" fmla="*/ 205221 h 424273"/>
                <a:gd name="connsiteX63" fmla="*/ 220385 w 328762"/>
                <a:gd name="connsiteY63" fmla="*/ 205221 h 424273"/>
                <a:gd name="connsiteX64" fmla="*/ 227645 w 328762"/>
                <a:gd name="connsiteY64" fmla="*/ 205221 h 424273"/>
                <a:gd name="connsiteX65" fmla="*/ 229373 w 328762"/>
                <a:gd name="connsiteY65" fmla="*/ 198306 h 424273"/>
                <a:gd name="connsiteX66" fmla="*/ 236633 w 328762"/>
                <a:gd name="connsiteY66" fmla="*/ 196577 h 424273"/>
                <a:gd name="connsiteX67" fmla="*/ 242078 w 328762"/>
                <a:gd name="connsiteY67" fmla="*/ 189747 h 424273"/>
                <a:gd name="connsiteX68" fmla="*/ 242078 w 328762"/>
                <a:gd name="connsiteY68" fmla="*/ 188019 h 424273"/>
                <a:gd name="connsiteX69" fmla="*/ 242078 w 328762"/>
                <a:gd name="connsiteY69" fmla="*/ 181103 h 424273"/>
                <a:gd name="connsiteX70" fmla="*/ 245707 w 328762"/>
                <a:gd name="connsiteY70" fmla="*/ 175916 h 424273"/>
                <a:gd name="connsiteX71" fmla="*/ 245707 w 328762"/>
                <a:gd name="connsiteY71" fmla="*/ 172458 h 424273"/>
                <a:gd name="connsiteX72" fmla="*/ 245707 w 328762"/>
                <a:gd name="connsiteY72" fmla="*/ 167272 h 424273"/>
                <a:gd name="connsiteX73" fmla="*/ 249251 w 328762"/>
                <a:gd name="connsiteY73" fmla="*/ 167272 h 424273"/>
                <a:gd name="connsiteX74" fmla="*/ 254696 w 328762"/>
                <a:gd name="connsiteY74" fmla="*/ 163814 h 424273"/>
                <a:gd name="connsiteX75" fmla="*/ 258326 w 328762"/>
                <a:gd name="connsiteY75" fmla="*/ 160443 h 424273"/>
                <a:gd name="connsiteX76" fmla="*/ 263770 w 328762"/>
                <a:gd name="connsiteY76" fmla="*/ 160443 h 424273"/>
                <a:gd name="connsiteX77" fmla="*/ 267314 w 328762"/>
                <a:gd name="connsiteY77" fmla="*/ 156985 h 424273"/>
                <a:gd name="connsiteX78" fmla="*/ 270944 w 328762"/>
                <a:gd name="connsiteY78" fmla="*/ 156985 h 424273"/>
                <a:gd name="connsiteX79" fmla="*/ 272758 w 328762"/>
                <a:gd name="connsiteY79" fmla="*/ 155256 h 424273"/>
                <a:gd name="connsiteX80" fmla="*/ 280018 w 328762"/>
                <a:gd name="connsiteY80" fmla="*/ 151798 h 424273"/>
                <a:gd name="connsiteX81" fmla="*/ 283562 w 328762"/>
                <a:gd name="connsiteY81" fmla="*/ 155256 h 424273"/>
                <a:gd name="connsiteX82" fmla="*/ 285377 w 328762"/>
                <a:gd name="connsiteY82" fmla="*/ 156985 h 424273"/>
                <a:gd name="connsiteX83" fmla="*/ 289006 w 328762"/>
                <a:gd name="connsiteY83" fmla="*/ 163814 h 424273"/>
                <a:gd name="connsiteX84" fmla="*/ 292637 w 328762"/>
                <a:gd name="connsiteY84" fmla="*/ 167272 h 424273"/>
                <a:gd name="connsiteX85" fmla="*/ 294451 w 328762"/>
                <a:gd name="connsiteY85" fmla="*/ 172458 h 424273"/>
                <a:gd name="connsiteX86" fmla="*/ 298081 w 328762"/>
                <a:gd name="connsiteY86" fmla="*/ 175916 h 424273"/>
                <a:gd name="connsiteX87" fmla="*/ 301625 w 328762"/>
                <a:gd name="connsiteY87" fmla="*/ 181103 h 424273"/>
                <a:gd name="connsiteX88" fmla="*/ 305254 w 328762"/>
                <a:gd name="connsiteY88" fmla="*/ 184561 h 424273"/>
                <a:gd name="connsiteX89" fmla="*/ 307070 w 328762"/>
                <a:gd name="connsiteY89" fmla="*/ 188019 h 424273"/>
                <a:gd name="connsiteX90" fmla="*/ 310699 w 328762"/>
                <a:gd name="connsiteY90" fmla="*/ 193205 h 424273"/>
                <a:gd name="connsiteX91" fmla="*/ 310699 w 328762"/>
                <a:gd name="connsiteY91" fmla="*/ 198306 h 424273"/>
                <a:gd name="connsiteX92" fmla="*/ 310699 w 328762"/>
                <a:gd name="connsiteY92" fmla="*/ 201763 h 424273"/>
                <a:gd name="connsiteX93" fmla="*/ 314329 w 328762"/>
                <a:gd name="connsiteY93" fmla="*/ 208679 h 424273"/>
                <a:gd name="connsiteX94" fmla="*/ 316144 w 328762"/>
                <a:gd name="connsiteY94" fmla="*/ 213866 h 424273"/>
                <a:gd name="connsiteX95" fmla="*/ 316144 w 328762"/>
                <a:gd name="connsiteY95" fmla="*/ 217324 h 424273"/>
                <a:gd name="connsiteX96" fmla="*/ 316144 w 328762"/>
                <a:gd name="connsiteY96" fmla="*/ 222510 h 424273"/>
                <a:gd name="connsiteX97" fmla="*/ 319687 w 328762"/>
                <a:gd name="connsiteY97" fmla="*/ 225968 h 424273"/>
                <a:gd name="connsiteX98" fmla="*/ 319687 w 328762"/>
                <a:gd name="connsiteY98" fmla="*/ 231155 h 424273"/>
                <a:gd name="connsiteX99" fmla="*/ 319687 w 328762"/>
                <a:gd name="connsiteY99" fmla="*/ 234526 h 424273"/>
                <a:gd name="connsiteX100" fmla="*/ 326947 w 328762"/>
                <a:gd name="connsiteY100" fmla="*/ 241442 h 424273"/>
                <a:gd name="connsiteX101" fmla="*/ 328762 w 328762"/>
                <a:gd name="connsiteY101" fmla="*/ 243171 h 424273"/>
                <a:gd name="connsiteX102" fmla="*/ 328762 w 328762"/>
                <a:gd name="connsiteY102" fmla="*/ 250086 h 424273"/>
                <a:gd name="connsiteX103" fmla="*/ 328762 w 328762"/>
                <a:gd name="connsiteY103" fmla="*/ 255273 h 424273"/>
                <a:gd name="connsiteX104" fmla="*/ 328762 w 328762"/>
                <a:gd name="connsiteY104" fmla="*/ 267289 h 424273"/>
                <a:gd name="connsiteX105" fmla="*/ 328762 w 328762"/>
                <a:gd name="connsiteY105" fmla="*/ 279392 h 424273"/>
                <a:gd name="connsiteX106" fmla="*/ 328762 w 328762"/>
                <a:gd name="connsiteY106" fmla="*/ 288036 h 424273"/>
                <a:gd name="connsiteX107" fmla="*/ 328762 w 328762"/>
                <a:gd name="connsiteY107" fmla="*/ 293223 h 424273"/>
                <a:gd name="connsiteX108" fmla="*/ 326947 w 328762"/>
                <a:gd name="connsiteY108" fmla="*/ 300138 h 424273"/>
                <a:gd name="connsiteX109" fmla="*/ 319687 w 328762"/>
                <a:gd name="connsiteY109" fmla="*/ 296681 h 424273"/>
                <a:gd name="connsiteX110" fmla="*/ 314329 w 328762"/>
                <a:gd name="connsiteY110" fmla="*/ 300138 h 424273"/>
                <a:gd name="connsiteX111" fmla="*/ 310699 w 328762"/>
                <a:gd name="connsiteY111" fmla="*/ 303510 h 424273"/>
                <a:gd name="connsiteX112" fmla="*/ 307070 w 328762"/>
                <a:gd name="connsiteY112" fmla="*/ 305239 h 424273"/>
                <a:gd name="connsiteX113" fmla="*/ 305254 w 328762"/>
                <a:gd name="connsiteY113" fmla="*/ 308696 h 424273"/>
                <a:gd name="connsiteX114" fmla="*/ 305254 w 328762"/>
                <a:gd name="connsiteY114" fmla="*/ 313883 h 424273"/>
                <a:gd name="connsiteX115" fmla="*/ 301625 w 328762"/>
                <a:gd name="connsiteY115" fmla="*/ 320799 h 424273"/>
                <a:gd name="connsiteX116" fmla="*/ 305254 w 328762"/>
                <a:gd name="connsiteY116" fmla="*/ 325985 h 424273"/>
                <a:gd name="connsiteX117" fmla="*/ 305254 w 328762"/>
                <a:gd name="connsiteY117" fmla="*/ 332901 h 424273"/>
                <a:gd name="connsiteX118" fmla="*/ 301625 w 328762"/>
                <a:gd name="connsiteY118" fmla="*/ 336359 h 424273"/>
                <a:gd name="connsiteX119" fmla="*/ 298081 w 328762"/>
                <a:gd name="connsiteY119" fmla="*/ 341459 h 424273"/>
                <a:gd name="connsiteX120" fmla="*/ 294451 w 328762"/>
                <a:gd name="connsiteY120" fmla="*/ 350104 h 424273"/>
                <a:gd name="connsiteX121" fmla="*/ 294451 w 328762"/>
                <a:gd name="connsiteY121" fmla="*/ 357019 h 424273"/>
                <a:gd name="connsiteX122" fmla="*/ 294451 w 328762"/>
                <a:gd name="connsiteY122" fmla="*/ 365664 h 424273"/>
                <a:gd name="connsiteX123" fmla="*/ 294451 w 328762"/>
                <a:gd name="connsiteY123" fmla="*/ 370851 h 424273"/>
                <a:gd name="connsiteX124" fmla="*/ 289006 w 328762"/>
                <a:gd name="connsiteY124" fmla="*/ 377680 h 424273"/>
                <a:gd name="connsiteX125" fmla="*/ 285377 w 328762"/>
                <a:gd name="connsiteY125" fmla="*/ 382866 h 424273"/>
                <a:gd name="connsiteX126" fmla="*/ 283562 w 328762"/>
                <a:gd name="connsiteY126" fmla="*/ 388053 h 424273"/>
                <a:gd name="connsiteX127" fmla="*/ 280018 w 328762"/>
                <a:gd name="connsiteY127" fmla="*/ 391511 h 424273"/>
                <a:gd name="connsiteX128" fmla="*/ 276389 w 328762"/>
                <a:gd name="connsiteY128" fmla="*/ 398427 h 424273"/>
                <a:gd name="connsiteX129" fmla="*/ 272758 w 328762"/>
                <a:gd name="connsiteY129" fmla="*/ 400155 h 424273"/>
                <a:gd name="connsiteX130" fmla="*/ 260141 w 328762"/>
                <a:gd name="connsiteY130" fmla="*/ 400155 h 424273"/>
                <a:gd name="connsiteX131" fmla="*/ 254696 w 328762"/>
                <a:gd name="connsiteY131" fmla="*/ 403614 h 424273"/>
                <a:gd name="connsiteX132" fmla="*/ 245707 w 328762"/>
                <a:gd name="connsiteY132" fmla="*/ 403614 h 424273"/>
                <a:gd name="connsiteX133" fmla="*/ 229373 w 328762"/>
                <a:gd name="connsiteY133" fmla="*/ 403614 h 424273"/>
                <a:gd name="connsiteX134" fmla="*/ 220385 w 328762"/>
                <a:gd name="connsiteY134" fmla="*/ 407071 h 424273"/>
                <a:gd name="connsiteX135" fmla="*/ 205952 w 328762"/>
                <a:gd name="connsiteY135" fmla="*/ 410443 h 424273"/>
                <a:gd name="connsiteX136" fmla="*/ 189704 w 328762"/>
                <a:gd name="connsiteY136" fmla="*/ 410443 h 424273"/>
                <a:gd name="connsiteX137" fmla="*/ 184259 w 328762"/>
                <a:gd name="connsiteY137" fmla="*/ 412172 h 424273"/>
                <a:gd name="connsiteX138" fmla="*/ 171641 w 328762"/>
                <a:gd name="connsiteY138" fmla="*/ 412172 h 424273"/>
                <a:gd name="connsiteX139" fmla="*/ 164381 w 328762"/>
                <a:gd name="connsiteY139" fmla="*/ 412172 h 424273"/>
                <a:gd name="connsiteX140" fmla="*/ 160751 w 328762"/>
                <a:gd name="connsiteY140" fmla="*/ 410443 h 424273"/>
                <a:gd name="connsiteX141" fmla="*/ 155307 w 328762"/>
                <a:gd name="connsiteY141" fmla="*/ 410443 h 424273"/>
                <a:gd name="connsiteX142" fmla="*/ 146318 w 328762"/>
                <a:gd name="connsiteY142" fmla="*/ 407071 h 424273"/>
                <a:gd name="connsiteX143" fmla="*/ 139059 w 328762"/>
                <a:gd name="connsiteY143" fmla="*/ 412172 h 424273"/>
                <a:gd name="connsiteX144" fmla="*/ 106563 w 328762"/>
                <a:gd name="connsiteY144" fmla="*/ 412172 h 424273"/>
                <a:gd name="connsiteX145" fmla="*/ 90315 w 328762"/>
                <a:gd name="connsiteY145" fmla="*/ 412172 h 424273"/>
                <a:gd name="connsiteX146" fmla="*/ 81327 w 328762"/>
                <a:gd name="connsiteY146" fmla="*/ 419087 h 424273"/>
                <a:gd name="connsiteX147" fmla="*/ 59634 w 328762"/>
                <a:gd name="connsiteY147" fmla="*/ 419087 h 424273"/>
                <a:gd name="connsiteX148" fmla="*/ 43386 w 328762"/>
                <a:gd name="connsiteY148" fmla="*/ 420816 h 424273"/>
                <a:gd name="connsiteX149" fmla="*/ 25323 w 328762"/>
                <a:gd name="connsiteY149" fmla="*/ 420816 h 424273"/>
                <a:gd name="connsiteX150" fmla="*/ 0 w 328762"/>
                <a:gd name="connsiteY150" fmla="*/ 424274 h 424273"/>
                <a:gd name="connsiteX151" fmla="*/ 12618 w 328762"/>
                <a:gd name="connsiteY151" fmla="*/ 407071 h 424273"/>
                <a:gd name="connsiteX152" fmla="*/ 18063 w 328762"/>
                <a:gd name="connsiteY152" fmla="*/ 400155 h 424273"/>
                <a:gd name="connsiteX153" fmla="*/ 21693 w 328762"/>
                <a:gd name="connsiteY153" fmla="*/ 391511 h 424273"/>
                <a:gd name="connsiteX154" fmla="*/ 25323 w 328762"/>
                <a:gd name="connsiteY154" fmla="*/ 386324 h 424273"/>
                <a:gd name="connsiteX155" fmla="*/ 28866 w 328762"/>
                <a:gd name="connsiteY155" fmla="*/ 377680 h 424273"/>
                <a:gd name="connsiteX156" fmla="*/ 28866 w 328762"/>
                <a:gd name="connsiteY156" fmla="*/ 367393 h 424273"/>
                <a:gd name="connsiteX157" fmla="*/ 34311 w 328762"/>
                <a:gd name="connsiteY157" fmla="*/ 350104 h 424273"/>
                <a:gd name="connsiteX158" fmla="*/ 37941 w 328762"/>
                <a:gd name="connsiteY158" fmla="*/ 341459 h 424273"/>
                <a:gd name="connsiteX159" fmla="*/ 37941 w 328762"/>
                <a:gd name="connsiteY159" fmla="*/ 329443 h 424273"/>
                <a:gd name="connsiteX160" fmla="*/ 39756 w 328762"/>
                <a:gd name="connsiteY160" fmla="*/ 313883 h 424273"/>
                <a:gd name="connsiteX161" fmla="*/ 39756 w 328762"/>
                <a:gd name="connsiteY161" fmla="*/ 303510 h 424273"/>
                <a:gd name="connsiteX162" fmla="*/ 39756 w 328762"/>
                <a:gd name="connsiteY162" fmla="*/ 288036 h 424273"/>
                <a:gd name="connsiteX163" fmla="*/ 37941 w 328762"/>
                <a:gd name="connsiteY163" fmla="*/ 279392 h 424273"/>
                <a:gd name="connsiteX164" fmla="*/ 34311 w 328762"/>
                <a:gd name="connsiteY164" fmla="*/ 272476 h 424273"/>
                <a:gd name="connsiteX165" fmla="*/ 30681 w 328762"/>
                <a:gd name="connsiteY165" fmla="*/ 267289 h 424273"/>
                <a:gd name="connsiteX166" fmla="*/ 25323 w 328762"/>
                <a:gd name="connsiteY166" fmla="*/ 258731 h 424273"/>
                <a:gd name="connsiteX167" fmla="*/ 21693 w 328762"/>
                <a:gd name="connsiteY167" fmla="*/ 251815 h 424273"/>
                <a:gd name="connsiteX168" fmla="*/ 16248 w 328762"/>
                <a:gd name="connsiteY168" fmla="*/ 243171 h 424273"/>
                <a:gd name="connsiteX169" fmla="*/ 12618 w 328762"/>
                <a:gd name="connsiteY169" fmla="*/ 237984 h 424273"/>
                <a:gd name="connsiteX170" fmla="*/ 8989 w 328762"/>
                <a:gd name="connsiteY170" fmla="*/ 231155 h 424273"/>
                <a:gd name="connsiteX171" fmla="*/ 7260 w 328762"/>
                <a:gd name="connsiteY171" fmla="*/ 225968 h 424273"/>
                <a:gd name="connsiteX172" fmla="*/ 7260 w 328762"/>
                <a:gd name="connsiteY172" fmla="*/ 217324 h 424273"/>
                <a:gd name="connsiteX173" fmla="*/ 7260 w 328762"/>
                <a:gd name="connsiteY173" fmla="*/ 210408 h 424273"/>
                <a:gd name="connsiteX174" fmla="*/ 12618 w 328762"/>
                <a:gd name="connsiteY174" fmla="*/ 205221 h 424273"/>
                <a:gd name="connsiteX175" fmla="*/ 12618 w 328762"/>
                <a:gd name="connsiteY175" fmla="*/ 196577 h 424273"/>
                <a:gd name="connsiteX176" fmla="*/ 12618 w 328762"/>
                <a:gd name="connsiteY176" fmla="*/ 188019 h 424273"/>
                <a:gd name="connsiteX177" fmla="*/ 12618 w 328762"/>
                <a:gd name="connsiteY177" fmla="*/ 181103 h 424273"/>
                <a:gd name="connsiteX178" fmla="*/ 12618 w 328762"/>
                <a:gd name="connsiteY178" fmla="*/ 172458 h 424273"/>
                <a:gd name="connsiteX179" fmla="*/ 21693 w 328762"/>
                <a:gd name="connsiteY179" fmla="*/ 163814 h 424273"/>
                <a:gd name="connsiteX180" fmla="*/ 18063 w 328762"/>
                <a:gd name="connsiteY180" fmla="*/ 119035 h 424273"/>
                <a:gd name="connsiteX181" fmla="*/ 21693 w 328762"/>
                <a:gd name="connsiteY181" fmla="*/ 110391 h 424273"/>
                <a:gd name="connsiteX182" fmla="*/ 25323 w 328762"/>
                <a:gd name="connsiteY182" fmla="*/ 106933 h 424273"/>
                <a:gd name="connsiteX183" fmla="*/ 28866 w 328762"/>
                <a:gd name="connsiteY183" fmla="*/ 98288 h 424273"/>
                <a:gd name="connsiteX184" fmla="*/ 28866 w 328762"/>
                <a:gd name="connsiteY184" fmla="*/ 94830 h 424273"/>
                <a:gd name="connsiteX185" fmla="*/ 30681 w 328762"/>
                <a:gd name="connsiteY185" fmla="*/ 93102 h 424273"/>
                <a:gd name="connsiteX186" fmla="*/ 37941 w 328762"/>
                <a:gd name="connsiteY186" fmla="*/ 86272 h 424273"/>
                <a:gd name="connsiteX187" fmla="*/ 46929 w 328762"/>
                <a:gd name="connsiteY187" fmla="*/ 82815 h 424273"/>
                <a:gd name="connsiteX188" fmla="*/ 50559 w 328762"/>
                <a:gd name="connsiteY188" fmla="*/ 77628 h 424273"/>
                <a:gd name="connsiteX189" fmla="*/ 52374 w 328762"/>
                <a:gd name="connsiteY189" fmla="*/ 74170 h 424273"/>
                <a:gd name="connsiteX190" fmla="*/ 56004 w 328762"/>
                <a:gd name="connsiteY190" fmla="*/ 72441 h 424273"/>
                <a:gd name="connsiteX191" fmla="*/ 59634 w 328762"/>
                <a:gd name="connsiteY191" fmla="*/ 77628 h 424273"/>
                <a:gd name="connsiteX192" fmla="*/ 59634 w 328762"/>
                <a:gd name="connsiteY192" fmla="*/ 81086 h 424273"/>
                <a:gd name="connsiteX193" fmla="*/ 61449 w 328762"/>
                <a:gd name="connsiteY193" fmla="*/ 86272 h 424273"/>
                <a:gd name="connsiteX194" fmla="*/ 61449 w 328762"/>
                <a:gd name="connsiteY194" fmla="*/ 93102 h 424273"/>
                <a:gd name="connsiteX195" fmla="*/ 61449 w 328762"/>
                <a:gd name="connsiteY195" fmla="*/ 94830 h 424273"/>
                <a:gd name="connsiteX196" fmla="*/ 64992 w 328762"/>
                <a:gd name="connsiteY196" fmla="*/ 98288 h 424273"/>
                <a:gd name="connsiteX197" fmla="*/ 68622 w 328762"/>
                <a:gd name="connsiteY197" fmla="*/ 98288 h 424273"/>
                <a:gd name="connsiteX198" fmla="*/ 68622 w 328762"/>
                <a:gd name="connsiteY198" fmla="*/ 94830 h 424273"/>
                <a:gd name="connsiteX199" fmla="*/ 72252 w 328762"/>
                <a:gd name="connsiteY199" fmla="*/ 89730 h 424273"/>
                <a:gd name="connsiteX200" fmla="*/ 77696 w 328762"/>
                <a:gd name="connsiteY200" fmla="*/ 86272 h 424273"/>
                <a:gd name="connsiteX201" fmla="*/ 77696 w 328762"/>
                <a:gd name="connsiteY201" fmla="*/ 81086 h 424273"/>
                <a:gd name="connsiteX202" fmla="*/ 77696 w 328762"/>
                <a:gd name="connsiteY202" fmla="*/ 56881 h 424273"/>
                <a:gd name="connsiteX203" fmla="*/ 81327 w 328762"/>
                <a:gd name="connsiteY203" fmla="*/ 50052 h 424273"/>
                <a:gd name="connsiteX204" fmla="*/ 86685 w 328762"/>
                <a:gd name="connsiteY204" fmla="*/ 48323 h 424273"/>
                <a:gd name="connsiteX205" fmla="*/ 90315 w 328762"/>
                <a:gd name="connsiteY205" fmla="*/ 50052 h 424273"/>
                <a:gd name="connsiteX206" fmla="*/ 93944 w 328762"/>
                <a:gd name="connsiteY206" fmla="*/ 44865 h 424273"/>
                <a:gd name="connsiteX207" fmla="*/ 99389 w 328762"/>
                <a:gd name="connsiteY207" fmla="*/ 41407 h 424273"/>
                <a:gd name="connsiteX208" fmla="*/ 106563 w 328762"/>
                <a:gd name="connsiteY208" fmla="*/ 41407 h 424273"/>
                <a:gd name="connsiteX209" fmla="*/ 108378 w 328762"/>
                <a:gd name="connsiteY209" fmla="*/ 36221 h 424273"/>
                <a:gd name="connsiteX210" fmla="*/ 102933 w 328762"/>
                <a:gd name="connsiteY210" fmla="*/ 29305 h 424273"/>
                <a:gd name="connsiteX211" fmla="*/ 99389 w 328762"/>
                <a:gd name="connsiteY211" fmla="*/ 27576 h 424273"/>
                <a:gd name="connsiteX212" fmla="*/ 95759 w 328762"/>
                <a:gd name="connsiteY212" fmla="*/ 20660 h 424273"/>
                <a:gd name="connsiteX213" fmla="*/ 95759 w 328762"/>
                <a:gd name="connsiteY213" fmla="*/ 15560 h 424273"/>
                <a:gd name="connsiteX214" fmla="*/ 95759 w 328762"/>
                <a:gd name="connsiteY214" fmla="*/ 12102 h 424273"/>
                <a:gd name="connsiteX215" fmla="*/ 99389 w 328762"/>
                <a:gd name="connsiteY215" fmla="*/ 8645 h 424273"/>
                <a:gd name="connsiteX216" fmla="*/ 99389 w 328762"/>
                <a:gd name="connsiteY216" fmla="*/ 3458 h 4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328762" h="424273">
                  <a:moveTo>
                    <a:pt x="106563" y="3458"/>
                  </a:moveTo>
                  <a:lnTo>
                    <a:pt x="112007" y="3458"/>
                  </a:lnTo>
                  <a:lnTo>
                    <a:pt x="117452" y="0"/>
                  </a:lnTo>
                  <a:lnTo>
                    <a:pt x="124626" y="0"/>
                  </a:lnTo>
                  <a:lnTo>
                    <a:pt x="128255" y="3458"/>
                  </a:lnTo>
                  <a:lnTo>
                    <a:pt x="137244" y="3458"/>
                  </a:lnTo>
                  <a:lnTo>
                    <a:pt x="139059" y="6916"/>
                  </a:lnTo>
                  <a:lnTo>
                    <a:pt x="142688" y="3458"/>
                  </a:lnTo>
                  <a:lnTo>
                    <a:pt x="146318" y="3458"/>
                  </a:lnTo>
                  <a:lnTo>
                    <a:pt x="149948" y="3458"/>
                  </a:lnTo>
                  <a:lnTo>
                    <a:pt x="158936" y="8645"/>
                  </a:lnTo>
                  <a:lnTo>
                    <a:pt x="160751" y="12102"/>
                  </a:lnTo>
                  <a:lnTo>
                    <a:pt x="164381" y="15560"/>
                  </a:lnTo>
                  <a:lnTo>
                    <a:pt x="171641" y="15560"/>
                  </a:lnTo>
                  <a:lnTo>
                    <a:pt x="176999" y="19018"/>
                  </a:lnTo>
                  <a:lnTo>
                    <a:pt x="180629" y="20660"/>
                  </a:lnTo>
                  <a:lnTo>
                    <a:pt x="186074" y="20660"/>
                  </a:lnTo>
                  <a:lnTo>
                    <a:pt x="189704" y="24118"/>
                  </a:lnTo>
                  <a:lnTo>
                    <a:pt x="193248" y="24118"/>
                  </a:lnTo>
                  <a:lnTo>
                    <a:pt x="198692" y="27576"/>
                  </a:lnTo>
                  <a:lnTo>
                    <a:pt x="202322" y="29305"/>
                  </a:lnTo>
                  <a:lnTo>
                    <a:pt x="207767" y="29305"/>
                  </a:lnTo>
                  <a:lnTo>
                    <a:pt x="211310" y="29305"/>
                  </a:lnTo>
                  <a:lnTo>
                    <a:pt x="216755" y="32763"/>
                  </a:lnTo>
                  <a:lnTo>
                    <a:pt x="216755" y="39678"/>
                  </a:lnTo>
                  <a:lnTo>
                    <a:pt x="224015" y="41407"/>
                  </a:lnTo>
                  <a:lnTo>
                    <a:pt x="227645" y="41407"/>
                  </a:lnTo>
                  <a:lnTo>
                    <a:pt x="227645" y="48323"/>
                  </a:lnTo>
                  <a:lnTo>
                    <a:pt x="229373" y="50052"/>
                  </a:lnTo>
                  <a:lnTo>
                    <a:pt x="227645" y="56881"/>
                  </a:lnTo>
                  <a:lnTo>
                    <a:pt x="224015" y="60339"/>
                  </a:lnTo>
                  <a:lnTo>
                    <a:pt x="224015" y="65525"/>
                  </a:lnTo>
                  <a:lnTo>
                    <a:pt x="224015" y="68983"/>
                  </a:lnTo>
                  <a:lnTo>
                    <a:pt x="227645" y="72441"/>
                  </a:lnTo>
                  <a:lnTo>
                    <a:pt x="229373" y="74170"/>
                  </a:lnTo>
                  <a:lnTo>
                    <a:pt x="229373" y="77628"/>
                  </a:lnTo>
                  <a:lnTo>
                    <a:pt x="233003" y="82815"/>
                  </a:lnTo>
                  <a:lnTo>
                    <a:pt x="233003" y="86272"/>
                  </a:lnTo>
                  <a:lnTo>
                    <a:pt x="236633" y="93102"/>
                  </a:lnTo>
                  <a:lnTo>
                    <a:pt x="238448" y="98288"/>
                  </a:lnTo>
                  <a:lnTo>
                    <a:pt x="238448" y="103475"/>
                  </a:lnTo>
                  <a:lnTo>
                    <a:pt x="242078" y="110391"/>
                  </a:lnTo>
                  <a:lnTo>
                    <a:pt x="242078" y="113849"/>
                  </a:lnTo>
                  <a:lnTo>
                    <a:pt x="245707" y="119035"/>
                  </a:lnTo>
                  <a:lnTo>
                    <a:pt x="242078" y="122493"/>
                  </a:lnTo>
                  <a:lnTo>
                    <a:pt x="242078" y="127593"/>
                  </a:lnTo>
                  <a:lnTo>
                    <a:pt x="238448" y="131051"/>
                  </a:lnTo>
                  <a:lnTo>
                    <a:pt x="236633" y="136238"/>
                  </a:lnTo>
                  <a:lnTo>
                    <a:pt x="233003" y="143154"/>
                  </a:lnTo>
                  <a:lnTo>
                    <a:pt x="233003" y="144882"/>
                  </a:lnTo>
                  <a:lnTo>
                    <a:pt x="229373" y="155256"/>
                  </a:lnTo>
                  <a:lnTo>
                    <a:pt x="227645" y="156985"/>
                  </a:lnTo>
                  <a:lnTo>
                    <a:pt x="220385" y="160443"/>
                  </a:lnTo>
                  <a:lnTo>
                    <a:pt x="216755" y="163814"/>
                  </a:lnTo>
                  <a:lnTo>
                    <a:pt x="214940" y="169001"/>
                  </a:lnTo>
                  <a:lnTo>
                    <a:pt x="211310" y="175916"/>
                  </a:lnTo>
                  <a:lnTo>
                    <a:pt x="211310" y="177645"/>
                  </a:lnTo>
                  <a:lnTo>
                    <a:pt x="207767" y="181103"/>
                  </a:lnTo>
                  <a:lnTo>
                    <a:pt x="207767" y="188019"/>
                  </a:lnTo>
                  <a:lnTo>
                    <a:pt x="207767" y="193205"/>
                  </a:lnTo>
                  <a:lnTo>
                    <a:pt x="207767" y="196577"/>
                  </a:lnTo>
                  <a:lnTo>
                    <a:pt x="211310" y="198306"/>
                  </a:lnTo>
                  <a:lnTo>
                    <a:pt x="214940" y="205221"/>
                  </a:lnTo>
                  <a:lnTo>
                    <a:pt x="220385" y="205221"/>
                  </a:lnTo>
                  <a:lnTo>
                    <a:pt x="227645" y="205221"/>
                  </a:lnTo>
                  <a:lnTo>
                    <a:pt x="229373" y="198306"/>
                  </a:lnTo>
                  <a:lnTo>
                    <a:pt x="236633" y="196577"/>
                  </a:lnTo>
                  <a:lnTo>
                    <a:pt x="242078" y="189747"/>
                  </a:lnTo>
                  <a:lnTo>
                    <a:pt x="242078" y="188019"/>
                  </a:lnTo>
                  <a:lnTo>
                    <a:pt x="242078" y="181103"/>
                  </a:lnTo>
                  <a:lnTo>
                    <a:pt x="245707" y="175916"/>
                  </a:lnTo>
                  <a:lnTo>
                    <a:pt x="245707" y="172458"/>
                  </a:lnTo>
                  <a:lnTo>
                    <a:pt x="245707" y="167272"/>
                  </a:lnTo>
                  <a:lnTo>
                    <a:pt x="249251" y="167272"/>
                  </a:lnTo>
                  <a:lnTo>
                    <a:pt x="254696" y="163814"/>
                  </a:lnTo>
                  <a:lnTo>
                    <a:pt x="258326" y="160443"/>
                  </a:lnTo>
                  <a:lnTo>
                    <a:pt x="263770" y="160443"/>
                  </a:lnTo>
                  <a:lnTo>
                    <a:pt x="267314" y="156985"/>
                  </a:lnTo>
                  <a:lnTo>
                    <a:pt x="270944" y="156985"/>
                  </a:lnTo>
                  <a:lnTo>
                    <a:pt x="272758" y="155256"/>
                  </a:lnTo>
                  <a:lnTo>
                    <a:pt x="280018" y="151798"/>
                  </a:lnTo>
                  <a:lnTo>
                    <a:pt x="283562" y="155256"/>
                  </a:lnTo>
                  <a:lnTo>
                    <a:pt x="285377" y="156985"/>
                  </a:lnTo>
                  <a:lnTo>
                    <a:pt x="289006" y="163814"/>
                  </a:lnTo>
                  <a:lnTo>
                    <a:pt x="292637" y="167272"/>
                  </a:lnTo>
                  <a:lnTo>
                    <a:pt x="294451" y="172458"/>
                  </a:lnTo>
                  <a:lnTo>
                    <a:pt x="298081" y="175916"/>
                  </a:lnTo>
                  <a:lnTo>
                    <a:pt x="301625" y="181103"/>
                  </a:lnTo>
                  <a:lnTo>
                    <a:pt x="305254" y="184561"/>
                  </a:lnTo>
                  <a:lnTo>
                    <a:pt x="307070" y="188019"/>
                  </a:lnTo>
                  <a:lnTo>
                    <a:pt x="310699" y="193205"/>
                  </a:lnTo>
                  <a:lnTo>
                    <a:pt x="310699" y="198306"/>
                  </a:lnTo>
                  <a:lnTo>
                    <a:pt x="310699" y="201763"/>
                  </a:lnTo>
                  <a:lnTo>
                    <a:pt x="314329" y="208679"/>
                  </a:lnTo>
                  <a:lnTo>
                    <a:pt x="316144" y="213866"/>
                  </a:lnTo>
                  <a:lnTo>
                    <a:pt x="316144" y="217324"/>
                  </a:lnTo>
                  <a:lnTo>
                    <a:pt x="316144" y="222510"/>
                  </a:lnTo>
                  <a:lnTo>
                    <a:pt x="319687" y="225968"/>
                  </a:lnTo>
                  <a:lnTo>
                    <a:pt x="319687" y="231155"/>
                  </a:lnTo>
                  <a:lnTo>
                    <a:pt x="319687" y="234526"/>
                  </a:lnTo>
                  <a:lnTo>
                    <a:pt x="326947" y="241442"/>
                  </a:lnTo>
                  <a:lnTo>
                    <a:pt x="328762" y="243171"/>
                  </a:lnTo>
                  <a:lnTo>
                    <a:pt x="328762" y="250086"/>
                  </a:lnTo>
                  <a:lnTo>
                    <a:pt x="328762" y="255273"/>
                  </a:lnTo>
                  <a:lnTo>
                    <a:pt x="328762" y="267289"/>
                  </a:lnTo>
                  <a:lnTo>
                    <a:pt x="328762" y="279392"/>
                  </a:lnTo>
                  <a:lnTo>
                    <a:pt x="328762" y="288036"/>
                  </a:lnTo>
                  <a:lnTo>
                    <a:pt x="328762" y="293223"/>
                  </a:lnTo>
                  <a:lnTo>
                    <a:pt x="326947" y="300138"/>
                  </a:lnTo>
                  <a:lnTo>
                    <a:pt x="319687" y="296681"/>
                  </a:lnTo>
                  <a:lnTo>
                    <a:pt x="314329" y="300138"/>
                  </a:lnTo>
                  <a:lnTo>
                    <a:pt x="310699" y="303510"/>
                  </a:lnTo>
                  <a:lnTo>
                    <a:pt x="307070" y="305239"/>
                  </a:lnTo>
                  <a:lnTo>
                    <a:pt x="305254" y="308696"/>
                  </a:lnTo>
                  <a:lnTo>
                    <a:pt x="305254" y="313883"/>
                  </a:lnTo>
                  <a:lnTo>
                    <a:pt x="301625" y="320799"/>
                  </a:lnTo>
                  <a:lnTo>
                    <a:pt x="305254" y="325985"/>
                  </a:lnTo>
                  <a:lnTo>
                    <a:pt x="305254" y="332901"/>
                  </a:lnTo>
                  <a:lnTo>
                    <a:pt x="301625" y="336359"/>
                  </a:lnTo>
                  <a:lnTo>
                    <a:pt x="298081" y="341459"/>
                  </a:lnTo>
                  <a:lnTo>
                    <a:pt x="294451" y="350104"/>
                  </a:lnTo>
                  <a:lnTo>
                    <a:pt x="294451" y="357019"/>
                  </a:lnTo>
                  <a:lnTo>
                    <a:pt x="294451" y="365664"/>
                  </a:lnTo>
                  <a:lnTo>
                    <a:pt x="294451" y="370851"/>
                  </a:lnTo>
                  <a:lnTo>
                    <a:pt x="289006" y="377680"/>
                  </a:lnTo>
                  <a:lnTo>
                    <a:pt x="285377" y="382866"/>
                  </a:lnTo>
                  <a:lnTo>
                    <a:pt x="283562" y="388053"/>
                  </a:lnTo>
                  <a:lnTo>
                    <a:pt x="280018" y="391511"/>
                  </a:lnTo>
                  <a:lnTo>
                    <a:pt x="276389" y="398427"/>
                  </a:lnTo>
                  <a:lnTo>
                    <a:pt x="272758" y="400155"/>
                  </a:lnTo>
                  <a:lnTo>
                    <a:pt x="260141" y="400155"/>
                  </a:lnTo>
                  <a:lnTo>
                    <a:pt x="254696" y="403614"/>
                  </a:lnTo>
                  <a:lnTo>
                    <a:pt x="245707" y="403614"/>
                  </a:lnTo>
                  <a:lnTo>
                    <a:pt x="229373" y="403614"/>
                  </a:lnTo>
                  <a:lnTo>
                    <a:pt x="220385" y="407071"/>
                  </a:lnTo>
                  <a:lnTo>
                    <a:pt x="205952" y="410443"/>
                  </a:lnTo>
                  <a:lnTo>
                    <a:pt x="189704" y="410443"/>
                  </a:lnTo>
                  <a:lnTo>
                    <a:pt x="184259" y="412172"/>
                  </a:lnTo>
                  <a:lnTo>
                    <a:pt x="171641" y="412172"/>
                  </a:lnTo>
                  <a:lnTo>
                    <a:pt x="164381" y="412172"/>
                  </a:lnTo>
                  <a:lnTo>
                    <a:pt x="160751" y="410443"/>
                  </a:lnTo>
                  <a:lnTo>
                    <a:pt x="155307" y="410443"/>
                  </a:lnTo>
                  <a:lnTo>
                    <a:pt x="146318" y="407071"/>
                  </a:lnTo>
                  <a:lnTo>
                    <a:pt x="139059" y="412172"/>
                  </a:lnTo>
                  <a:lnTo>
                    <a:pt x="106563" y="412172"/>
                  </a:lnTo>
                  <a:lnTo>
                    <a:pt x="90315" y="412172"/>
                  </a:lnTo>
                  <a:lnTo>
                    <a:pt x="81327" y="419087"/>
                  </a:lnTo>
                  <a:lnTo>
                    <a:pt x="59634" y="419087"/>
                  </a:lnTo>
                  <a:lnTo>
                    <a:pt x="43386" y="420816"/>
                  </a:lnTo>
                  <a:lnTo>
                    <a:pt x="25323" y="420816"/>
                  </a:lnTo>
                  <a:lnTo>
                    <a:pt x="0" y="424274"/>
                  </a:lnTo>
                  <a:lnTo>
                    <a:pt x="12618" y="407071"/>
                  </a:lnTo>
                  <a:lnTo>
                    <a:pt x="18063" y="400155"/>
                  </a:lnTo>
                  <a:lnTo>
                    <a:pt x="21693" y="391511"/>
                  </a:lnTo>
                  <a:lnTo>
                    <a:pt x="25323" y="386324"/>
                  </a:lnTo>
                  <a:lnTo>
                    <a:pt x="28866" y="377680"/>
                  </a:lnTo>
                  <a:lnTo>
                    <a:pt x="28866" y="367393"/>
                  </a:lnTo>
                  <a:lnTo>
                    <a:pt x="34311" y="350104"/>
                  </a:lnTo>
                  <a:lnTo>
                    <a:pt x="37941" y="341459"/>
                  </a:lnTo>
                  <a:lnTo>
                    <a:pt x="37941" y="329443"/>
                  </a:lnTo>
                  <a:lnTo>
                    <a:pt x="39756" y="313883"/>
                  </a:lnTo>
                  <a:lnTo>
                    <a:pt x="39756" y="303510"/>
                  </a:lnTo>
                  <a:lnTo>
                    <a:pt x="39756" y="288036"/>
                  </a:lnTo>
                  <a:lnTo>
                    <a:pt x="37941" y="279392"/>
                  </a:lnTo>
                  <a:lnTo>
                    <a:pt x="34311" y="272476"/>
                  </a:lnTo>
                  <a:lnTo>
                    <a:pt x="30681" y="267289"/>
                  </a:lnTo>
                  <a:lnTo>
                    <a:pt x="25323" y="258731"/>
                  </a:lnTo>
                  <a:lnTo>
                    <a:pt x="21693" y="251815"/>
                  </a:lnTo>
                  <a:lnTo>
                    <a:pt x="16248" y="243171"/>
                  </a:lnTo>
                  <a:lnTo>
                    <a:pt x="12618" y="237984"/>
                  </a:lnTo>
                  <a:lnTo>
                    <a:pt x="8989" y="231155"/>
                  </a:lnTo>
                  <a:lnTo>
                    <a:pt x="7260" y="225968"/>
                  </a:lnTo>
                  <a:lnTo>
                    <a:pt x="7260" y="217324"/>
                  </a:lnTo>
                  <a:lnTo>
                    <a:pt x="7260" y="210408"/>
                  </a:lnTo>
                  <a:lnTo>
                    <a:pt x="12618" y="205221"/>
                  </a:lnTo>
                  <a:lnTo>
                    <a:pt x="12618" y="196577"/>
                  </a:lnTo>
                  <a:lnTo>
                    <a:pt x="12618" y="188019"/>
                  </a:lnTo>
                  <a:lnTo>
                    <a:pt x="12618" y="181103"/>
                  </a:lnTo>
                  <a:lnTo>
                    <a:pt x="12618" y="172458"/>
                  </a:lnTo>
                  <a:lnTo>
                    <a:pt x="21693" y="163814"/>
                  </a:lnTo>
                  <a:lnTo>
                    <a:pt x="18063" y="119035"/>
                  </a:lnTo>
                  <a:lnTo>
                    <a:pt x="21693" y="110391"/>
                  </a:lnTo>
                  <a:lnTo>
                    <a:pt x="25323" y="106933"/>
                  </a:lnTo>
                  <a:lnTo>
                    <a:pt x="28866" y="98288"/>
                  </a:lnTo>
                  <a:lnTo>
                    <a:pt x="28866" y="94830"/>
                  </a:lnTo>
                  <a:lnTo>
                    <a:pt x="30681" y="93102"/>
                  </a:lnTo>
                  <a:lnTo>
                    <a:pt x="37941" y="86272"/>
                  </a:lnTo>
                  <a:lnTo>
                    <a:pt x="46929" y="82815"/>
                  </a:lnTo>
                  <a:lnTo>
                    <a:pt x="50559" y="77628"/>
                  </a:lnTo>
                  <a:lnTo>
                    <a:pt x="52374" y="74170"/>
                  </a:lnTo>
                  <a:lnTo>
                    <a:pt x="56004" y="72441"/>
                  </a:lnTo>
                  <a:lnTo>
                    <a:pt x="59634" y="77628"/>
                  </a:lnTo>
                  <a:lnTo>
                    <a:pt x="59634" y="81086"/>
                  </a:lnTo>
                  <a:lnTo>
                    <a:pt x="61449" y="86272"/>
                  </a:lnTo>
                  <a:lnTo>
                    <a:pt x="61449" y="93102"/>
                  </a:lnTo>
                  <a:lnTo>
                    <a:pt x="61449" y="94830"/>
                  </a:lnTo>
                  <a:lnTo>
                    <a:pt x="64992" y="98288"/>
                  </a:lnTo>
                  <a:lnTo>
                    <a:pt x="68622" y="98288"/>
                  </a:lnTo>
                  <a:lnTo>
                    <a:pt x="68622" y="94830"/>
                  </a:lnTo>
                  <a:lnTo>
                    <a:pt x="72252" y="89730"/>
                  </a:lnTo>
                  <a:lnTo>
                    <a:pt x="77696" y="86272"/>
                  </a:lnTo>
                  <a:lnTo>
                    <a:pt x="77696" y="81086"/>
                  </a:lnTo>
                  <a:lnTo>
                    <a:pt x="77696" y="56881"/>
                  </a:lnTo>
                  <a:lnTo>
                    <a:pt x="81327" y="50052"/>
                  </a:lnTo>
                  <a:lnTo>
                    <a:pt x="86685" y="48323"/>
                  </a:lnTo>
                  <a:lnTo>
                    <a:pt x="90315" y="50052"/>
                  </a:lnTo>
                  <a:lnTo>
                    <a:pt x="93944" y="44865"/>
                  </a:lnTo>
                  <a:lnTo>
                    <a:pt x="99389" y="41407"/>
                  </a:lnTo>
                  <a:lnTo>
                    <a:pt x="106563" y="41407"/>
                  </a:lnTo>
                  <a:lnTo>
                    <a:pt x="108378" y="36221"/>
                  </a:lnTo>
                  <a:lnTo>
                    <a:pt x="102933" y="29305"/>
                  </a:lnTo>
                  <a:lnTo>
                    <a:pt x="99389" y="27576"/>
                  </a:lnTo>
                  <a:lnTo>
                    <a:pt x="95759" y="20660"/>
                  </a:lnTo>
                  <a:lnTo>
                    <a:pt x="95759" y="15560"/>
                  </a:lnTo>
                  <a:lnTo>
                    <a:pt x="95759" y="12102"/>
                  </a:lnTo>
                  <a:lnTo>
                    <a:pt x="99389" y="8645"/>
                  </a:lnTo>
                  <a:lnTo>
                    <a:pt x="99389" y="3458"/>
                  </a:lnTo>
                  <a:close/>
                </a:path>
              </a:pathLst>
            </a:custGeom>
            <a:solidFill>
              <a:srgbClr val="C4F1FF"/>
            </a:solidFill>
            <a:ln w="8631" cap="flat">
              <a:solidFill>
                <a:srgbClr val="FFFFFF"/>
              </a:solid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58F11BEB-89ED-C94F-9257-6485AAA780A3}"/>
                </a:ext>
              </a:extLst>
            </p:cNvPr>
            <p:cNvSpPr/>
            <p:nvPr/>
          </p:nvSpPr>
          <p:spPr>
            <a:xfrm>
              <a:off x="5920211" y="2114033"/>
              <a:ext cx="311565" cy="486781"/>
            </a:xfrm>
            <a:custGeom>
              <a:avLst/>
              <a:gdLst>
                <a:gd name="connsiteX0" fmla="*/ 16248 w 267573"/>
                <a:gd name="connsiteY0" fmla="*/ 28008 h 418049"/>
                <a:gd name="connsiteX1" fmla="*/ 18063 w 267573"/>
                <a:gd name="connsiteY1" fmla="*/ 31293 h 418049"/>
                <a:gd name="connsiteX2" fmla="*/ 25323 w 267573"/>
                <a:gd name="connsiteY2" fmla="*/ 31293 h 418049"/>
                <a:gd name="connsiteX3" fmla="*/ 30767 w 267573"/>
                <a:gd name="connsiteY3" fmla="*/ 32936 h 418049"/>
                <a:gd name="connsiteX4" fmla="*/ 37941 w 267573"/>
                <a:gd name="connsiteY4" fmla="*/ 32936 h 418049"/>
                <a:gd name="connsiteX5" fmla="*/ 43386 w 267573"/>
                <a:gd name="connsiteY5" fmla="*/ 31293 h 418049"/>
                <a:gd name="connsiteX6" fmla="*/ 50646 w 267573"/>
                <a:gd name="connsiteY6" fmla="*/ 28008 h 418049"/>
                <a:gd name="connsiteX7" fmla="*/ 56004 w 267573"/>
                <a:gd name="connsiteY7" fmla="*/ 23081 h 418049"/>
                <a:gd name="connsiteX8" fmla="*/ 61449 w 267573"/>
                <a:gd name="connsiteY8" fmla="*/ 16425 h 418049"/>
                <a:gd name="connsiteX9" fmla="*/ 61449 w 267573"/>
                <a:gd name="connsiteY9" fmla="*/ 13140 h 418049"/>
                <a:gd name="connsiteX10" fmla="*/ 86771 w 267573"/>
                <a:gd name="connsiteY10" fmla="*/ 13140 h 418049"/>
                <a:gd name="connsiteX11" fmla="*/ 99476 w 267573"/>
                <a:gd name="connsiteY11" fmla="*/ 11497 h 418049"/>
                <a:gd name="connsiteX12" fmla="*/ 112094 w 267573"/>
                <a:gd name="connsiteY12" fmla="*/ 13140 h 418049"/>
                <a:gd name="connsiteX13" fmla="*/ 126527 w 267573"/>
                <a:gd name="connsiteY13" fmla="*/ 11497 h 418049"/>
                <a:gd name="connsiteX14" fmla="*/ 139232 w 267573"/>
                <a:gd name="connsiteY14" fmla="*/ 8212 h 418049"/>
                <a:gd name="connsiteX15" fmla="*/ 146405 w 267573"/>
                <a:gd name="connsiteY15" fmla="*/ 11497 h 418049"/>
                <a:gd name="connsiteX16" fmla="*/ 155479 w 267573"/>
                <a:gd name="connsiteY16" fmla="*/ 4927 h 418049"/>
                <a:gd name="connsiteX17" fmla="*/ 173542 w 267573"/>
                <a:gd name="connsiteY17" fmla="*/ 4927 h 418049"/>
                <a:gd name="connsiteX18" fmla="*/ 186247 w 267573"/>
                <a:gd name="connsiteY18" fmla="*/ 3285 h 418049"/>
                <a:gd name="connsiteX19" fmla="*/ 202495 w 267573"/>
                <a:gd name="connsiteY19" fmla="*/ 4927 h 418049"/>
                <a:gd name="connsiteX20" fmla="*/ 211483 w 267573"/>
                <a:gd name="connsiteY20" fmla="*/ 3285 h 418049"/>
                <a:gd name="connsiteX21" fmla="*/ 220558 w 267573"/>
                <a:gd name="connsiteY21" fmla="*/ 0 h 418049"/>
                <a:gd name="connsiteX22" fmla="*/ 229632 w 267573"/>
                <a:gd name="connsiteY22" fmla="*/ 3285 h 418049"/>
                <a:gd name="connsiteX23" fmla="*/ 233262 w 267573"/>
                <a:gd name="connsiteY23" fmla="*/ 4927 h 418049"/>
                <a:gd name="connsiteX24" fmla="*/ 260313 w 267573"/>
                <a:gd name="connsiteY24" fmla="*/ 256743 h 418049"/>
                <a:gd name="connsiteX25" fmla="*/ 260313 w 267573"/>
                <a:gd name="connsiteY25" fmla="*/ 263313 h 418049"/>
                <a:gd name="connsiteX26" fmla="*/ 258499 w 267573"/>
                <a:gd name="connsiteY26" fmla="*/ 264955 h 418049"/>
                <a:gd name="connsiteX27" fmla="*/ 254955 w 267573"/>
                <a:gd name="connsiteY27" fmla="*/ 268240 h 418049"/>
                <a:gd name="connsiteX28" fmla="*/ 258499 w 267573"/>
                <a:gd name="connsiteY28" fmla="*/ 271525 h 418049"/>
                <a:gd name="connsiteX29" fmla="*/ 263943 w 267573"/>
                <a:gd name="connsiteY29" fmla="*/ 276539 h 418049"/>
                <a:gd name="connsiteX30" fmla="*/ 263943 w 267573"/>
                <a:gd name="connsiteY30" fmla="*/ 279824 h 418049"/>
                <a:gd name="connsiteX31" fmla="*/ 263943 w 267573"/>
                <a:gd name="connsiteY31" fmla="*/ 284751 h 418049"/>
                <a:gd name="connsiteX32" fmla="*/ 267573 w 267573"/>
                <a:gd name="connsiteY32" fmla="*/ 288036 h 418049"/>
                <a:gd name="connsiteX33" fmla="*/ 267573 w 267573"/>
                <a:gd name="connsiteY33" fmla="*/ 294606 h 418049"/>
                <a:gd name="connsiteX34" fmla="*/ 260313 w 267573"/>
                <a:gd name="connsiteY34" fmla="*/ 296248 h 418049"/>
                <a:gd name="connsiteX35" fmla="*/ 254955 w 267573"/>
                <a:gd name="connsiteY35" fmla="*/ 296248 h 418049"/>
                <a:gd name="connsiteX36" fmla="*/ 249510 w 267573"/>
                <a:gd name="connsiteY36" fmla="*/ 296248 h 418049"/>
                <a:gd name="connsiteX37" fmla="*/ 245880 w 267573"/>
                <a:gd name="connsiteY37" fmla="*/ 299533 h 418049"/>
                <a:gd name="connsiteX38" fmla="*/ 245880 w 267573"/>
                <a:gd name="connsiteY38" fmla="*/ 304461 h 418049"/>
                <a:gd name="connsiteX39" fmla="*/ 238621 w 267573"/>
                <a:gd name="connsiteY39" fmla="*/ 304461 h 418049"/>
                <a:gd name="connsiteX40" fmla="*/ 236806 w 267573"/>
                <a:gd name="connsiteY40" fmla="*/ 307745 h 418049"/>
                <a:gd name="connsiteX41" fmla="*/ 233262 w 267573"/>
                <a:gd name="connsiteY41" fmla="*/ 304461 h 418049"/>
                <a:gd name="connsiteX42" fmla="*/ 229632 w 267573"/>
                <a:gd name="connsiteY42" fmla="*/ 304461 h 418049"/>
                <a:gd name="connsiteX43" fmla="*/ 224187 w 267573"/>
                <a:gd name="connsiteY43" fmla="*/ 302818 h 418049"/>
                <a:gd name="connsiteX44" fmla="*/ 220558 w 267573"/>
                <a:gd name="connsiteY44" fmla="*/ 302818 h 418049"/>
                <a:gd name="connsiteX45" fmla="*/ 216928 w 267573"/>
                <a:gd name="connsiteY45" fmla="*/ 304461 h 418049"/>
                <a:gd name="connsiteX46" fmla="*/ 215113 w 267573"/>
                <a:gd name="connsiteY46" fmla="*/ 307745 h 418049"/>
                <a:gd name="connsiteX47" fmla="*/ 215113 w 267573"/>
                <a:gd name="connsiteY47" fmla="*/ 314402 h 418049"/>
                <a:gd name="connsiteX48" fmla="*/ 215113 w 267573"/>
                <a:gd name="connsiteY48" fmla="*/ 316044 h 418049"/>
                <a:gd name="connsiteX49" fmla="*/ 220558 w 267573"/>
                <a:gd name="connsiteY49" fmla="*/ 319329 h 418049"/>
                <a:gd name="connsiteX50" fmla="*/ 220558 w 267573"/>
                <a:gd name="connsiteY50" fmla="*/ 322614 h 418049"/>
                <a:gd name="connsiteX51" fmla="*/ 220558 w 267573"/>
                <a:gd name="connsiteY51" fmla="*/ 325899 h 418049"/>
                <a:gd name="connsiteX52" fmla="*/ 215113 w 267573"/>
                <a:gd name="connsiteY52" fmla="*/ 325899 h 418049"/>
                <a:gd name="connsiteX53" fmla="*/ 211483 w 267573"/>
                <a:gd name="connsiteY53" fmla="*/ 327541 h 418049"/>
                <a:gd name="connsiteX54" fmla="*/ 207939 w 267573"/>
                <a:gd name="connsiteY54" fmla="*/ 330826 h 418049"/>
                <a:gd name="connsiteX55" fmla="*/ 204310 w 267573"/>
                <a:gd name="connsiteY55" fmla="*/ 335754 h 418049"/>
                <a:gd name="connsiteX56" fmla="*/ 202495 w 267573"/>
                <a:gd name="connsiteY56" fmla="*/ 339039 h 418049"/>
                <a:gd name="connsiteX57" fmla="*/ 202495 w 267573"/>
                <a:gd name="connsiteY57" fmla="*/ 342324 h 418049"/>
                <a:gd name="connsiteX58" fmla="*/ 195235 w 267573"/>
                <a:gd name="connsiteY58" fmla="*/ 345608 h 418049"/>
                <a:gd name="connsiteX59" fmla="*/ 193420 w 267573"/>
                <a:gd name="connsiteY59" fmla="*/ 350536 h 418049"/>
                <a:gd name="connsiteX60" fmla="*/ 186247 w 267573"/>
                <a:gd name="connsiteY60" fmla="*/ 355463 h 418049"/>
                <a:gd name="connsiteX61" fmla="*/ 182617 w 267573"/>
                <a:gd name="connsiteY61" fmla="*/ 362120 h 418049"/>
                <a:gd name="connsiteX62" fmla="*/ 182617 w 267573"/>
                <a:gd name="connsiteY62" fmla="*/ 365405 h 418049"/>
                <a:gd name="connsiteX63" fmla="*/ 182617 w 267573"/>
                <a:gd name="connsiteY63" fmla="*/ 373617 h 418049"/>
                <a:gd name="connsiteX64" fmla="*/ 180802 w 267573"/>
                <a:gd name="connsiteY64" fmla="*/ 378544 h 418049"/>
                <a:gd name="connsiteX65" fmla="*/ 180802 w 267573"/>
                <a:gd name="connsiteY65" fmla="*/ 381829 h 418049"/>
                <a:gd name="connsiteX66" fmla="*/ 173542 w 267573"/>
                <a:gd name="connsiteY66" fmla="*/ 385114 h 418049"/>
                <a:gd name="connsiteX67" fmla="*/ 171727 w 267573"/>
                <a:gd name="connsiteY67" fmla="*/ 386757 h 418049"/>
                <a:gd name="connsiteX68" fmla="*/ 160924 w 267573"/>
                <a:gd name="connsiteY68" fmla="*/ 385114 h 418049"/>
                <a:gd name="connsiteX69" fmla="*/ 159109 w 267573"/>
                <a:gd name="connsiteY69" fmla="*/ 381829 h 418049"/>
                <a:gd name="connsiteX70" fmla="*/ 151849 w 267573"/>
                <a:gd name="connsiteY70" fmla="*/ 375259 h 418049"/>
                <a:gd name="connsiteX71" fmla="*/ 150035 w 267573"/>
                <a:gd name="connsiteY71" fmla="*/ 370332 h 418049"/>
                <a:gd name="connsiteX72" fmla="*/ 142861 w 267573"/>
                <a:gd name="connsiteY72" fmla="*/ 367047 h 418049"/>
                <a:gd name="connsiteX73" fmla="*/ 139232 w 267573"/>
                <a:gd name="connsiteY73" fmla="*/ 370332 h 418049"/>
                <a:gd name="connsiteX74" fmla="*/ 137417 w 267573"/>
                <a:gd name="connsiteY74" fmla="*/ 375259 h 418049"/>
                <a:gd name="connsiteX75" fmla="*/ 133787 w 267573"/>
                <a:gd name="connsiteY75" fmla="*/ 378544 h 418049"/>
                <a:gd name="connsiteX76" fmla="*/ 133787 w 267573"/>
                <a:gd name="connsiteY76" fmla="*/ 386757 h 418049"/>
                <a:gd name="connsiteX77" fmla="*/ 133787 w 267573"/>
                <a:gd name="connsiteY77" fmla="*/ 390042 h 418049"/>
                <a:gd name="connsiteX78" fmla="*/ 130157 w 267573"/>
                <a:gd name="connsiteY78" fmla="*/ 393326 h 418049"/>
                <a:gd name="connsiteX79" fmla="*/ 126527 w 267573"/>
                <a:gd name="connsiteY79" fmla="*/ 394969 h 418049"/>
                <a:gd name="connsiteX80" fmla="*/ 121169 w 267573"/>
                <a:gd name="connsiteY80" fmla="*/ 398340 h 418049"/>
                <a:gd name="connsiteX81" fmla="*/ 117539 w 267573"/>
                <a:gd name="connsiteY81" fmla="*/ 398340 h 418049"/>
                <a:gd name="connsiteX82" fmla="*/ 112094 w 267573"/>
                <a:gd name="connsiteY82" fmla="*/ 394969 h 418049"/>
                <a:gd name="connsiteX83" fmla="*/ 112094 w 267573"/>
                <a:gd name="connsiteY83" fmla="*/ 393326 h 418049"/>
                <a:gd name="connsiteX84" fmla="*/ 104834 w 267573"/>
                <a:gd name="connsiteY84" fmla="*/ 390042 h 418049"/>
                <a:gd name="connsiteX85" fmla="*/ 103019 w 267573"/>
                <a:gd name="connsiteY85" fmla="*/ 390042 h 418049"/>
                <a:gd name="connsiteX86" fmla="*/ 99476 w 267573"/>
                <a:gd name="connsiteY86" fmla="*/ 390042 h 418049"/>
                <a:gd name="connsiteX87" fmla="*/ 95846 w 267573"/>
                <a:gd name="connsiteY87" fmla="*/ 393326 h 418049"/>
                <a:gd name="connsiteX88" fmla="*/ 94031 w 267573"/>
                <a:gd name="connsiteY88" fmla="*/ 398340 h 418049"/>
                <a:gd name="connsiteX89" fmla="*/ 90401 w 267573"/>
                <a:gd name="connsiteY89" fmla="*/ 401625 h 418049"/>
                <a:gd name="connsiteX90" fmla="*/ 86771 w 267573"/>
                <a:gd name="connsiteY90" fmla="*/ 404910 h 418049"/>
                <a:gd name="connsiteX91" fmla="*/ 86771 w 267573"/>
                <a:gd name="connsiteY91" fmla="*/ 406553 h 418049"/>
                <a:gd name="connsiteX92" fmla="*/ 83141 w 267573"/>
                <a:gd name="connsiteY92" fmla="*/ 409838 h 418049"/>
                <a:gd name="connsiteX93" fmla="*/ 81327 w 267573"/>
                <a:gd name="connsiteY93" fmla="*/ 409838 h 418049"/>
                <a:gd name="connsiteX94" fmla="*/ 77696 w 267573"/>
                <a:gd name="connsiteY94" fmla="*/ 406553 h 418049"/>
                <a:gd name="connsiteX95" fmla="*/ 72338 w 267573"/>
                <a:gd name="connsiteY95" fmla="*/ 404910 h 418049"/>
                <a:gd name="connsiteX96" fmla="*/ 65079 w 267573"/>
                <a:gd name="connsiteY96" fmla="*/ 401625 h 418049"/>
                <a:gd name="connsiteX97" fmla="*/ 59634 w 267573"/>
                <a:gd name="connsiteY97" fmla="*/ 398340 h 418049"/>
                <a:gd name="connsiteX98" fmla="*/ 52460 w 267573"/>
                <a:gd name="connsiteY98" fmla="*/ 398340 h 418049"/>
                <a:gd name="connsiteX99" fmla="*/ 47015 w 267573"/>
                <a:gd name="connsiteY99" fmla="*/ 401625 h 418049"/>
                <a:gd name="connsiteX100" fmla="*/ 43386 w 267573"/>
                <a:gd name="connsiteY100" fmla="*/ 404910 h 418049"/>
                <a:gd name="connsiteX101" fmla="*/ 39756 w 267573"/>
                <a:gd name="connsiteY101" fmla="*/ 409838 h 418049"/>
                <a:gd name="connsiteX102" fmla="*/ 37941 w 267573"/>
                <a:gd name="connsiteY102" fmla="*/ 406553 h 418049"/>
                <a:gd name="connsiteX103" fmla="*/ 30767 w 267573"/>
                <a:gd name="connsiteY103" fmla="*/ 404910 h 418049"/>
                <a:gd name="connsiteX104" fmla="*/ 25323 w 267573"/>
                <a:gd name="connsiteY104" fmla="*/ 404910 h 418049"/>
                <a:gd name="connsiteX105" fmla="*/ 18063 w 267573"/>
                <a:gd name="connsiteY105" fmla="*/ 406553 h 418049"/>
                <a:gd name="connsiteX106" fmla="*/ 18063 w 267573"/>
                <a:gd name="connsiteY106" fmla="*/ 409838 h 418049"/>
                <a:gd name="connsiteX107" fmla="*/ 16248 w 267573"/>
                <a:gd name="connsiteY107" fmla="*/ 416407 h 418049"/>
                <a:gd name="connsiteX108" fmla="*/ 9075 w 267573"/>
                <a:gd name="connsiteY108" fmla="*/ 418050 h 418049"/>
                <a:gd name="connsiteX109" fmla="*/ 3630 w 267573"/>
                <a:gd name="connsiteY109" fmla="*/ 418050 h 418049"/>
                <a:gd name="connsiteX110" fmla="*/ 0 w 267573"/>
                <a:gd name="connsiteY110" fmla="*/ 409838 h 418049"/>
                <a:gd name="connsiteX111" fmla="*/ 3630 w 267573"/>
                <a:gd name="connsiteY111" fmla="*/ 406553 h 418049"/>
                <a:gd name="connsiteX112" fmla="*/ 3630 w 267573"/>
                <a:gd name="connsiteY112" fmla="*/ 404910 h 418049"/>
                <a:gd name="connsiteX113" fmla="*/ 5445 w 267573"/>
                <a:gd name="connsiteY113" fmla="*/ 394969 h 418049"/>
                <a:gd name="connsiteX114" fmla="*/ 5445 w 267573"/>
                <a:gd name="connsiteY114" fmla="*/ 390042 h 418049"/>
                <a:gd name="connsiteX115" fmla="*/ 5445 w 267573"/>
                <a:gd name="connsiteY115" fmla="*/ 386757 h 418049"/>
                <a:gd name="connsiteX116" fmla="*/ 12618 w 267573"/>
                <a:gd name="connsiteY116" fmla="*/ 381829 h 418049"/>
                <a:gd name="connsiteX117" fmla="*/ 12618 w 267573"/>
                <a:gd name="connsiteY117" fmla="*/ 375259 h 418049"/>
                <a:gd name="connsiteX118" fmla="*/ 5445 w 267573"/>
                <a:gd name="connsiteY118" fmla="*/ 373617 h 418049"/>
                <a:gd name="connsiteX119" fmla="*/ 9075 w 267573"/>
                <a:gd name="connsiteY119" fmla="*/ 370332 h 418049"/>
                <a:gd name="connsiteX120" fmla="*/ 12618 w 267573"/>
                <a:gd name="connsiteY120" fmla="*/ 367047 h 418049"/>
                <a:gd name="connsiteX121" fmla="*/ 16248 w 267573"/>
                <a:gd name="connsiteY121" fmla="*/ 367047 h 418049"/>
                <a:gd name="connsiteX122" fmla="*/ 18063 w 267573"/>
                <a:gd name="connsiteY122" fmla="*/ 365405 h 418049"/>
                <a:gd name="connsiteX123" fmla="*/ 18063 w 267573"/>
                <a:gd name="connsiteY123" fmla="*/ 358835 h 418049"/>
                <a:gd name="connsiteX124" fmla="*/ 21693 w 267573"/>
                <a:gd name="connsiteY124" fmla="*/ 355463 h 418049"/>
                <a:gd name="connsiteX125" fmla="*/ 25323 w 267573"/>
                <a:gd name="connsiteY125" fmla="*/ 350536 h 418049"/>
                <a:gd name="connsiteX126" fmla="*/ 27138 w 267573"/>
                <a:gd name="connsiteY126" fmla="*/ 347251 h 418049"/>
                <a:gd name="connsiteX127" fmla="*/ 30767 w 267573"/>
                <a:gd name="connsiteY127" fmla="*/ 345608 h 418049"/>
                <a:gd name="connsiteX128" fmla="*/ 34311 w 267573"/>
                <a:gd name="connsiteY128" fmla="*/ 342324 h 418049"/>
                <a:gd name="connsiteX129" fmla="*/ 30767 w 267573"/>
                <a:gd name="connsiteY129" fmla="*/ 339039 h 418049"/>
                <a:gd name="connsiteX130" fmla="*/ 34311 w 267573"/>
                <a:gd name="connsiteY130" fmla="*/ 330826 h 418049"/>
                <a:gd name="connsiteX131" fmla="*/ 37941 w 267573"/>
                <a:gd name="connsiteY131" fmla="*/ 327541 h 418049"/>
                <a:gd name="connsiteX132" fmla="*/ 43386 w 267573"/>
                <a:gd name="connsiteY132" fmla="*/ 319329 h 418049"/>
                <a:gd name="connsiteX133" fmla="*/ 47015 w 267573"/>
                <a:gd name="connsiteY133" fmla="*/ 316044 h 418049"/>
                <a:gd name="connsiteX134" fmla="*/ 43386 w 267573"/>
                <a:gd name="connsiteY134" fmla="*/ 314402 h 418049"/>
                <a:gd name="connsiteX135" fmla="*/ 39756 w 267573"/>
                <a:gd name="connsiteY135" fmla="*/ 311030 h 418049"/>
                <a:gd name="connsiteX136" fmla="*/ 39756 w 267573"/>
                <a:gd name="connsiteY136" fmla="*/ 304461 h 418049"/>
                <a:gd name="connsiteX137" fmla="*/ 39756 w 267573"/>
                <a:gd name="connsiteY137" fmla="*/ 299533 h 418049"/>
                <a:gd name="connsiteX138" fmla="*/ 34311 w 267573"/>
                <a:gd name="connsiteY138" fmla="*/ 296248 h 418049"/>
                <a:gd name="connsiteX139" fmla="*/ 30767 w 267573"/>
                <a:gd name="connsiteY139" fmla="*/ 291321 h 418049"/>
                <a:gd name="connsiteX140" fmla="*/ 27138 w 267573"/>
                <a:gd name="connsiteY140" fmla="*/ 284751 h 418049"/>
                <a:gd name="connsiteX141" fmla="*/ 27138 w 267573"/>
                <a:gd name="connsiteY141" fmla="*/ 276539 h 418049"/>
                <a:gd name="connsiteX142" fmla="*/ 30767 w 267573"/>
                <a:gd name="connsiteY142" fmla="*/ 271525 h 418049"/>
                <a:gd name="connsiteX143" fmla="*/ 30767 w 267573"/>
                <a:gd name="connsiteY143" fmla="*/ 268240 h 418049"/>
                <a:gd name="connsiteX144" fmla="*/ 30767 w 267573"/>
                <a:gd name="connsiteY144" fmla="*/ 263313 h 418049"/>
                <a:gd name="connsiteX145" fmla="*/ 34311 w 267573"/>
                <a:gd name="connsiteY145" fmla="*/ 256743 h 418049"/>
                <a:gd name="connsiteX146" fmla="*/ 37941 w 267573"/>
                <a:gd name="connsiteY146" fmla="*/ 255100 h 418049"/>
                <a:gd name="connsiteX147" fmla="*/ 30767 w 267573"/>
                <a:gd name="connsiteY147" fmla="*/ 204097 h 418049"/>
                <a:gd name="connsiteX148" fmla="*/ 25323 w 267573"/>
                <a:gd name="connsiteY148" fmla="*/ 158022 h 418049"/>
                <a:gd name="connsiteX149" fmla="*/ 21693 w 267573"/>
                <a:gd name="connsiteY149" fmla="*/ 110304 h 418049"/>
                <a:gd name="connsiteX150" fmla="*/ 16248 w 267573"/>
                <a:gd name="connsiteY150" fmla="*/ 31293 h 418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267573" h="418049">
                  <a:moveTo>
                    <a:pt x="16248" y="28008"/>
                  </a:moveTo>
                  <a:lnTo>
                    <a:pt x="18063" y="31293"/>
                  </a:lnTo>
                  <a:lnTo>
                    <a:pt x="25323" y="31293"/>
                  </a:lnTo>
                  <a:lnTo>
                    <a:pt x="30767" y="32936"/>
                  </a:lnTo>
                  <a:lnTo>
                    <a:pt x="37941" y="32936"/>
                  </a:lnTo>
                  <a:lnTo>
                    <a:pt x="43386" y="31293"/>
                  </a:lnTo>
                  <a:lnTo>
                    <a:pt x="50646" y="28008"/>
                  </a:lnTo>
                  <a:lnTo>
                    <a:pt x="56004" y="23081"/>
                  </a:lnTo>
                  <a:lnTo>
                    <a:pt x="61449" y="16425"/>
                  </a:lnTo>
                  <a:lnTo>
                    <a:pt x="61449" y="13140"/>
                  </a:lnTo>
                  <a:lnTo>
                    <a:pt x="86771" y="13140"/>
                  </a:lnTo>
                  <a:lnTo>
                    <a:pt x="99476" y="11497"/>
                  </a:lnTo>
                  <a:lnTo>
                    <a:pt x="112094" y="13140"/>
                  </a:lnTo>
                  <a:lnTo>
                    <a:pt x="126527" y="11497"/>
                  </a:lnTo>
                  <a:lnTo>
                    <a:pt x="139232" y="8212"/>
                  </a:lnTo>
                  <a:lnTo>
                    <a:pt x="146405" y="11497"/>
                  </a:lnTo>
                  <a:lnTo>
                    <a:pt x="155479" y="4927"/>
                  </a:lnTo>
                  <a:lnTo>
                    <a:pt x="173542" y="4927"/>
                  </a:lnTo>
                  <a:lnTo>
                    <a:pt x="186247" y="3285"/>
                  </a:lnTo>
                  <a:lnTo>
                    <a:pt x="202495" y="4927"/>
                  </a:lnTo>
                  <a:lnTo>
                    <a:pt x="211483" y="3285"/>
                  </a:lnTo>
                  <a:lnTo>
                    <a:pt x="220558" y="0"/>
                  </a:lnTo>
                  <a:lnTo>
                    <a:pt x="229632" y="3285"/>
                  </a:lnTo>
                  <a:lnTo>
                    <a:pt x="233262" y="4927"/>
                  </a:lnTo>
                  <a:lnTo>
                    <a:pt x="260313" y="256743"/>
                  </a:lnTo>
                  <a:lnTo>
                    <a:pt x="260313" y="263313"/>
                  </a:lnTo>
                  <a:lnTo>
                    <a:pt x="258499" y="264955"/>
                  </a:lnTo>
                  <a:lnTo>
                    <a:pt x="254955" y="268240"/>
                  </a:lnTo>
                  <a:lnTo>
                    <a:pt x="258499" y="271525"/>
                  </a:lnTo>
                  <a:lnTo>
                    <a:pt x="263943" y="276539"/>
                  </a:lnTo>
                  <a:lnTo>
                    <a:pt x="263943" y="279824"/>
                  </a:lnTo>
                  <a:lnTo>
                    <a:pt x="263943" y="284751"/>
                  </a:lnTo>
                  <a:lnTo>
                    <a:pt x="267573" y="288036"/>
                  </a:lnTo>
                  <a:lnTo>
                    <a:pt x="267573" y="294606"/>
                  </a:lnTo>
                  <a:lnTo>
                    <a:pt x="260313" y="296248"/>
                  </a:lnTo>
                  <a:lnTo>
                    <a:pt x="254955" y="296248"/>
                  </a:lnTo>
                  <a:lnTo>
                    <a:pt x="249510" y="296248"/>
                  </a:lnTo>
                  <a:lnTo>
                    <a:pt x="245880" y="299533"/>
                  </a:lnTo>
                  <a:lnTo>
                    <a:pt x="245880" y="304461"/>
                  </a:lnTo>
                  <a:lnTo>
                    <a:pt x="238621" y="304461"/>
                  </a:lnTo>
                  <a:lnTo>
                    <a:pt x="236806" y="307745"/>
                  </a:lnTo>
                  <a:lnTo>
                    <a:pt x="233262" y="304461"/>
                  </a:lnTo>
                  <a:lnTo>
                    <a:pt x="229632" y="304461"/>
                  </a:lnTo>
                  <a:lnTo>
                    <a:pt x="224187" y="302818"/>
                  </a:lnTo>
                  <a:lnTo>
                    <a:pt x="220558" y="302818"/>
                  </a:lnTo>
                  <a:lnTo>
                    <a:pt x="216928" y="304461"/>
                  </a:lnTo>
                  <a:lnTo>
                    <a:pt x="215113" y="307745"/>
                  </a:lnTo>
                  <a:lnTo>
                    <a:pt x="215113" y="314402"/>
                  </a:lnTo>
                  <a:lnTo>
                    <a:pt x="215113" y="316044"/>
                  </a:lnTo>
                  <a:lnTo>
                    <a:pt x="220558" y="319329"/>
                  </a:lnTo>
                  <a:lnTo>
                    <a:pt x="220558" y="322614"/>
                  </a:lnTo>
                  <a:lnTo>
                    <a:pt x="220558" y="325899"/>
                  </a:lnTo>
                  <a:lnTo>
                    <a:pt x="215113" y="325899"/>
                  </a:lnTo>
                  <a:lnTo>
                    <a:pt x="211483" y="327541"/>
                  </a:lnTo>
                  <a:lnTo>
                    <a:pt x="207939" y="330826"/>
                  </a:lnTo>
                  <a:lnTo>
                    <a:pt x="204310" y="335754"/>
                  </a:lnTo>
                  <a:lnTo>
                    <a:pt x="202495" y="339039"/>
                  </a:lnTo>
                  <a:lnTo>
                    <a:pt x="202495" y="342324"/>
                  </a:lnTo>
                  <a:lnTo>
                    <a:pt x="195235" y="345608"/>
                  </a:lnTo>
                  <a:lnTo>
                    <a:pt x="193420" y="350536"/>
                  </a:lnTo>
                  <a:lnTo>
                    <a:pt x="186247" y="355463"/>
                  </a:lnTo>
                  <a:lnTo>
                    <a:pt x="182617" y="362120"/>
                  </a:lnTo>
                  <a:lnTo>
                    <a:pt x="182617" y="365405"/>
                  </a:lnTo>
                  <a:lnTo>
                    <a:pt x="182617" y="373617"/>
                  </a:lnTo>
                  <a:lnTo>
                    <a:pt x="180802" y="378544"/>
                  </a:lnTo>
                  <a:lnTo>
                    <a:pt x="180802" y="381829"/>
                  </a:lnTo>
                  <a:lnTo>
                    <a:pt x="173542" y="385114"/>
                  </a:lnTo>
                  <a:lnTo>
                    <a:pt x="171727" y="386757"/>
                  </a:lnTo>
                  <a:lnTo>
                    <a:pt x="160924" y="385114"/>
                  </a:lnTo>
                  <a:lnTo>
                    <a:pt x="159109" y="381829"/>
                  </a:lnTo>
                  <a:lnTo>
                    <a:pt x="151849" y="375259"/>
                  </a:lnTo>
                  <a:lnTo>
                    <a:pt x="150035" y="370332"/>
                  </a:lnTo>
                  <a:lnTo>
                    <a:pt x="142861" y="367047"/>
                  </a:lnTo>
                  <a:lnTo>
                    <a:pt x="139232" y="370332"/>
                  </a:lnTo>
                  <a:lnTo>
                    <a:pt x="137417" y="375259"/>
                  </a:lnTo>
                  <a:lnTo>
                    <a:pt x="133787" y="378544"/>
                  </a:lnTo>
                  <a:lnTo>
                    <a:pt x="133787" y="386757"/>
                  </a:lnTo>
                  <a:lnTo>
                    <a:pt x="133787" y="390042"/>
                  </a:lnTo>
                  <a:lnTo>
                    <a:pt x="130157" y="393326"/>
                  </a:lnTo>
                  <a:lnTo>
                    <a:pt x="126527" y="394969"/>
                  </a:lnTo>
                  <a:lnTo>
                    <a:pt x="121169" y="398340"/>
                  </a:lnTo>
                  <a:lnTo>
                    <a:pt x="117539" y="398340"/>
                  </a:lnTo>
                  <a:lnTo>
                    <a:pt x="112094" y="394969"/>
                  </a:lnTo>
                  <a:lnTo>
                    <a:pt x="112094" y="393326"/>
                  </a:lnTo>
                  <a:lnTo>
                    <a:pt x="104834" y="390042"/>
                  </a:lnTo>
                  <a:lnTo>
                    <a:pt x="103019" y="390042"/>
                  </a:lnTo>
                  <a:lnTo>
                    <a:pt x="99476" y="390042"/>
                  </a:lnTo>
                  <a:lnTo>
                    <a:pt x="95846" y="393326"/>
                  </a:lnTo>
                  <a:lnTo>
                    <a:pt x="94031" y="398340"/>
                  </a:lnTo>
                  <a:lnTo>
                    <a:pt x="90401" y="401625"/>
                  </a:lnTo>
                  <a:lnTo>
                    <a:pt x="86771" y="404910"/>
                  </a:lnTo>
                  <a:lnTo>
                    <a:pt x="86771" y="406553"/>
                  </a:lnTo>
                  <a:lnTo>
                    <a:pt x="83141" y="409838"/>
                  </a:lnTo>
                  <a:lnTo>
                    <a:pt x="81327" y="409838"/>
                  </a:lnTo>
                  <a:lnTo>
                    <a:pt x="77696" y="406553"/>
                  </a:lnTo>
                  <a:lnTo>
                    <a:pt x="72338" y="404910"/>
                  </a:lnTo>
                  <a:lnTo>
                    <a:pt x="65079" y="401625"/>
                  </a:lnTo>
                  <a:lnTo>
                    <a:pt x="59634" y="398340"/>
                  </a:lnTo>
                  <a:lnTo>
                    <a:pt x="52460" y="398340"/>
                  </a:lnTo>
                  <a:lnTo>
                    <a:pt x="47015" y="401625"/>
                  </a:lnTo>
                  <a:lnTo>
                    <a:pt x="43386" y="404910"/>
                  </a:lnTo>
                  <a:lnTo>
                    <a:pt x="39756" y="409838"/>
                  </a:lnTo>
                  <a:lnTo>
                    <a:pt x="37941" y="406553"/>
                  </a:lnTo>
                  <a:lnTo>
                    <a:pt x="30767" y="404910"/>
                  </a:lnTo>
                  <a:lnTo>
                    <a:pt x="25323" y="404910"/>
                  </a:lnTo>
                  <a:lnTo>
                    <a:pt x="18063" y="406553"/>
                  </a:lnTo>
                  <a:lnTo>
                    <a:pt x="18063" y="409838"/>
                  </a:lnTo>
                  <a:lnTo>
                    <a:pt x="16248" y="416407"/>
                  </a:lnTo>
                  <a:lnTo>
                    <a:pt x="9075" y="418050"/>
                  </a:lnTo>
                  <a:lnTo>
                    <a:pt x="3630" y="418050"/>
                  </a:lnTo>
                  <a:lnTo>
                    <a:pt x="0" y="409838"/>
                  </a:lnTo>
                  <a:lnTo>
                    <a:pt x="3630" y="406553"/>
                  </a:lnTo>
                  <a:lnTo>
                    <a:pt x="3630" y="404910"/>
                  </a:lnTo>
                  <a:lnTo>
                    <a:pt x="5445" y="394969"/>
                  </a:lnTo>
                  <a:lnTo>
                    <a:pt x="5445" y="390042"/>
                  </a:lnTo>
                  <a:lnTo>
                    <a:pt x="5445" y="386757"/>
                  </a:lnTo>
                  <a:lnTo>
                    <a:pt x="12618" y="381829"/>
                  </a:lnTo>
                  <a:lnTo>
                    <a:pt x="12618" y="375259"/>
                  </a:lnTo>
                  <a:lnTo>
                    <a:pt x="5445" y="373617"/>
                  </a:lnTo>
                  <a:lnTo>
                    <a:pt x="9075" y="370332"/>
                  </a:lnTo>
                  <a:lnTo>
                    <a:pt x="12618" y="367047"/>
                  </a:lnTo>
                  <a:lnTo>
                    <a:pt x="16248" y="367047"/>
                  </a:lnTo>
                  <a:lnTo>
                    <a:pt x="18063" y="365405"/>
                  </a:lnTo>
                  <a:lnTo>
                    <a:pt x="18063" y="358835"/>
                  </a:lnTo>
                  <a:lnTo>
                    <a:pt x="21693" y="355463"/>
                  </a:lnTo>
                  <a:lnTo>
                    <a:pt x="25323" y="350536"/>
                  </a:lnTo>
                  <a:lnTo>
                    <a:pt x="27138" y="347251"/>
                  </a:lnTo>
                  <a:lnTo>
                    <a:pt x="30767" y="345608"/>
                  </a:lnTo>
                  <a:lnTo>
                    <a:pt x="34311" y="342324"/>
                  </a:lnTo>
                  <a:lnTo>
                    <a:pt x="30767" y="339039"/>
                  </a:lnTo>
                  <a:lnTo>
                    <a:pt x="34311" y="330826"/>
                  </a:lnTo>
                  <a:lnTo>
                    <a:pt x="37941" y="327541"/>
                  </a:lnTo>
                  <a:lnTo>
                    <a:pt x="43386" y="319329"/>
                  </a:lnTo>
                  <a:lnTo>
                    <a:pt x="47015" y="316044"/>
                  </a:lnTo>
                  <a:lnTo>
                    <a:pt x="43386" y="314402"/>
                  </a:lnTo>
                  <a:lnTo>
                    <a:pt x="39756" y="311030"/>
                  </a:lnTo>
                  <a:lnTo>
                    <a:pt x="39756" y="304461"/>
                  </a:lnTo>
                  <a:lnTo>
                    <a:pt x="39756" y="299533"/>
                  </a:lnTo>
                  <a:lnTo>
                    <a:pt x="34311" y="296248"/>
                  </a:lnTo>
                  <a:lnTo>
                    <a:pt x="30767" y="291321"/>
                  </a:lnTo>
                  <a:lnTo>
                    <a:pt x="27138" y="284751"/>
                  </a:lnTo>
                  <a:lnTo>
                    <a:pt x="27138" y="276539"/>
                  </a:lnTo>
                  <a:lnTo>
                    <a:pt x="30767" y="271525"/>
                  </a:lnTo>
                  <a:lnTo>
                    <a:pt x="30767" y="268240"/>
                  </a:lnTo>
                  <a:lnTo>
                    <a:pt x="30767" y="263313"/>
                  </a:lnTo>
                  <a:lnTo>
                    <a:pt x="34311" y="256743"/>
                  </a:lnTo>
                  <a:lnTo>
                    <a:pt x="37941" y="255100"/>
                  </a:lnTo>
                  <a:lnTo>
                    <a:pt x="30767" y="204097"/>
                  </a:lnTo>
                  <a:lnTo>
                    <a:pt x="25323" y="158022"/>
                  </a:lnTo>
                  <a:lnTo>
                    <a:pt x="21693" y="110304"/>
                  </a:lnTo>
                  <a:lnTo>
                    <a:pt x="16248" y="31293"/>
                  </a:lnTo>
                  <a:close/>
                </a:path>
              </a:pathLst>
            </a:custGeom>
            <a:solidFill>
              <a:srgbClr val="B8EEFF"/>
            </a:solidFill>
            <a:ln w="8631" cap="flat">
              <a:solidFill>
                <a:srgbClr val="FFFFFF"/>
              </a:solid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6CCB1A61-C973-C748-A977-29BE715C84C5}"/>
                </a:ext>
              </a:extLst>
            </p:cNvPr>
            <p:cNvSpPr/>
            <p:nvPr/>
          </p:nvSpPr>
          <p:spPr>
            <a:xfrm>
              <a:off x="5602607" y="2931779"/>
              <a:ext cx="350209" cy="574958"/>
            </a:xfrm>
            <a:custGeom>
              <a:avLst/>
              <a:gdLst>
                <a:gd name="connsiteX0" fmla="*/ 105094 w 300760"/>
                <a:gd name="connsiteY0" fmla="*/ 8558 h 493775"/>
                <a:gd name="connsiteX1" fmla="*/ 135861 w 300760"/>
                <a:gd name="connsiteY1" fmla="*/ 5100 h 493775"/>
                <a:gd name="connsiteX2" fmla="*/ 170345 w 300760"/>
                <a:gd name="connsiteY2" fmla="*/ 5100 h 493775"/>
                <a:gd name="connsiteX3" fmla="*/ 192037 w 300760"/>
                <a:gd name="connsiteY3" fmla="*/ 5100 h 493775"/>
                <a:gd name="connsiteX4" fmla="*/ 226435 w 300760"/>
                <a:gd name="connsiteY4" fmla="*/ 3458 h 493775"/>
                <a:gd name="connsiteX5" fmla="*/ 257288 w 300760"/>
                <a:gd name="connsiteY5" fmla="*/ 0 h 493775"/>
                <a:gd name="connsiteX6" fmla="*/ 282611 w 300760"/>
                <a:gd name="connsiteY6" fmla="*/ 0 h 493775"/>
                <a:gd name="connsiteX7" fmla="*/ 289871 w 300760"/>
                <a:gd name="connsiteY7" fmla="*/ 3458 h 493775"/>
                <a:gd name="connsiteX8" fmla="*/ 291686 w 300760"/>
                <a:gd name="connsiteY8" fmla="*/ 5100 h 493775"/>
                <a:gd name="connsiteX9" fmla="*/ 295316 w 300760"/>
                <a:gd name="connsiteY9" fmla="*/ 11930 h 493775"/>
                <a:gd name="connsiteX10" fmla="*/ 298946 w 300760"/>
                <a:gd name="connsiteY10" fmla="*/ 15387 h 493775"/>
                <a:gd name="connsiteX11" fmla="*/ 300760 w 300760"/>
                <a:gd name="connsiteY11" fmla="*/ 476660 h 493775"/>
                <a:gd name="connsiteX12" fmla="*/ 246399 w 300760"/>
                <a:gd name="connsiteY12" fmla="*/ 476660 h 493775"/>
                <a:gd name="connsiteX13" fmla="*/ 242769 w 300760"/>
                <a:gd name="connsiteY13" fmla="*/ 478389 h 493775"/>
                <a:gd name="connsiteX14" fmla="*/ 239139 w 300760"/>
                <a:gd name="connsiteY14" fmla="*/ 481846 h 493775"/>
                <a:gd name="connsiteX15" fmla="*/ 233695 w 300760"/>
                <a:gd name="connsiteY15" fmla="*/ 485218 h 493775"/>
                <a:gd name="connsiteX16" fmla="*/ 230064 w 300760"/>
                <a:gd name="connsiteY16" fmla="*/ 486947 h 493775"/>
                <a:gd name="connsiteX17" fmla="*/ 222805 w 300760"/>
                <a:gd name="connsiteY17" fmla="*/ 486947 h 493775"/>
                <a:gd name="connsiteX18" fmla="*/ 221076 w 300760"/>
                <a:gd name="connsiteY18" fmla="*/ 485218 h 493775"/>
                <a:gd name="connsiteX19" fmla="*/ 213816 w 300760"/>
                <a:gd name="connsiteY19" fmla="*/ 485218 h 493775"/>
                <a:gd name="connsiteX20" fmla="*/ 212002 w 300760"/>
                <a:gd name="connsiteY20" fmla="*/ 481846 h 493775"/>
                <a:gd name="connsiteX21" fmla="*/ 208371 w 300760"/>
                <a:gd name="connsiteY21" fmla="*/ 485218 h 493775"/>
                <a:gd name="connsiteX22" fmla="*/ 204742 w 300760"/>
                <a:gd name="connsiteY22" fmla="*/ 486947 h 493775"/>
                <a:gd name="connsiteX23" fmla="*/ 201112 w 300760"/>
                <a:gd name="connsiteY23" fmla="*/ 493776 h 493775"/>
                <a:gd name="connsiteX24" fmla="*/ 195667 w 300760"/>
                <a:gd name="connsiteY24" fmla="*/ 493776 h 493775"/>
                <a:gd name="connsiteX25" fmla="*/ 190222 w 300760"/>
                <a:gd name="connsiteY25" fmla="*/ 493776 h 493775"/>
                <a:gd name="connsiteX26" fmla="*/ 186593 w 300760"/>
                <a:gd name="connsiteY26" fmla="*/ 490318 h 493775"/>
                <a:gd name="connsiteX27" fmla="*/ 186593 w 300760"/>
                <a:gd name="connsiteY27" fmla="*/ 485218 h 493775"/>
                <a:gd name="connsiteX28" fmla="*/ 186593 w 300760"/>
                <a:gd name="connsiteY28" fmla="*/ 478389 h 493775"/>
                <a:gd name="connsiteX29" fmla="*/ 182963 w 300760"/>
                <a:gd name="connsiteY29" fmla="*/ 473288 h 493775"/>
                <a:gd name="connsiteX30" fmla="*/ 179333 w 300760"/>
                <a:gd name="connsiteY30" fmla="*/ 466459 h 493775"/>
                <a:gd name="connsiteX31" fmla="*/ 173888 w 300760"/>
                <a:gd name="connsiteY31" fmla="*/ 461272 h 493775"/>
                <a:gd name="connsiteX32" fmla="*/ 168529 w 300760"/>
                <a:gd name="connsiteY32" fmla="*/ 454443 h 493775"/>
                <a:gd name="connsiteX33" fmla="*/ 168529 w 300760"/>
                <a:gd name="connsiteY33" fmla="*/ 449343 h 493775"/>
                <a:gd name="connsiteX34" fmla="*/ 168529 w 300760"/>
                <a:gd name="connsiteY34" fmla="*/ 444243 h 493775"/>
                <a:gd name="connsiteX35" fmla="*/ 168529 w 300760"/>
                <a:gd name="connsiteY35" fmla="*/ 437414 h 493775"/>
                <a:gd name="connsiteX36" fmla="*/ 173888 w 300760"/>
                <a:gd name="connsiteY36" fmla="*/ 433956 h 493775"/>
                <a:gd name="connsiteX37" fmla="*/ 177518 w 300760"/>
                <a:gd name="connsiteY37" fmla="*/ 428855 h 493775"/>
                <a:gd name="connsiteX38" fmla="*/ 177518 w 300760"/>
                <a:gd name="connsiteY38" fmla="*/ 420297 h 493775"/>
                <a:gd name="connsiteX39" fmla="*/ 9075 w 300760"/>
                <a:gd name="connsiteY39" fmla="*/ 423755 h 493775"/>
                <a:gd name="connsiteX40" fmla="*/ 9075 w 300760"/>
                <a:gd name="connsiteY40" fmla="*/ 416926 h 493775"/>
                <a:gd name="connsiteX41" fmla="*/ 5445 w 300760"/>
                <a:gd name="connsiteY41" fmla="*/ 413468 h 493775"/>
                <a:gd name="connsiteX42" fmla="*/ 1815 w 300760"/>
                <a:gd name="connsiteY42" fmla="*/ 411739 h 493775"/>
                <a:gd name="connsiteX43" fmla="*/ 0 w 300760"/>
                <a:gd name="connsiteY43" fmla="*/ 408368 h 493775"/>
                <a:gd name="connsiteX44" fmla="*/ 0 w 300760"/>
                <a:gd name="connsiteY44" fmla="*/ 404910 h 493775"/>
                <a:gd name="connsiteX45" fmla="*/ 0 w 300760"/>
                <a:gd name="connsiteY45" fmla="*/ 403181 h 493775"/>
                <a:gd name="connsiteX46" fmla="*/ 1815 w 300760"/>
                <a:gd name="connsiteY46" fmla="*/ 399810 h 493775"/>
                <a:gd name="connsiteX47" fmla="*/ 9075 w 300760"/>
                <a:gd name="connsiteY47" fmla="*/ 396352 h 493775"/>
                <a:gd name="connsiteX48" fmla="*/ 12705 w 300760"/>
                <a:gd name="connsiteY48" fmla="*/ 391252 h 493775"/>
                <a:gd name="connsiteX49" fmla="*/ 12705 w 300760"/>
                <a:gd name="connsiteY49" fmla="*/ 387880 h 493775"/>
                <a:gd name="connsiteX50" fmla="*/ 12705 w 300760"/>
                <a:gd name="connsiteY50" fmla="*/ 381051 h 493775"/>
                <a:gd name="connsiteX51" fmla="*/ 12705 w 300760"/>
                <a:gd name="connsiteY51" fmla="*/ 379322 h 493775"/>
                <a:gd name="connsiteX52" fmla="*/ 9075 w 300760"/>
                <a:gd name="connsiteY52" fmla="*/ 375865 h 493775"/>
                <a:gd name="connsiteX53" fmla="*/ 9075 w 300760"/>
                <a:gd name="connsiteY53" fmla="*/ 372493 h 493775"/>
                <a:gd name="connsiteX54" fmla="*/ 14520 w 300760"/>
                <a:gd name="connsiteY54" fmla="*/ 370764 h 493775"/>
                <a:gd name="connsiteX55" fmla="*/ 18149 w 300760"/>
                <a:gd name="connsiteY55" fmla="*/ 367306 h 493775"/>
                <a:gd name="connsiteX56" fmla="*/ 21779 w 300760"/>
                <a:gd name="connsiteY56" fmla="*/ 360477 h 493775"/>
                <a:gd name="connsiteX57" fmla="*/ 21779 w 300760"/>
                <a:gd name="connsiteY57" fmla="*/ 358835 h 493775"/>
                <a:gd name="connsiteX58" fmla="*/ 21779 w 300760"/>
                <a:gd name="connsiteY58" fmla="*/ 352006 h 493775"/>
                <a:gd name="connsiteX59" fmla="*/ 21779 w 300760"/>
                <a:gd name="connsiteY59" fmla="*/ 343448 h 493775"/>
                <a:gd name="connsiteX60" fmla="*/ 23508 w 300760"/>
                <a:gd name="connsiteY60" fmla="*/ 339990 h 493775"/>
                <a:gd name="connsiteX61" fmla="*/ 27138 w 300760"/>
                <a:gd name="connsiteY61" fmla="*/ 334889 h 493775"/>
                <a:gd name="connsiteX62" fmla="*/ 30768 w 300760"/>
                <a:gd name="connsiteY62" fmla="*/ 334889 h 493775"/>
                <a:gd name="connsiteX63" fmla="*/ 34397 w 300760"/>
                <a:gd name="connsiteY63" fmla="*/ 331432 h 493775"/>
                <a:gd name="connsiteX64" fmla="*/ 39842 w 300760"/>
                <a:gd name="connsiteY64" fmla="*/ 326331 h 493775"/>
                <a:gd name="connsiteX65" fmla="*/ 47102 w 300760"/>
                <a:gd name="connsiteY65" fmla="*/ 319502 h 493775"/>
                <a:gd name="connsiteX66" fmla="*/ 48917 w 300760"/>
                <a:gd name="connsiteY66" fmla="*/ 314402 h 493775"/>
                <a:gd name="connsiteX67" fmla="*/ 48917 w 300760"/>
                <a:gd name="connsiteY67" fmla="*/ 310944 h 493775"/>
                <a:gd name="connsiteX68" fmla="*/ 48917 w 300760"/>
                <a:gd name="connsiteY68" fmla="*/ 309215 h 493775"/>
                <a:gd name="connsiteX69" fmla="*/ 52547 w 300760"/>
                <a:gd name="connsiteY69" fmla="*/ 302386 h 493775"/>
                <a:gd name="connsiteX70" fmla="*/ 57992 w 300760"/>
                <a:gd name="connsiteY70" fmla="*/ 297286 h 493775"/>
                <a:gd name="connsiteX71" fmla="*/ 61621 w 300760"/>
                <a:gd name="connsiteY71" fmla="*/ 290457 h 493775"/>
                <a:gd name="connsiteX72" fmla="*/ 61621 w 300760"/>
                <a:gd name="connsiteY72" fmla="*/ 285356 h 493775"/>
                <a:gd name="connsiteX73" fmla="*/ 57992 w 300760"/>
                <a:gd name="connsiteY73" fmla="*/ 285356 h 493775"/>
                <a:gd name="connsiteX74" fmla="*/ 52547 w 300760"/>
                <a:gd name="connsiteY74" fmla="*/ 278527 h 493775"/>
                <a:gd name="connsiteX75" fmla="*/ 48917 w 300760"/>
                <a:gd name="connsiteY75" fmla="*/ 276798 h 493775"/>
                <a:gd name="connsiteX76" fmla="*/ 47102 w 300760"/>
                <a:gd name="connsiteY76" fmla="*/ 269969 h 493775"/>
                <a:gd name="connsiteX77" fmla="*/ 43472 w 300760"/>
                <a:gd name="connsiteY77" fmla="*/ 269969 h 493775"/>
                <a:gd name="connsiteX78" fmla="*/ 39842 w 300760"/>
                <a:gd name="connsiteY78" fmla="*/ 261411 h 493775"/>
                <a:gd name="connsiteX79" fmla="*/ 36212 w 300760"/>
                <a:gd name="connsiteY79" fmla="*/ 256311 h 493775"/>
                <a:gd name="connsiteX80" fmla="*/ 36212 w 300760"/>
                <a:gd name="connsiteY80" fmla="*/ 252853 h 493775"/>
                <a:gd name="connsiteX81" fmla="*/ 43472 w 300760"/>
                <a:gd name="connsiteY81" fmla="*/ 252853 h 493775"/>
                <a:gd name="connsiteX82" fmla="*/ 47102 w 300760"/>
                <a:gd name="connsiteY82" fmla="*/ 249481 h 493775"/>
                <a:gd name="connsiteX83" fmla="*/ 39842 w 300760"/>
                <a:gd name="connsiteY83" fmla="*/ 246023 h 493775"/>
                <a:gd name="connsiteX84" fmla="*/ 36212 w 300760"/>
                <a:gd name="connsiteY84" fmla="*/ 244295 h 493775"/>
                <a:gd name="connsiteX85" fmla="*/ 39842 w 300760"/>
                <a:gd name="connsiteY85" fmla="*/ 237465 h 493775"/>
                <a:gd name="connsiteX86" fmla="*/ 39842 w 300760"/>
                <a:gd name="connsiteY86" fmla="*/ 235823 h 493775"/>
                <a:gd name="connsiteX87" fmla="*/ 39842 w 300760"/>
                <a:gd name="connsiteY87" fmla="*/ 232365 h 493775"/>
                <a:gd name="connsiteX88" fmla="*/ 43472 w 300760"/>
                <a:gd name="connsiteY88" fmla="*/ 225536 h 493775"/>
                <a:gd name="connsiteX89" fmla="*/ 39842 w 300760"/>
                <a:gd name="connsiteY89" fmla="*/ 220436 h 493775"/>
                <a:gd name="connsiteX90" fmla="*/ 36212 w 300760"/>
                <a:gd name="connsiteY90" fmla="*/ 216978 h 493775"/>
                <a:gd name="connsiteX91" fmla="*/ 36212 w 300760"/>
                <a:gd name="connsiteY91" fmla="*/ 211878 h 493775"/>
                <a:gd name="connsiteX92" fmla="*/ 36212 w 300760"/>
                <a:gd name="connsiteY92" fmla="*/ 208420 h 493775"/>
                <a:gd name="connsiteX93" fmla="*/ 39842 w 300760"/>
                <a:gd name="connsiteY93" fmla="*/ 205048 h 493775"/>
                <a:gd name="connsiteX94" fmla="*/ 43472 w 300760"/>
                <a:gd name="connsiteY94" fmla="*/ 203319 h 493775"/>
                <a:gd name="connsiteX95" fmla="*/ 43472 w 300760"/>
                <a:gd name="connsiteY95" fmla="*/ 196490 h 493775"/>
                <a:gd name="connsiteX96" fmla="*/ 43472 w 300760"/>
                <a:gd name="connsiteY96" fmla="*/ 191390 h 493775"/>
                <a:gd name="connsiteX97" fmla="*/ 39842 w 300760"/>
                <a:gd name="connsiteY97" fmla="*/ 187932 h 493775"/>
                <a:gd name="connsiteX98" fmla="*/ 36212 w 300760"/>
                <a:gd name="connsiteY98" fmla="*/ 187932 h 493775"/>
                <a:gd name="connsiteX99" fmla="*/ 36212 w 300760"/>
                <a:gd name="connsiteY99" fmla="*/ 182832 h 493775"/>
                <a:gd name="connsiteX100" fmla="*/ 36212 w 300760"/>
                <a:gd name="connsiteY100" fmla="*/ 179374 h 493775"/>
                <a:gd name="connsiteX101" fmla="*/ 39842 w 300760"/>
                <a:gd name="connsiteY101" fmla="*/ 172545 h 493775"/>
                <a:gd name="connsiteX102" fmla="*/ 34397 w 300760"/>
                <a:gd name="connsiteY102" fmla="*/ 170816 h 493775"/>
                <a:gd name="connsiteX103" fmla="*/ 30768 w 300760"/>
                <a:gd name="connsiteY103" fmla="*/ 163987 h 493775"/>
                <a:gd name="connsiteX104" fmla="*/ 30768 w 300760"/>
                <a:gd name="connsiteY104" fmla="*/ 162344 h 493775"/>
                <a:gd name="connsiteX105" fmla="*/ 30768 w 300760"/>
                <a:gd name="connsiteY105" fmla="*/ 155515 h 493775"/>
                <a:gd name="connsiteX106" fmla="*/ 30768 w 300760"/>
                <a:gd name="connsiteY106" fmla="*/ 150328 h 493775"/>
                <a:gd name="connsiteX107" fmla="*/ 34397 w 300760"/>
                <a:gd name="connsiteY107" fmla="*/ 141770 h 493775"/>
                <a:gd name="connsiteX108" fmla="*/ 39842 w 300760"/>
                <a:gd name="connsiteY108" fmla="*/ 134941 h 493775"/>
                <a:gd name="connsiteX109" fmla="*/ 43472 w 300760"/>
                <a:gd name="connsiteY109" fmla="*/ 129841 h 493775"/>
                <a:gd name="connsiteX110" fmla="*/ 43472 w 300760"/>
                <a:gd name="connsiteY110" fmla="*/ 123012 h 493775"/>
                <a:gd name="connsiteX111" fmla="*/ 47102 w 300760"/>
                <a:gd name="connsiteY111" fmla="*/ 117911 h 493775"/>
                <a:gd name="connsiteX112" fmla="*/ 48917 w 300760"/>
                <a:gd name="connsiteY112" fmla="*/ 111082 h 493775"/>
                <a:gd name="connsiteX113" fmla="*/ 52547 w 300760"/>
                <a:gd name="connsiteY113" fmla="*/ 105896 h 493775"/>
                <a:gd name="connsiteX114" fmla="*/ 56176 w 300760"/>
                <a:gd name="connsiteY114" fmla="*/ 97424 h 493775"/>
                <a:gd name="connsiteX115" fmla="*/ 57992 w 300760"/>
                <a:gd name="connsiteY115" fmla="*/ 93966 h 493775"/>
                <a:gd name="connsiteX116" fmla="*/ 61621 w 300760"/>
                <a:gd name="connsiteY116" fmla="*/ 85408 h 493775"/>
                <a:gd name="connsiteX117" fmla="*/ 65251 w 300760"/>
                <a:gd name="connsiteY117" fmla="*/ 78579 h 493775"/>
                <a:gd name="connsiteX118" fmla="*/ 68881 w 300760"/>
                <a:gd name="connsiteY118" fmla="*/ 73479 h 493775"/>
                <a:gd name="connsiteX119" fmla="*/ 74240 w 300760"/>
                <a:gd name="connsiteY119" fmla="*/ 73479 h 493775"/>
                <a:gd name="connsiteX120" fmla="*/ 79684 w 300760"/>
                <a:gd name="connsiteY120" fmla="*/ 70021 h 493775"/>
                <a:gd name="connsiteX121" fmla="*/ 83314 w 300760"/>
                <a:gd name="connsiteY121" fmla="*/ 64921 h 493775"/>
                <a:gd name="connsiteX122" fmla="*/ 83314 w 300760"/>
                <a:gd name="connsiteY122" fmla="*/ 58091 h 493775"/>
                <a:gd name="connsiteX123" fmla="*/ 79684 w 300760"/>
                <a:gd name="connsiteY123" fmla="*/ 52991 h 493775"/>
                <a:gd name="connsiteX124" fmla="*/ 79684 w 300760"/>
                <a:gd name="connsiteY124" fmla="*/ 47804 h 493775"/>
                <a:gd name="connsiteX125" fmla="*/ 83314 w 300760"/>
                <a:gd name="connsiteY125" fmla="*/ 40975 h 493775"/>
                <a:gd name="connsiteX126" fmla="*/ 86944 w 300760"/>
                <a:gd name="connsiteY126" fmla="*/ 37604 h 493775"/>
                <a:gd name="connsiteX127" fmla="*/ 90574 w 300760"/>
                <a:gd name="connsiteY127" fmla="*/ 35875 h 493775"/>
                <a:gd name="connsiteX128" fmla="*/ 92389 w 300760"/>
                <a:gd name="connsiteY128" fmla="*/ 32504 h 493775"/>
                <a:gd name="connsiteX129" fmla="*/ 92389 w 300760"/>
                <a:gd name="connsiteY129" fmla="*/ 25588 h 493775"/>
                <a:gd name="connsiteX130" fmla="*/ 99649 w 300760"/>
                <a:gd name="connsiteY130" fmla="*/ 23945 h 493775"/>
                <a:gd name="connsiteX131" fmla="*/ 101464 w 300760"/>
                <a:gd name="connsiteY131" fmla="*/ 23945 h 493775"/>
                <a:gd name="connsiteX132" fmla="*/ 105094 w 300760"/>
                <a:gd name="connsiteY132" fmla="*/ 17116 h 493775"/>
                <a:gd name="connsiteX133" fmla="*/ 105094 w 300760"/>
                <a:gd name="connsiteY133" fmla="*/ 15387 h 493775"/>
                <a:gd name="connsiteX134" fmla="*/ 105094 w 300760"/>
                <a:gd name="connsiteY134" fmla="*/ 11930 h 49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Lst>
              <a:rect l="l" t="t" r="r" b="b"/>
              <a:pathLst>
                <a:path w="300760" h="493775">
                  <a:moveTo>
                    <a:pt x="105094" y="8558"/>
                  </a:moveTo>
                  <a:lnTo>
                    <a:pt x="135861" y="5100"/>
                  </a:lnTo>
                  <a:lnTo>
                    <a:pt x="170345" y="5100"/>
                  </a:lnTo>
                  <a:lnTo>
                    <a:pt x="192037" y="5100"/>
                  </a:lnTo>
                  <a:lnTo>
                    <a:pt x="226435" y="3458"/>
                  </a:lnTo>
                  <a:lnTo>
                    <a:pt x="257288" y="0"/>
                  </a:lnTo>
                  <a:lnTo>
                    <a:pt x="282611" y="0"/>
                  </a:lnTo>
                  <a:lnTo>
                    <a:pt x="289871" y="3458"/>
                  </a:lnTo>
                  <a:lnTo>
                    <a:pt x="291686" y="5100"/>
                  </a:lnTo>
                  <a:lnTo>
                    <a:pt x="295316" y="11930"/>
                  </a:lnTo>
                  <a:lnTo>
                    <a:pt x="298946" y="15387"/>
                  </a:lnTo>
                  <a:lnTo>
                    <a:pt x="300760" y="476660"/>
                  </a:lnTo>
                  <a:lnTo>
                    <a:pt x="246399" y="476660"/>
                  </a:lnTo>
                  <a:lnTo>
                    <a:pt x="242769" y="478389"/>
                  </a:lnTo>
                  <a:lnTo>
                    <a:pt x="239139" y="481846"/>
                  </a:lnTo>
                  <a:lnTo>
                    <a:pt x="233695" y="485218"/>
                  </a:lnTo>
                  <a:lnTo>
                    <a:pt x="230064" y="486947"/>
                  </a:lnTo>
                  <a:lnTo>
                    <a:pt x="222805" y="486947"/>
                  </a:lnTo>
                  <a:lnTo>
                    <a:pt x="221076" y="485218"/>
                  </a:lnTo>
                  <a:lnTo>
                    <a:pt x="213816" y="485218"/>
                  </a:lnTo>
                  <a:lnTo>
                    <a:pt x="212002" y="481846"/>
                  </a:lnTo>
                  <a:lnTo>
                    <a:pt x="208371" y="485218"/>
                  </a:lnTo>
                  <a:lnTo>
                    <a:pt x="204742" y="486947"/>
                  </a:lnTo>
                  <a:lnTo>
                    <a:pt x="201112" y="493776"/>
                  </a:lnTo>
                  <a:lnTo>
                    <a:pt x="195667" y="493776"/>
                  </a:lnTo>
                  <a:lnTo>
                    <a:pt x="190222" y="493776"/>
                  </a:lnTo>
                  <a:lnTo>
                    <a:pt x="186593" y="490318"/>
                  </a:lnTo>
                  <a:lnTo>
                    <a:pt x="186593" y="485218"/>
                  </a:lnTo>
                  <a:lnTo>
                    <a:pt x="186593" y="478389"/>
                  </a:lnTo>
                  <a:lnTo>
                    <a:pt x="182963" y="473288"/>
                  </a:lnTo>
                  <a:lnTo>
                    <a:pt x="179333" y="466459"/>
                  </a:lnTo>
                  <a:lnTo>
                    <a:pt x="173888" y="461272"/>
                  </a:lnTo>
                  <a:lnTo>
                    <a:pt x="168529" y="454443"/>
                  </a:lnTo>
                  <a:lnTo>
                    <a:pt x="168529" y="449343"/>
                  </a:lnTo>
                  <a:lnTo>
                    <a:pt x="168529" y="444243"/>
                  </a:lnTo>
                  <a:lnTo>
                    <a:pt x="168529" y="437414"/>
                  </a:lnTo>
                  <a:lnTo>
                    <a:pt x="173888" y="433956"/>
                  </a:lnTo>
                  <a:lnTo>
                    <a:pt x="177518" y="428855"/>
                  </a:lnTo>
                  <a:lnTo>
                    <a:pt x="177518" y="420297"/>
                  </a:lnTo>
                  <a:lnTo>
                    <a:pt x="9075" y="423755"/>
                  </a:lnTo>
                  <a:lnTo>
                    <a:pt x="9075" y="416926"/>
                  </a:lnTo>
                  <a:lnTo>
                    <a:pt x="5445" y="413468"/>
                  </a:lnTo>
                  <a:lnTo>
                    <a:pt x="1815" y="411739"/>
                  </a:lnTo>
                  <a:lnTo>
                    <a:pt x="0" y="408368"/>
                  </a:lnTo>
                  <a:lnTo>
                    <a:pt x="0" y="404910"/>
                  </a:lnTo>
                  <a:lnTo>
                    <a:pt x="0" y="403181"/>
                  </a:lnTo>
                  <a:lnTo>
                    <a:pt x="1815" y="399810"/>
                  </a:lnTo>
                  <a:lnTo>
                    <a:pt x="9075" y="396352"/>
                  </a:lnTo>
                  <a:lnTo>
                    <a:pt x="12705" y="391252"/>
                  </a:lnTo>
                  <a:lnTo>
                    <a:pt x="12705" y="387880"/>
                  </a:lnTo>
                  <a:lnTo>
                    <a:pt x="12705" y="381051"/>
                  </a:lnTo>
                  <a:lnTo>
                    <a:pt x="12705" y="379322"/>
                  </a:lnTo>
                  <a:lnTo>
                    <a:pt x="9075" y="375865"/>
                  </a:lnTo>
                  <a:lnTo>
                    <a:pt x="9075" y="372493"/>
                  </a:lnTo>
                  <a:lnTo>
                    <a:pt x="14520" y="370764"/>
                  </a:lnTo>
                  <a:lnTo>
                    <a:pt x="18149" y="367306"/>
                  </a:lnTo>
                  <a:lnTo>
                    <a:pt x="21779" y="360477"/>
                  </a:lnTo>
                  <a:lnTo>
                    <a:pt x="21779" y="358835"/>
                  </a:lnTo>
                  <a:lnTo>
                    <a:pt x="21779" y="352006"/>
                  </a:lnTo>
                  <a:lnTo>
                    <a:pt x="21779" y="343448"/>
                  </a:lnTo>
                  <a:lnTo>
                    <a:pt x="23508" y="339990"/>
                  </a:lnTo>
                  <a:lnTo>
                    <a:pt x="27138" y="334889"/>
                  </a:lnTo>
                  <a:lnTo>
                    <a:pt x="30768" y="334889"/>
                  </a:lnTo>
                  <a:lnTo>
                    <a:pt x="34397" y="331432"/>
                  </a:lnTo>
                  <a:lnTo>
                    <a:pt x="39842" y="326331"/>
                  </a:lnTo>
                  <a:lnTo>
                    <a:pt x="47102" y="319502"/>
                  </a:lnTo>
                  <a:lnTo>
                    <a:pt x="48917" y="314402"/>
                  </a:lnTo>
                  <a:lnTo>
                    <a:pt x="48917" y="310944"/>
                  </a:lnTo>
                  <a:lnTo>
                    <a:pt x="48917" y="309215"/>
                  </a:lnTo>
                  <a:lnTo>
                    <a:pt x="52547" y="302386"/>
                  </a:lnTo>
                  <a:lnTo>
                    <a:pt x="57992" y="297286"/>
                  </a:lnTo>
                  <a:lnTo>
                    <a:pt x="61621" y="290457"/>
                  </a:lnTo>
                  <a:lnTo>
                    <a:pt x="61621" y="285356"/>
                  </a:lnTo>
                  <a:lnTo>
                    <a:pt x="57992" y="285356"/>
                  </a:lnTo>
                  <a:lnTo>
                    <a:pt x="52547" y="278527"/>
                  </a:lnTo>
                  <a:lnTo>
                    <a:pt x="48917" y="276798"/>
                  </a:lnTo>
                  <a:lnTo>
                    <a:pt x="47102" y="269969"/>
                  </a:lnTo>
                  <a:lnTo>
                    <a:pt x="43472" y="269969"/>
                  </a:lnTo>
                  <a:lnTo>
                    <a:pt x="39842" y="261411"/>
                  </a:lnTo>
                  <a:lnTo>
                    <a:pt x="36212" y="256311"/>
                  </a:lnTo>
                  <a:lnTo>
                    <a:pt x="36212" y="252853"/>
                  </a:lnTo>
                  <a:lnTo>
                    <a:pt x="43472" y="252853"/>
                  </a:lnTo>
                  <a:lnTo>
                    <a:pt x="47102" y="249481"/>
                  </a:lnTo>
                  <a:lnTo>
                    <a:pt x="39842" y="246023"/>
                  </a:lnTo>
                  <a:lnTo>
                    <a:pt x="36212" y="244295"/>
                  </a:lnTo>
                  <a:lnTo>
                    <a:pt x="39842" y="237465"/>
                  </a:lnTo>
                  <a:lnTo>
                    <a:pt x="39842" y="235823"/>
                  </a:lnTo>
                  <a:lnTo>
                    <a:pt x="39842" y="232365"/>
                  </a:lnTo>
                  <a:lnTo>
                    <a:pt x="43472" y="225536"/>
                  </a:lnTo>
                  <a:lnTo>
                    <a:pt x="39842" y="220436"/>
                  </a:lnTo>
                  <a:lnTo>
                    <a:pt x="36212" y="216978"/>
                  </a:lnTo>
                  <a:lnTo>
                    <a:pt x="36212" y="211878"/>
                  </a:lnTo>
                  <a:lnTo>
                    <a:pt x="36212" y="208420"/>
                  </a:lnTo>
                  <a:lnTo>
                    <a:pt x="39842" y="205048"/>
                  </a:lnTo>
                  <a:lnTo>
                    <a:pt x="43472" y="203319"/>
                  </a:lnTo>
                  <a:lnTo>
                    <a:pt x="43472" y="196490"/>
                  </a:lnTo>
                  <a:lnTo>
                    <a:pt x="43472" y="191390"/>
                  </a:lnTo>
                  <a:lnTo>
                    <a:pt x="39842" y="187932"/>
                  </a:lnTo>
                  <a:lnTo>
                    <a:pt x="36212" y="187932"/>
                  </a:lnTo>
                  <a:lnTo>
                    <a:pt x="36212" y="182832"/>
                  </a:lnTo>
                  <a:lnTo>
                    <a:pt x="36212" y="179374"/>
                  </a:lnTo>
                  <a:lnTo>
                    <a:pt x="39842" y="172545"/>
                  </a:lnTo>
                  <a:lnTo>
                    <a:pt x="34397" y="170816"/>
                  </a:lnTo>
                  <a:lnTo>
                    <a:pt x="30768" y="163987"/>
                  </a:lnTo>
                  <a:lnTo>
                    <a:pt x="30768" y="162344"/>
                  </a:lnTo>
                  <a:lnTo>
                    <a:pt x="30768" y="155515"/>
                  </a:lnTo>
                  <a:lnTo>
                    <a:pt x="30768" y="150328"/>
                  </a:lnTo>
                  <a:lnTo>
                    <a:pt x="34397" y="141770"/>
                  </a:lnTo>
                  <a:lnTo>
                    <a:pt x="39842" y="134941"/>
                  </a:lnTo>
                  <a:lnTo>
                    <a:pt x="43472" y="129841"/>
                  </a:lnTo>
                  <a:lnTo>
                    <a:pt x="43472" y="123012"/>
                  </a:lnTo>
                  <a:lnTo>
                    <a:pt x="47102" y="117911"/>
                  </a:lnTo>
                  <a:lnTo>
                    <a:pt x="48917" y="111082"/>
                  </a:lnTo>
                  <a:lnTo>
                    <a:pt x="52547" y="105896"/>
                  </a:lnTo>
                  <a:lnTo>
                    <a:pt x="56176" y="97424"/>
                  </a:lnTo>
                  <a:lnTo>
                    <a:pt x="57992" y="93966"/>
                  </a:lnTo>
                  <a:lnTo>
                    <a:pt x="61621" y="85408"/>
                  </a:lnTo>
                  <a:lnTo>
                    <a:pt x="65251" y="78579"/>
                  </a:lnTo>
                  <a:lnTo>
                    <a:pt x="68881" y="73479"/>
                  </a:lnTo>
                  <a:lnTo>
                    <a:pt x="74240" y="73479"/>
                  </a:lnTo>
                  <a:lnTo>
                    <a:pt x="79684" y="70021"/>
                  </a:lnTo>
                  <a:lnTo>
                    <a:pt x="83314" y="64921"/>
                  </a:lnTo>
                  <a:lnTo>
                    <a:pt x="83314" y="58091"/>
                  </a:lnTo>
                  <a:lnTo>
                    <a:pt x="79684" y="52991"/>
                  </a:lnTo>
                  <a:lnTo>
                    <a:pt x="79684" y="47804"/>
                  </a:lnTo>
                  <a:lnTo>
                    <a:pt x="83314" y="40975"/>
                  </a:lnTo>
                  <a:lnTo>
                    <a:pt x="86944" y="37604"/>
                  </a:lnTo>
                  <a:lnTo>
                    <a:pt x="90574" y="35875"/>
                  </a:lnTo>
                  <a:lnTo>
                    <a:pt x="92389" y="32504"/>
                  </a:lnTo>
                  <a:lnTo>
                    <a:pt x="92389" y="25588"/>
                  </a:lnTo>
                  <a:lnTo>
                    <a:pt x="99649" y="23945"/>
                  </a:lnTo>
                  <a:lnTo>
                    <a:pt x="101464" y="23945"/>
                  </a:lnTo>
                  <a:lnTo>
                    <a:pt x="105094" y="17116"/>
                  </a:lnTo>
                  <a:lnTo>
                    <a:pt x="105094" y="15387"/>
                  </a:lnTo>
                  <a:lnTo>
                    <a:pt x="105094" y="11930"/>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E67C4045-E731-0246-9915-566F108C316C}"/>
                </a:ext>
              </a:extLst>
            </p:cNvPr>
            <p:cNvSpPr/>
            <p:nvPr/>
          </p:nvSpPr>
          <p:spPr>
            <a:xfrm>
              <a:off x="5935910" y="2908828"/>
              <a:ext cx="375568" cy="588245"/>
            </a:xfrm>
            <a:custGeom>
              <a:avLst/>
              <a:gdLst>
                <a:gd name="connsiteX0" fmla="*/ 12618 w 322539"/>
                <a:gd name="connsiteY0" fmla="*/ 35875 h 505186"/>
                <a:gd name="connsiteX1" fmla="*/ 8989 w 322539"/>
                <a:gd name="connsiteY1" fmla="*/ 29046 h 505186"/>
                <a:gd name="connsiteX2" fmla="*/ 5445 w 322539"/>
                <a:gd name="connsiteY2" fmla="*/ 25588 h 505186"/>
                <a:gd name="connsiteX3" fmla="*/ 3630 w 322539"/>
                <a:gd name="connsiteY3" fmla="*/ 23859 h 505186"/>
                <a:gd name="connsiteX4" fmla="*/ 0 w 322539"/>
                <a:gd name="connsiteY4" fmla="*/ 20488 h 505186"/>
                <a:gd name="connsiteX5" fmla="*/ 27051 w 322539"/>
                <a:gd name="connsiteY5" fmla="*/ 17030 h 505186"/>
                <a:gd name="connsiteX6" fmla="*/ 223410 w 322539"/>
                <a:gd name="connsiteY6" fmla="*/ 0 h 505186"/>
                <a:gd name="connsiteX7" fmla="*/ 228855 w 322539"/>
                <a:gd name="connsiteY7" fmla="*/ 17030 h 505186"/>
                <a:gd name="connsiteX8" fmla="*/ 232484 w 322539"/>
                <a:gd name="connsiteY8" fmla="*/ 29046 h 505186"/>
                <a:gd name="connsiteX9" fmla="*/ 237843 w 322539"/>
                <a:gd name="connsiteY9" fmla="*/ 40975 h 505186"/>
                <a:gd name="connsiteX10" fmla="*/ 245016 w 322539"/>
                <a:gd name="connsiteY10" fmla="*/ 56362 h 505186"/>
                <a:gd name="connsiteX11" fmla="*/ 246831 w 322539"/>
                <a:gd name="connsiteY11" fmla="*/ 73392 h 505186"/>
                <a:gd name="connsiteX12" fmla="*/ 254091 w 322539"/>
                <a:gd name="connsiteY12" fmla="*/ 90422 h 505186"/>
                <a:gd name="connsiteX13" fmla="*/ 257634 w 322539"/>
                <a:gd name="connsiteY13" fmla="*/ 109267 h 505186"/>
                <a:gd name="connsiteX14" fmla="*/ 263079 w 322539"/>
                <a:gd name="connsiteY14" fmla="*/ 126297 h 505186"/>
                <a:gd name="connsiteX15" fmla="*/ 272067 w 322539"/>
                <a:gd name="connsiteY15" fmla="*/ 146784 h 505186"/>
                <a:gd name="connsiteX16" fmla="*/ 275697 w 322539"/>
                <a:gd name="connsiteY16" fmla="*/ 167272 h 505186"/>
                <a:gd name="connsiteX17" fmla="*/ 281055 w 322539"/>
                <a:gd name="connsiteY17" fmla="*/ 191131 h 505186"/>
                <a:gd name="connsiteX18" fmla="*/ 284685 w 322539"/>
                <a:gd name="connsiteY18" fmla="*/ 199689 h 505186"/>
                <a:gd name="connsiteX19" fmla="*/ 288315 w 322539"/>
                <a:gd name="connsiteY19" fmla="*/ 208247 h 505186"/>
                <a:gd name="connsiteX20" fmla="*/ 290130 w 322539"/>
                <a:gd name="connsiteY20" fmla="*/ 220176 h 505186"/>
                <a:gd name="connsiteX21" fmla="*/ 293674 w 322539"/>
                <a:gd name="connsiteY21" fmla="*/ 225277 h 505186"/>
                <a:gd name="connsiteX22" fmla="*/ 297303 w 322539"/>
                <a:gd name="connsiteY22" fmla="*/ 235564 h 505186"/>
                <a:gd name="connsiteX23" fmla="*/ 300933 w 322539"/>
                <a:gd name="connsiteY23" fmla="*/ 244035 h 505186"/>
                <a:gd name="connsiteX24" fmla="*/ 306291 w 322539"/>
                <a:gd name="connsiteY24" fmla="*/ 249222 h 505186"/>
                <a:gd name="connsiteX25" fmla="*/ 309922 w 322539"/>
                <a:gd name="connsiteY25" fmla="*/ 256051 h 505186"/>
                <a:gd name="connsiteX26" fmla="*/ 311736 w 322539"/>
                <a:gd name="connsiteY26" fmla="*/ 261151 h 505186"/>
                <a:gd name="connsiteX27" fmla="*/ 309922 w 322539"/>
                <a:gd name="connsiteY27" fmla="*/ 261151 h 505186"/>
                <a:gd name="connsiteX28" fmla="*/ 309922 w 322539"/>
                <a:gd name="connsiteY28" fmla="*/ 266252 h 505186"/>
                <a:gd name="connsiteX29" fmla="*/ 309922 w 322539"/>
                <a:gd name="connsiteY29" fmla="*/ 269623 h 505186"/>
                <a:gd name="connsiteX30" fmla="*/ 315366 w 322539"/>
                <a:gd name="connsiteY30" fmla="*/ 269623 h 505186"/>
                <a:gd name="connsiteX31" fmla="*/ 318910 w 322539"/>
                <a:gd name="connsiteY31" fmla="*/ 273081 h 505186"/>
                <a:gd name="connsiteX32" fmla="*/ 318910 w 322539"/>
                <a:gd name="connsiteY32" fmla="*/ 276452 h 505186"/>
                <a:gd name="connsiteX33" fmla="*/ 315366 w 322539"/>
                <a:gd name="connsiteY33" fmla="*/ 278181 h 505186"/>
                <a:gd name="connsiteX34" fmla="*/ 311736 w 322539"/>
                <a:gd name="connsiteY34" fmla="*/ 281639 h 505186"/>
                <a:gd name="connsiteX35" fmla="*/ 306291 w 322539"/>
                <a:gd name="connsiteY35" fmla="*/ 285010 h 505186"/>
                <a:gd name="connsiteX36" fmla="*/ 306291 w 322539"/>
                <a:gd name="connsiteY36" fmla="*/ 290111 h 505186"/>
                <a:gd name="connsiteX37" fmla="*/ 302748 w 322539"/>
                <a:gd name="connsiteY37" fmla="*/ 296940 h 505186"/>
                <a:gd name="connsiteX38" fmla="*/ 302748 w 322539"/>
                <a:gd name="connsiteY38" fmla="*/ 305498 h 505186"/>
                <a:gd name="connsiteX39" fmla="*/ 302748 w 322539"/>
                <a:gd name="connsiteY39" fmla="*/ 307227 h 505186"/>
                <a:gd name="connsiteX40" fmla="*/ 306291 w 322539"/>
                <a:gd name="connsiteY40" fmla="*/ 317427 h 505186"/>
                <a:gd name="connsiteX41" fmla="*/ 306291 w 322539"/>
                <a:gd name="connsiteY41" fmla="*/ 322614 h 505186"/>
                <a:gd name="connsiteX42" fmla="*/ 309922 w 322539"/>
                <a:gd name="connsiteY42" fmla="*/ 325985 h 505186"/>
                <a:gd name="connsiteX43" fmla="*/ 309922 w 322539"/>
                <a:gd name="connsiteY43" fmla="*/ 387448 h 505186"/>
                <a:gd name="connsiteX44" fmla="*/ 311736 w 322539"/>
                <a:gd name="connsiteY44" fmla="*/ 392549 h 505186"/>
                <a:gd name="connsiteX45" fmla="*/ 315366 w 322539"/>
                <a:gd name="connsiteY45" fmla="*/ 399378 h 505186"/>
                <a:gd name="connsiteX46" fmla="*/ 318910 w 322539"/>
                <a:gd name="connsiteY46" fmla="*/ 401107 h 505186"/>
                <a:gd name="connsiteX47" fmla="*/ 322540 w 322539"/>
                <a:gd name="connsiteY47" fmla="*/ 407936 h 505186"/>
                <a:gd name="connsiteX48" fmla="*/ 86512 w 322539"/>
                <a:gd name="connsiteY48" fmla="*/ 424966 h 505186"/>
                <a:gd name="connsiteX49" fmla="*/ 86512 w 322539"/>
                <a:gd name="connsiteY49" fmla="*/ 428423 h 505186"/>
                <a:gd name="connsiteX50" fmla="*/ 86512 w 322539"/>
                <a:gd name="connsiteY50" fmla="*/ 433524 h 505186"/>
                <a:gd name="connsiteX51" fmla="*/ 86512 w 322539"/>
                <a:gd name="connsiteY51" fmla="*/ 440353 h 505186"/>
                <a:gd name="connsiteX52" fmla="*/ 91870 w 322539"/>
                <a:gd name="connsiteY52" fmla="*/ 445453 h 505186"/>
                <a:gd name="connsiteX53" fmla="*/ 95500 w 322539"/>
                <a:gd name="connsiteY53" fmla="*/ 448911 h 505186"/>
                <a:gd name="connsiteX54" fmla="*/ 102673 w 322539"/>
                <a:gd name="connsiteY54" fmla="*/ 454011 h 505186"/>
                <a:gd name="connsiteX55" fmla="*/ 104488 w 322539"/>
                <a:gd name="connsiteY55" fmla="*/ 460840 h 505186"/>
                <a:gd name="connsiteX56" fmla="*/ 108118 w 322539"/>
                <a:gd name="connsiteY56" fmla="*/ 465941 h 505186"/>
                <a:gd name="connsiteX57" fmla="*/ 104488 w 322539"/>
                <a:gd name="connsiteY57" fmla="*/ 472770 h 505186"/>
                <a:gd name="connsiteX58" fmla="*/ 108118 w 322539"/>
                <a:gd name="connsiteY58" fmla="*/ 484699 h 505186"/>
                <a:gd name="connsiteX59" fmla="*/ 104488 w 322539"/>
                <a:gd name="connsiteY59" fmla="*/ 489800 h 505186"/>
                <a:gd name="connsiteX60" fmla="*/ 99130 w 322539"/>
                <a:gd name="connsiteY60" fmla="*/ 489800 h 505186"/>
                <a:gd name="connsiteX61" fmla="*/ 91870 w 322539"/>
                <a:gd name="connsiteY61" fmla="*/ 496629 h 505186"/>
                <a:gd name="connsiteX62" fmla="*/ 82882 w 322539"/>
                <a:gd name="connsiteY62" fmla="*/ 496629 h 505186"/>
                <a:gd name="connsiteX63" fmla="*/ 77524 w 322539"/>
                <a:gd name="connsiteY63" fmla="*/ 498358 h 505186"/>
                <a:gd name="connsiteX64" fmla="*/ 68449 w 322539"/>
                <a:gd name="connsiteY64" fmla="*/ 501815 h 505186"/>
                <a:gd name="connsiteX65" fmla="*/ 61276 w 322539"/>
                <a:gd name="connsiteY65" fmla="*/ 505187 h 505186"/>
                <a:gd name="connsiteX66" fmla="*/ 59461 w 322539"/>
                <a:gd name="connsiteY66" fmla="*/ 505187 h 505186"/>
                <a:gd name="connsiteX67" fmla="*/ 59461 w 322539"/>
                <a:gd name="connsiteY67" fmla="*/ 496629 h 505186"/>
                <a:gd name="connsiteX68" fmla="*/ 59461 w 322539"/>
                <a:gd name="connsiteY68" fmla="*/ 493257 h 505186"/>
                <a:gd name="connsiteX69" fmla="*/ 59461 w 322539"/>
                <a:gd name="connsiteY69" fmla="*/ 484699 h 505186"/>
                <a:gd name="connsiteX70" fmla="*/ 59461 w 322539"/>
                <a:gd name="connsiteY70" fmla="*/ 481328 h 505186"/>
                <a:gd name="connsiteX71" fmla="*/ 55831 w 322539"/>
                <a:gd name="connsiteY71" fmla="*/ 472770 h 505186"/>
                <a:gd name="connsiteX72" fmla="*/ 55831 w 322539"/>
                <a:gd name="connsiteY72" fmla="*/ 465941 h 505186"/>
                <a:gd name="connsiteX73" fmla="*/ 52288 w 322539"/>
                <a:gd name="connsiteY73" fmla="*/ 460840 h 505186"/>
                <a:gd name="connsiteX74" fmla="*/ 48658 w 322539"/>
                <a:gd name="connsiteY74" fmla="*/ 452282 h 505186"/>
                <a:gd name="connsiteX75" fmla="*/ 48658 w 322539"/>
                <a:gd name="connsiteY75" fmla="*/ 457383 h 505186"/>
                <a:gd name="connsiteX76" fmla="*/ 46843 w 322539"/>
                <a:gd name="connsiteY76" fmla="*/ 464212 h 505186"/>
                <a:gd name="connsiteX77" fmla="*/ 43213 w 322539"/>
                <a:gd name="connsiteY77" fmla="*/ 469312 h 505186"/>
                <a:gd name="connsiteX78" fmla="*/ 43213 w 322539"/>
                <a:gd name="connsiteY78" fmla="*/ 472770 h 505186"/>
                <a:gd name="connsiteX79" fmla="*/ 39669 w 322539"/>
                <a:gd name="connsiteY79" fmla="*/ 486428 h 505186"/>
                <a:gd name="connsiteX80" fmla="*/ 37854 w 322539"/>
                <a:gd name="connsiteY80" fmla="*/ 493257 h 505186"/>
                <a:gd name="connsiteX81" fmla="*/ 34225 w 322539"/>
                <a:gd name="connsiteY81" fmla="*/ 496629 h 505186"/>
                <a:gd name="connsiteX82" fmla="*/ 30595 w 322539"/>
                <a:gd name="connsiteY82" fmla="*/ 496629 h 505186"/>
                <a:gd name="connsiteX83" fmla="*/ 17977 w 322539"/>
                <a:gd name="connsiteY83" fmla="*/ 493257 h 50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22539" h="505186">
                  <a:moveTo>
                    <a:pt x="12618" y="35875"/>
                  </a:moveTo>
                  <a:lnTo>
                    <a:pt x="8989" y="29046"/>
                  </a:lnTo>
                  <a:lnTo>
                    <a:pt x="5445" y="25588"/>
                  </a:lnTo>
                  <a:lnTo>
                    <a:pt x="3630" y="23859"/>
                  </a:lnTo>
                  <a:lnTo>
                    <a:pt x="0" y="20488"/>
                  </a:lnTo>
                  <a:lnTo>
                    <a:pt x="27051" y="17030"/>
                  </a:lnTo>
                  <a:lnTo>
                    <a:pt x="223410" y="0"/>
                  </a:lnTo>
                  <a:lnTo>
                    <a:pt x="228855" y="17030"/>
                  </a:lnTo>
                  <a:lnTo>
                    <a:pt x="232484" y="29046"/>
                  </a:lnTo>
                  <a:lnTo>
                    <a:pt x="237843" y="40975"/>
                  </a:lnTo>
                  <a:lnTo>
                    <a:pt x="245016" y="56362"/>
                  </a:lnTo>
                  <a:lnTo>
                    <a:pt x="246831" y="73392"/>
                  </a:lnTo>
                  <a:lnTo>
                    <a:pt x="254091" y="90422"/>
                  </a:lnTo>
                  <a:lnTo>
                    <a:pt x="257634" y="109267"/>
                  </a:lnTo>
                  <a:lnTo>
                    <a:pt x="263079" y="126297"/>
                  </a:lnTo>
                  <a:lnTo>
                    <a:pt x="272067" y="146784"/>
                  </a:lnTo>
                  <a:lnTo>
                    <a:pt x="275697" y="167272"/>
                  </a:lnTo>
                  <a:lnTo>
                    <a:pt x="281055" y="191131"/>
                  </a:lnTo>
                  <a:lnTo>
                    <a:pt x="284685" y="199689"/>
                  </a:lnTo>
                  <a:lnTo>
                    <a:pt x="288315" y="208247"/>
                  </a:lnTo>
                  <a:lnTo>
                    <a:pt x="290130" y="220176"/>
                  </a:lnTo>
                  <a:lnTo>
                    <a:pt x="293674" y="225277"/>
                  </a:lnTo>
                  <a:lnTo>
                    <a:pt x="297303" y="235564"/>
                  </a:lnTo>
                  <a:lnTo>
                    <a:pt x="300933" y="244035"/>
                  </a:lnTo>
                  <a:lnTo>
                    <a:pt x="306291" y="249222"/>
                  </a:lnTo>
                  <a:lnTo>
                    <a:pt x="309922" y="256051"/>
                  </a:lnTo>
                  <a:lnTo>
                    <a:pt x="311736" y="261151"/>
                  </a:lnTo>
                  <a:lnTo>
                    <a:pt x="309922" y="261151"/>
                  </a:lnTo>
                  <a:lnTo>
                    <a:pt x="309922" y="266252"/>
                  </a:lnTo>
                  <a:lnTo>
                    <a:pt x="309922" y="269623"/>
                  </a:lnTo>
                  <a:lnTo>
                    <a:pt x="315366" y="269623"/>
                  </a:lnTo>
                  <a:lnTo>
                    <a:pt x="318910" y="273081"/>
                  </a:lnTo>
                  <a:lnTo>
                    <a:pt x="318910" y="276452"/>
                  </a:lnTo>
                  <a:lnTo>
                    <a:pt x="315366" y="278181"/>
                  </a:lnTo>
                  <a:lnTo>
                    <a:pt x="311736" y="281639"/>
                  </a:lnTo>
                  <a:lnTo>
                    <a:pt x="306291" y="285010"/>
                  </a:lnTo>
                  <a:lnTo>
                    <a:pt x="306291" y="290111"/>
                  </a:lnTo>
                  <a:lnTo>
                    <a:pt x="302748" y="296940"/>
                  </a:lnTo>
                  <a:lnTo>
                    <a:pt x="302748" y="305498"/>
                  </a:lnTo>
                  <a:lnTo>
                    <a:pt x="302748" y="307227"/>
                  </a:lnTo>
                  <a:lnTo>
                    <a:pt x="306291" y="317427"/>
                  </a:lnTo>
                  <a:lnTo>
                    <a:pt x="306291" y="322614"/>
                  </a:lnTo>
                  <a:lnTo>
                    <a:pt x="309922" y="325985"/>
                  </a:lnTo>
                  <a:lnTo>
                    <a:pt x="309922" y="387448"/>
                  </a:lnTo>
                  <a:lnTo>
                    <a:pt x="311736" y="392549"/>
                  </a:lnTo>
                  <a:lnTo>
                    <a:pt x="315366" y="399378"/>
                  </a:lnTo>
                  <a:lnTo>
                    <a:pt x="318910" y="401107"/>
                  </a:lnTo>
                  <a:lnTo>
                    <a:pt x="322540" y="407936"/>
                  </a:lnTo>
                  <a:lnTo>
                    <a:pt x="86512" y="424966"/>
                  </a:lnTo>
                  <a:lnTo>
                    <a:pt x="86512" y="428423"/>
                  </a:lnTo>
                  <a:lnTo>
                    <a:pt x="86512" y="433524"/>
                  </a:lnTo>
                  <a:lnTo>
                    <a:pt x="86512" y="440353"/>
                  </a:lnTo>
                  <a:lnTo>
                    <a:pt x="91870" y="445453"/>
                  </a:lnTo>
                  <a:lnTo>
                    <a:pt x="95500" y="448911"/>
                  </a:lnTo>
                  <a:lnTo>
                    <a:pt x="102673" y="454011"/>
                  </a:lnTo>
                  <a:lnTo>
                    <a:pt x="104488" y="460840"/>
                  </a:lnTo>
                  <a:lnTo>
                    <a:pt x="108118" y="465941"/>
                  </a:lnTo>
                  <a:lnTo>
                    <a:pt x="104488" y="472770"/>
                  </a:lnTo>
                  <a:lnTo>
                    <a:pt x="108118" y="484699"/>
                  </a:lnTo>
                  <a:lnTo>
                    <a:pt x="104488" y="489800"/>
                  </a:lnTo>
                  <a:lnTo>
                    <a:pt x="99130" y="489800"/>
                  </a:lnTo>
                  <a:lnTo>
                    <a:pt x="91870" y="496629"/>
                  </a:lnTo>
                  <a:lnTo>
                    <a:pt x="82882" y="496629"/>
                  </a:lnTo>
                  <a:lnTo>
                    <a:pt x="77524" y="498358"/>
                  </a:lnTo>
                  <a:lnTo>
                    <a:pt x="68449" y="501815"/>
                  </a:lnTo>
                  <a:lnTo>
                    <a:pt x="61276" y="505187"/>
                  </a:lnTo>
                  <a:lnTo>
                    <a:pt x="59461" y="505187"/>
                  </a:lnTo>
                  <a:lnTo>
                    <a:pt x="59461" y="496629"/>
                  </a:lnTo>
                  <a:lnTo>
                    <a:pt x="59461" y="493257"/>
                  </a:lnTo>
                  <a:lnTo>
                    <a:pt x="59461" y="484699"/>
                  </a:lnTo>
                  <a:lnTo>
                    <a:pt x="59461" y="481328"/>
                  </a:lnTo>
                  <a:lnTo>
                    <a:pt x="55831" y="472770"/>
                  </a:lnTo>
                  <a:lnTo>
                    <a:pt x="55831" y="465941"/>
                  </a:lnTo>
                  <a:lnTo>
                    <a:pt x="52288" y="460840"/>
                  </a:lnTo>
                  <a:lnTo>
                    <a:pt x="48658" y="452282"/>
                  </a:lnTo>
                  <a:lnTo>
                    <a:pt x="48658" y="457383"/>
                  </a:lnTo>
                  <a:lnTo>
                    <a:pt x="46843" y="464212"/>
                  </a:lnTo>
                  <a:lnTo>
                    <a:pt x="43213" y="469312"/>
                  </a:lnTo>
                  <a:lnTo>
                    <a:pt x="43213" y="472770"/>
                  </a:lnTo>
                  <a:lnTo>
                    <a:pt x="39669" y="486428"/>
                  </a:lnTo>
                  <a:lnTo>
                    <a:pt x="37854" y="493257"/>
                  </a:lnTo>
                  <a:lnTo>
                    <a:pt x="34225" y="496629"/>
                  </a:lnTo>
                  <a:lnTo>
                    <a:pt x="30595" y="496629"/>
                  </a:lnTo>
                  <a:lnTo>
                    <a:pt x="17977" y="493257"/>
                  </a:lnTo>
                  <a:close/>
                </a:path>
              </a:pathLst>
            </a:custGeom>
            <a:solidFill>
              <a:srgbClr val="41B7DD"/>
            </a:solidFill>
            <a:ln w="8631" cap="flat">
              <a:solidFill>
                <a:srgbClr val="FFFFFF"/>
              </a:solid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1D904EAB-3CD3-BA43-A0AA-BE6DFCF56DAA}"/>
                </a:ext>
              </a:extLst>
            </p:cNvPr>
            <p:cNvSpPr/>
            <p:nvPr/>
          </p:nvSpPr>
          <p:spPr>
            <a:xfrm>
              <a:off x="5733031" y="2664834"/>
              <a:ext cx="835669" cy="276607"/>
            </a:xfrm>
            <a:custGeom>
              <a:avLst/>
              <a:gdLst>
                <a:gd name="connsiteX0" fmla="*/ 56003 w 717675"/>
                <a:gd name="connsiteY0" fmla="*/ 82037 h 237551"/>
                <a:gd name="connsiteX1" fmla="*/ 177172 w 717675"/>
                <a:gd name="connsiteY1" fmla="*/ 73479 h 237551"/>
                <a:gd name="connsiteX2" fmla="*/ 177172 w 717675"/>
                <a:gd name="connsiteY2" fmla="*/ 56362 h 237551"/>
                <a:gd name="connsiteX3" fmla="*/ 298254 w 717675"/>
                <a:gd name="connsiteY3" fmla="*/ 49533 h 237551"/>
                <a:gd name="connsiteX4" fmla="*/ 368777 w 717675"/>
                <a:gd name="connsiteY4" fmla="*/ 37604 h 237551"/>
                <a:gd name="connsiteX5" fmla="*/ 450103 w 717675"/>
                <a:gd name="connsiteY5" fmla="*/ 32503 h 237551"/>
                <a:gd name="connsiteX6" fmla="*/ 506193 w 717675"/>
                <a:gd name="connsiteY6" fmla="*/ 23945 h 237551"/>
                <a:gd name="connsiteX7" fmla="*/ 564012 w 717675"/>
                <a:gd name="connsiteY7" fmla="*/ 17116 h 237551"/>
                <a:gd name="connsiteX8" fmla="*/ 614657 w 717675"/>
                <a:gd name="connsiteY8" fmla="*/ 13658 h 237551"/>
                <a:gd name="connsiteX9" fmla="*/ 679735 w 717675"/>
                <a:gd name="connsiteY9" fmla="*/ 5100 h 237551"/>
                <a:gd name="connsiteX10" fmla="*/ 717676 w 717675"/>
                <a:gd name="connsiteY10" fmla="*/ 0 h 237551"/>
                <a:gd name="connsiteX11" fmla="*/ 717676 w 717675"/>
                <a:gd name="connsiteY11" fmla="*/ 25674 h 237551"/>
                <a:gd name="connsiteX12" fmla="*/ 708601 w 717675"/>
                <a:gd name="connsiteY12" fmla="*/ 32503 h 237551"/>
                <a:gd name="connsiteX13" fmla="*/ 705058 w 717675"/>
                <a:gd name="connsiteY13" fmla="*/ 40975 h 237551"/>
                <a:gd name="connsiteX14" fmla="*/ 697798 w 717675"/>
                <a:gd name="connsiteY14" fmla="*/ 49533 h 237551"/>
                <a:gd name="connsiteX15" fmla="*/ 695983 w 717675"/>
                <a:gd name="connsiteY15" fmla="*/ 56362 h 237551"/>
                <a:gd name="connsiteX16" fmla="*/ 688724 w 717675"/>
                <a:gd name="connsiteY16" fmla="*/ 58091 h 237551"/>
                <a:gd name="connsiteX17" fmla="*/ 683365 w 717675"/>
                <a:gd name="connsiteY17" fmla="*/ 56362 h 237551"/>
                <a:gd name="connsiteX18" fmla="*/ 679735 w 717675"/>
                <a:gd name="connsiteY18" fmla="*/ 56362 h 237551"/>
                <a:gd name="connsiteX19" fmla="*/ 674291 w 717675"/>
                <a:gd name="connsiteY19" fmla="*/ 61549 h 237551"/>
                <a:gd name="connsiteX20" fmla="*/ 663488 w 717675"/>
                <a:gd name="connsiteY20" fmla="*/ 66649 h 237551"/>
                <a:gd name="connsiteX21" fmla="*/ 658043 w 717675"/>
                <a:gd name="connsiteY21" fmla="*/ 76936 h 237551"/>
                <a:gd name="connsiteX22" fmla="*/ 654413 w 717675"/>
                <a:gd name="connsiteY22" fmla="*/ 78579 h 237551"/>
                <a:gd name="connsiteX23" fmla="*/ 652598 w 717675"/>
                <a:gd name="connsiteY23" fmla="*/ 78579 h 237551"/>
                <a:gd name="connsiteX24" fmla="*/ 648968 w 717675"/>
                <a:gd name="connsiteY24" fmla="*/ 73479 h 237551"/>
                <a:gd name="connsiteX25" fmla="*/ 645338 w 717675"/>
                <a:gd name="connsiteY25" fmla="*/ 73479 h 237551"/>
                <a:gd name="connsiteX26" fmla="*/ 639980 w 717675"/>
                <a:gd name="connsiteY26" fmla="*/ 73479 h 237551"/>
                <a:gd name="connsiteX27" fmla="*/ 636350 w 717675"/>
                <a:gd name="connsiteY27" fmla="*/ 78579 h 237551"/>
                <a:gd name="connsiteX28" fmla="*/ 632720 w 717675"/>
                <a:gd name="connsiteY28" fmla="*/ 82037 h 237551"/>
                <a:gd name="connsiteX29" fmla="*/ 632720 w 717675"/>
                <a:gd name="connsiteY29" fmla="*/ 87137 h 237551"/>
                <a:gd name="connsiteX30" fmla="*/ 627275 w 717675"/>
                <a:gd name="connsiteY30" fmla="*/ 87137 h 237551"/>
                <a:gd name="connsiteX31" fmla="*/ 623645 w 717675"/>
                <a:gd name="connsiteY31" fmla="*/ 90595 h 237551"/>
                <a:gd name="connsiteX32" fmla="*/ 620102 w 717675"/>
                <a:gd name="connsiteY32" fmla="*/ 93966 h 237551"/>
                <a:gd name="connsiteX33" fmla="*/ 618287 w 717675"/>
                <a:gd name="connsiteY33" fmla="*/ 102524 h 237551"/>
                <a:gd name="connsiteX34" fmla="*/ 618287 w 717675"/>
                <a:gd name="connsiteY34" fmla="*/ 105982 h 237551"/>
                <a:gd name="connsiteX35" fmla="*/ 611027 w 717675"/>
                <a:gd name="connsiteY35" fmla="*/ 102524 h 237551"/>
                <a:gd name="connsiteX36" fmla="*/ 609212 w 717675"/>
                <a:gd name="connsiteY36" fmla="*/ 109353 h 237551"/>
                <a:gd name="connsiteX37" fmla="*/ 601952 w 717675"/>
                <a:gd name="connsiteY37" fmla="*/ 111082 h 237551"/>
                <a:gd name="connsiteX38" fmla="*/ 596594 w 717675"/>
                <a:gd name="connsiteY38" fmla="*/ 117911 h 237551"/>
                <a:gd name="connsiteX39" fmla="*/ 589335 w 717675"/>
                <a:gd name="connsiteY39" fmla="*/ 119640 h 237551"/>
                <a:gd name="connsiteX40" fmla="*/ 583890 w 717675"/>
                <a:gd name="connsiteY40" fmla="*/ 126469 h 237551"/>
                <a:gd name="connsiteX41" fmla="*/ 580260 w 717675"/>
                <a:gd name="connsiteY41" fmla="*/ 131570 h 237551"/>
                <a:gd name="connsiteX42" fmla="*/ 574902 w 717675"/>
                <a:gd name="connsiteY42" fmla="*/ 131570 h 237551"/>
                <a:gd name="connsiteX43" fmla="*/ 558567 w 717675"/>
                <a:gd name="connsiteY43" fmla="*/ 131570 h 237551"/>
                <a:gd name="connsiteX44" fmla="*/ 555023 w 717675"/>
                <a:gd name="connsiteY44" fmla="*/ 135028 h 237551"/>
                <a:gd name="connsiteX45" fmla="*/ 549579 w 717675"/>
                <a:gd name="connsiteY45" fmla="*/ 138399 h 237551"/>
                <a:gd name="connsiteX46" fmla="*/ 536874 w 717675"/>
                <a:gd name="connsiteY46" fmla="*/ 150415 h 237551"/>
                <a:gd name="connsiteX47" fmla="*/ 533331 w 717675"/>
                <a:gd name="connsiteY47" fmla="*/ 155515 h 237551"/>
                <a:gd name="connsiteX48" fmla="*/ 533331 w 717675"/>
                <a:gd name="connsiteY48" fmla="*/ 167445 h 237551"/>
                <a:gd name="connsiteX49" fmla="*/ 533331 w 717675"/>
                <a:gd name="connsiteY49" fmla="*/ 170902 h 237551"/>
                <a:gd name="connsiteX50" fmla="*/ 515181 w 717675"/>
                <a:gd name="connsiteY50" fmla="*/ 170902 h 237551"/>
                <a:gd name="connsiteX51" fmla="*/ 515181 w 717675"/>
                <a:gd name="connsiteY51" fmla="*/ 172631 h 237551"/>
                <a:gd name="connsiteX52" fmla="*/ 509823 w 717675"/>
                <a:gd name="connsiteY52" fmla="*/ 176003 h 237551"/>
                <a:gd name="connsiteX53" fmla="*/ 502563 w 717675"/>
                <a:gd name="connsiteY53" fmla="*/ 181189 h 237551"/>
                <a:gd name="connsiteX54" fmla="*/ 497119 w 717675"/>
                <a:gd name="connsiteY54" fmla="*/ 188019 h 237551"/>
                <a:gd name="connsiteX55" fmla="*/ 493489 w 717675"/>
                <a:gd name="connsiteY55" fmla="*/ 193119 h 237551"/>
                <a:gd name="connsiteX56" fmla="*/ 489945 w 717675"/>
                <a:gd name="connsiteY56" fmla="*/ 196577 h 237551"/>
                <a:gd name="connsiteX57" fmla="*/ 173542 w 717675"/>
                <a:gd name="connsiteY57" fmla="*/ 228994 h 237551"/>
                <a:gd name="connsiteX58" fmla="*/ 0 w 717675"/>
                <a:gd name="connsiteY58" fmla="*/ 237552 h 237551"/>
                <a:gd name="connsiteX59" fmla="*/ 9075 w 717675"/>
                <a:gd name="connsiteY59" fmla="*/ 225622 h 237551"/>
                <a:gd name="connsiteX60" fmla="*/ 10890 w 717675"/>
                <a:gd name="connsiteY60" fmla="*/ 223893 h 237551"/>
                <a:gd name="connsiteX61" fmla="*/ 10890 w 717675"/>
                <a:gd name="connsiteY61" fmla="*/ 217064 h 237551"/>
                <a:gd name="connsiteX62" fmla="*/ 9075 w 717675"/>
                <a:gd name="connsiteY62" fmla="*/ 211877 h 237551"/>
                <a:gd name="connsiteX63" fmla="*/ 5445 w 717675"/>
                <a:gd name="connsiteY63" fmla="*/ 208506 h 237551"/>
                <a:gd name="connsiteX64" fmla="*/ 5445 w 717675"/>
                <a:gd name="connsiteY64" fmla="*/ 205048 h 237551"/>
                <a:gd name="connsiteX65" fmla="*/ 5445 w 717675"/>
                <a:gd name="connsiteY65" fmla="*/ 199948 h 237551"/>
                <a:gd name="connsiteX66" fmla="*/ 10890 w 717675"/>
                <a:gd name="connsiteY66" fmla="*/ 191390 h 237551"/>
                <a:gd name="connsiteX67" fmla="*/ 14433 w 717675"/>
                <a:gd name="connsiteY67" fmla="*/ 184561 h 237551"/>
                <a:gd name="connsiteX68" fmla="*/ 21693 w 717675"/>
                <a:gd name="connsiteY68" fmla="*/ 181189 h 237551"/>
                <a:gd name="connsiteX69" fmla="*/ 21693 w 717675"/>
                <a:gd name="connsiteY69" fmla="*/ 179460 h 237551"/>
                <a:gd name="connsiteX70" fmla="*/ 21693 w 717675"/>
                <a:gd name="connsiteY70" fmla="*/ 172631 h 237551"/>
                <a:gd name="connsiteX71" fmla="*/ 21693 w 717675"/>
                <a:gd name="connsiteY71" fmla="*/ 170902 h 237551"/>
                <a:gd name="connsiteX72" fmla="*/ 21693 w 717675"/>
                <a:gd name="connsiteY72" fmla="*/ 160615 h 237551"/>
                <a:gd name="connsiteX73" fmla="*/ 23507 w 717675"/>
                <a:gd name="connsiteY73" fmla="*/ 158973 h 237551"/>
                <a:gd name="connsiteX74" fmla="*/ 27138 w 717675"/>
                <a:gd name="connsiteY74" fmla="*/ 158973 h 237551"/>
                <a:gd name="connsiteX75" fmla="*/ 34311 w 717675"/>
                <a:gd name="connsiteY75" fmla="*/ 152144 h 237551"/>
                <a:gd name="connsiteX76" fmla="*/ 39755 w 717675"/>
                <a:gd name="connsiteY76" fmla="*/ 146957 h 237551"/>
                <a:gd name="connsiteX77" fmla="*/ 39755 w 717675"/>
                <a:gd name="connsiteY77" fmla="*/ 140128 h 237551"/>
                <a:gd name="connsiteX78" fmla="*/ 39755 w 717675"/>
                <a:gd name="connsiteY78" fmla="*/ 131570 h 237551"/>
                <a:gd name="connsiteX79" fmla="*/ 39755 w 717675"/>
                <a:gd name="connsiteY79" fmla="*/ 129927 h 237551"/>
                <a:gd name="connsiteX80" fmla="*/ 43386 w 717675"/>
                <a:gd name="connsiteY80" fmla="*/ 123012 h 237551"/>
                <a:gd name="connsiteX81" fmla="*/ 45200 w 717675"/>
                <a:gd name="connsiteY81" fmla="*/ 117911 h 237551"/>
                <a:gd name="connsiteX82" fmla="*/ 45200 w 717675"/>
                <a:gd name="connsiteY82" fmla="*/ 111082 h 237551"/>
                <a:gd name="connsiteX83" fmla="*/ 48830 w 717675"/>
                <a:gd name="connsiteY83" fmla="*/ 102524 h 237551"/>
                <a:gd name="connsiteX84" fmla="*/ 48830 w 717675"/>
                <a:gd name="connsiteY84" fmla="*/ 97424 h 237551"/>
                <a:gd name="connsiteX85" fmla="*/ 52460 w 717675"/>
                <a:gd name="connsiteY85" fmla="*/ 90595 h 237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717675" h="237551">
                  <a:moveTo>
                    <a:pt x="56003" y="82037"/>
                  </a:moveTo>
                  <a:lnTo>
                    <a:pt x="177172" y="73479"/>
                  </a:lnTo>
                  <a:lnTo>
                    <a:pt x="177172" y="56362"/>
                  </a:lnTo>
                  <a:lnTo>
                    <a:pt x="298254" y="49533"/>
                  </a:lnTo>
                  <a:lnTo>
                    <a:pt x="368777" y="37604"/>
                  </a:lnTo>
                  <a:lnTo>
                    <a:pt x="450103" y="32503"/>
                  </a:lnTo>
                  <a:lnTo>
                    <a:pt x="506193" y="23945"/>
                  </a:lnTo>
                  <a:lnTo>
                    <a:pt x="564012" y="17116"/>
                  </a:lnTo>
                  <a:lnTo>
                    <a:pt x="614657" y="13658"/>
                  </a:lnTo>
                  <a:lnTo>
                    <a:pt x="679735" y="5100"/>
                  </a:lnTo>
                  <a:lnTo>
                    <a:pt x="717676" y="0"/>
                  </a:lnTo>
                  <a:lnTo>
                    <a:pt x="717676" y="25674"/>
                  </a:lnTo>
                  <a:lnTo>
                    <a:pt x="708601" y="32503"/>
                  </a:lnTo>
                  <a:lnTo>
                    <a:pt x="705058" y="40975"/>
                  </a:lnTo>
                  <a:lnTo>
                    <a:pt x="697798" y="49533"/>
                  </a:lnTo>
                  <a:lnTo>
                    <a:pt x="695983" y="56362"/>
                  </a:lnTo>
                  <a:lnTo>
                    <a:pt x="688724" y="58091"/>
                  </a:lnTo>
                  <a:lnTo>
                    <a:pt x="683365" y="56362"/>
                  </a:lnTo>
                  <a:lnTo>
                    <a:pt x="679735" y="56362"/>
                  </a:lnTo>
                  <a:lnTo>
                    <a:pt x="674291" y="61549"/>
                  </a:lnTo>
                  <a:lnTo>
                    <a:pt x="663488" y="66649"/>
                  </a:lnTo>
                  <a:lnTo>
                    <a:pt x="658043" y="76936"/>
                  </a:lnTo>
                  <a:lnTo>
                    <a:pt x="654413" y="78579"/>
                  </a:lnTo>
                  <a:lnTo>
                    <a:pt x="652598" y="78579"/>
                  </a:lnTo>
                  <a:lnTo>
                    <a:pt x="648968" y="73479"/>
                  </a:lnTo>
                  <a:lnTo>
                    <a:pt x="645338" y="73479"/>
                  </a:lnTo>
                  <a:lnTo>
                    <a:pt x="639980" y="73479"/>
                  </a:lnTo>
                  <a:lnTo>
                    <a:pt x="636350" y="78579"/>
                  </a:lnTo>
                  <a:lnTo>
                    <a:pt x="632720" y="82037"/>
                  </a:lnTo>
                  <a:lnTo>
                    <a:pt x="632720" y="87137"/>
                  </a:lnTo>
                  <a:lnTo>
                    <a:pt x="627275" y="87137"/>
                  </a:lnTo>
                  <a:lnTo>
                    <a:pt x="623645" y="90595"/>
                  </a:lnTo>
                  <a:lnTo>
                    <a:pt x="620102" y="93966"/>
                  </a:lnTo>
                  <a:lnTo>
                    <a:pt x="618287" y="102524"/>
                  </a:lnTo>
                  <a:lnTo>
                    <a:pt x="618287" y="105982"/>
                  </a:lnTo>
                  <a:lnTo>
                    <a:pt x="611027" y="102524"/>
                  </a:lnTo>
                  <a:lnTo>
                    <a:pt x="609212" y="109353"/>
                  </a:lnTo>
                  <a:lnTo>
                    <a:pt x="601952" y="111082"/>
                  </a:lnTo>
                  <a:lnTo>
                    <a:pt x="596594" y="117911"/>
                  </a:lnTo>
                  <a:lnTo>
                    <a:pt x="589335" y="119640"/>
                  </a:lnTo>
                  <a:lnTo>
                    <a:pt x="583890" y="126469"/>
                  </a:lnTo>
                  <a:lnTo>
                    <a:pt x="580260" y="131570"/>
                  </a:lnTo>
                  <a:lnTo>
                    <a:pt x="574902" y="131570"/>
                  </a:lnTo>
                  <a:lnTo>
                    <a:pt x="558567" y="131570"/>
                  </a:lnTo>
                  <a:lnTo>
                    <a:pt x="555023" y="135028"/>
                  </a:lnTo>
                  <a:lnTo>
                    <a:pt x="549579" y="138399"/>
                  </a:lnTo>
                  <a:lnTo>
                    <a:pt x="536874" y="150415"/>
                  </a:lnTo>
                  <a:lnTo>
                    <a:pt x="533331" y="155515"/>
                  </a:lnTo>
                  <a:lnTo>
                    <a:pt x="533331" y="167445"/>
                  </a:lnTo>
                  <a:lnTo>
                    <a:pt x="533331" y="170902"/>
                  </a:lnTo>
                  <a:lnTo>
                    <a:pt x="515181" y="170902"/>
                  </a:lnTo>
                  <a:lnTo>
                    <a:pt x="515181" y="172631"/>
                  </a:lnTo>
                  <a:lnTo>
                    <a:pt x="509823" y="176003"/>
                  </a:lnTo>
                  <a:lnTo>
                    <a:pt x="502563" y="181189"/>
                  </a:lnTo>
                  <a:lnTo>
                    <a:pt x="497119" y="188019"/>
                  </a:lnTo>
                  <a:lnTo>
                    <a:pt x="493489" y="193119"/>
                  </a:lnTo>
                  <a:lnTo>
                    <a:pt x="489945" y="196577"/>
                  </a:lnTo>
                  <a:lnTo>
                    <a:pt x="173542" y="228994"/>
                  </a:lnTo>
                  <a:lnTo>
                    <a:pt x="0" y="237552"/>
                  </a:lnTo>
                  <a:lnTo>
                    <a:pt x="9075" y="225622"/>
                  </a:lnTo>
                  <a:lnTo>
                    <a:pt x="10890" y="223893"/>
                  </a:lnTo>
                  <a:lnTo>
                    <a:pt x="10890" y="217064"/>
                  </a:lnTo>
                  <a:lnTo>
                    <a:pt x="9075" y="211877"/>
                  </a:lnTo>
                  <a:lnTo>
                    <a:pt x="5445" y="208506"/>
                  </a:lnTo>
                  <a:lnTo>
                    <a:pt x="5445" y="205048"/>
                  </a:lnTo>
                  <a:lnTo>
                    <a:pt x="5445" y="199948"/>
                  </a:lnTo>
                  <a:lnTo>
                    <a:pt x="10890" y="191390"/>
                  </a:lnTo>
                  <a:lnTo>
                    <a:pt x="14433" y="184561"/>
                  </a:lnTo>
                  <a:lnTo>
                    <a:pt x="21693" y="181189"/>
                  </a:lnTo>
                  <a:lnTo>
                    <a:pt x="21693" y="179460"/>
                  </a:lnTo>
                  <a:lnTo>
                    <a:pt x="21693" y="172631"/>
                  </a:lnTo>
                  <a:lnTo>
                    <a:pt x="21693" y="170902"/>
                  </a:lnTo>
                  <a:lnTo>
                    <a:pt x="21693" y="160615"/>
                  </a:lnTo>
                  <a:lnTo>
                    <a:pt x="23507" y="158973"/>
                  </a:lnTo>
                  <a:lnTo>
                    <a:pt x="27138" y="158973"/>
                  </a:lnTo>
                  <a:lnTo>
                    <a:pt x="34311" y="152144"/>
                  </a:lnTo>
                  <a:lnTo>
                    <a:pt x="39755" y="146957"/>
                  </a:lnTo>
                  <a:lnTo>
                    <a:pt x="39755" y="140128"/>
                  </a:lnTo>
                  <a:lnTo>
                    <a:pt x="39755" y="131570"/>
                  </a:lnTo>
                  <a:lnTo>
                    <a:pt x="39755" y="129927"/>
                  </a:lnTo>
                  <a:lnTo>
                    <a:pt x="43386" y="123012"/>
                  </a:lnTo>
                  <a:lnTo>
                    <a:pt x="45200" y="117911"/>
                  </a:lnTo>
                  <a:lnTo>
                    <a:pt x="45200" y="111082"/>
                  </a:lnTo>
                  <a:lnTo>
                    <a:pt x="48830" y="102524"/>
                  </a:lnTo>
                  <a:lnTo>
                    <a:pt x="48830" y="97424"/>
                  </a:lnTo>
                  <a:lnTo>
                    <a:pt x="52460" y="90595"/>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A5DFFDBB-9E29-1249-A7DF-113D8D95037B}"/>
                </a:ext>
              </a:extLst>
            </p:cNvPr>
            <p:cNvSpPr/>
            <p:nvPr/>
          </p:nvSpPr>
          <p:spPr>
            <a:xfrm>
              <a:off x="5798241" y="2413591"/>
              <a:ext cx="722154" cy="343042"/>
            </a:xfrm>
            <a:custGeom>
              <a:avLst/>
              <a:gdLst>
                <a:gd name="connsiteX0" fmla="*/ 0 w 620188"/>
                <a:gd name="connsiteY0" fmla="*/ 294606 h 294605"/>
                <a:gd name="connsiteX1" fmla="*/ 5445 w 620188"/>
                <a:gd name="connsiteY1" fmla="*/ 289679 h 294605"/>
                <a:gd name="connsiteX2" fmla="*/ 10803 w 620188"/>
                <a:gd name="connsiteY2" fmla="*/ 283109 h 294605"/>
                <a:gd name="connsiteX3" fmla="*/ 18063 w 620188"/>
                <a:gd name="connsiteY3" fmla="*/ 279824 h 294605"/>
                <a:gd name="connsiteX4" fmla="*/ 23508 w 620188"/>
                <a:gd name="connsiteY4" fmla="*/ 271612 h 294605"/>
                <a:gd name="connsiteX5" fmla="*/ 27138 w 620188"/>
                <a:gd name="connsiteY5" fmla="*/ 263313 h 294605"/>
                <a:gd name="connsiteX6" fmla="*/ 27138 w 620188"/>
                <a:gd name="connsiteY6" fmla="*/ 258385 h 294605"/>
                <a:gd name="connsiteX7" fmla="*/ 27138 w 620188"/>
                <a:gd name="connsiteY7" fmla="*/ 251815 h 294605"/>
                <a:gd name="connsiteX8" fmla="*/ 23508 w 620188"/>
                <a:gd name="connsiteY8" fmla="*/ 250173 h 294605"/>
                <a:gd name="connsiteX9" fmla="*/ 21693 w 620188"/>
                <a:gd name="connsiteY9" fmla="*/ 243603 h 294605"/>
                <a:gd name="connsiteX10" fmla="*/ 18063 w 620188"/>
                <a:gd name="connsiteY10" fmla="*/ 240318 h 294605"/>
                <a:gd name="connsiteX11" fmla="*/ 21693 w 620188"/>
                <a:gd name="connsiteY11" fmla="*/ 235391 h 294605"/>
                <a:gd name="connsiteX12" fmla="*/ 23508 w 620188"/>
                <a:gd name="connsiteY12" fmla="*/ 232106 h 294605"/>
                <a:gd name="connsiteX13" fmla="*/ 27138 w 620188"/>
                <a:gd name="connsiteY13" fmla="*/ 227092 h 294605"/>
                <a:gd name="connsiteX14" fmla="*/ 32583 w 620188"/>
                <a:gd name="connsiteY14" fmla="*/ 220522 h 294605"/>
                <a:gd name="connsiteX15" fmla="*/ 39756 w 620188"/>
                <a:gd name="connsiteY15" fmla="*/ 220522 h 294605"/>
                <a:gd name="connsiteX16" fmla="*/ 45201 w 620188"/>
                <a:gd name="connsiteY16" fmla="*/ 220522 h 294605"/>
                <a:gd name="connsiteX17" fmla="*/ 54275 w 620188"/>
                <a:gd name="connsiteY17" fmla="*/ 223807 h 294605"/>
                <a:gd name="connsiteX18" fmla="*/ 61448 w 620188"/>
                <a:gd name="connsiteY18" fmla="*/ 227092 h 294605"/>
                <a:gd name="connsiteX19" fmla="*/ 66893 w 620188"/>
                <a:gd name="connsiteY19" fmla="*/ 228735 h 294605"/>
                <a:gd name="connsiteX20" fmla="*/ 74153 w 620188"/>
                <a:gd name="connsiteY20" fmla="*/ 232106 h 294605"/>
                <a:gd name="connsiteX21" fmla="*/ 79511 w 620188"/>
                <a:gd name="connsiteY21" fmla="*/ 228735 h 294605"/>
                <a:gd name="connsiteX22" fmla="*/ 83141 w 620188"/>
                <a:gd name="connsiteY22" fmla="*/ 227092 h 294605"/>
                <a:gd name="connsiteX23" fmla="*/ 83141 w 620188"/>
                <a:gd name="connsiteY23" fmla="*/ 220522 h 294605"/>
                <a:gd name="connsiteX24" fmla="*/ 79511 w 620188"/>
                <a:gd name="connsiteY24" fmla="*/ 218880 h 294605"/>
                <a:gd name="connsiteX25" fmla="*/ 77783 w 620188"/>
                <a:gd name="connsiteY25" fmla="*/ 212310 h 294605"/>
                <a:gd name="connsiteX26" fmla="*/ 77783 w 620188"/>
                <a:gd name="connsiteY26" fmla="*/ 209025 h 294605"/>
                <a:gd name="connsiteX27" fmla="*/ 77783 w 620188"/>
                <a:gd name="connsiteY27" fmla="*/ 204098 h 294605"/>
                <a:gd name="connsiteX28" fmla="*/ 79511 w 620188"/>
                <a:gd name="connsiteY28" fmla="*/ 200813 h 294605"/>
                <a:gd name="connsiteX29" fmla="*/ 86771 w 620188"/>
                <a:gd name="connsiteY29" fmla="*/ 199170 h 294605"/>
                <a:gd name="connsiteX30" fmla="*/ 88586 w 620188"/>
                <a:gd name="connsiteY30" fmla="*/ 195885 h 294605"/>
                <a:gd name="connsiteX31" fmla="*/ 95846 w 620188"/>
                <a:gd name="connsiteY31" fmla="*/ 192600 h 294605"/>
                <a:gd name="connsiteX32" fmla="*/ 101291 w 620188"/>
                <a:gd name="connsiteY32" fmla="*/ 189316 h 294605"/>
                <a:gd name="connsiteX33" fmla="*/ 108464 w 620188"/>
                <a:gd name="connsiteY33" fmla="*/ 189316 h 294605"/>
                <a:gd name="connsiteX34" fmla="*/ 110279 w 620188"/>
                <a:gd name="connsiteY34" fmla="*/ 187673 h 294605"/>
                <a:gd name="connsiteX35" fmla="*/ 108464 w 620188"/>
                <a:gd name="connsiteY35" fmla="*/ 181017 h 294605"/>
                <a:gd name="connsiteX36" fmla="*/ 104834 w 620188"/>
                <a:gd name="connsiteY36" fmla="*/ 176089 h 294605"/>
                <a:gd name="connsiteX37" fmla="*/ 104834 w 620188"/>
                <a:gd name="connsiteY37" fmla="*/ 172804 h 294605"/>
                <a:gd name="connsiteX38" fmla="*/ 104834 w 620188"/>
                <a:gd name="connsiteY38" fmla="*/ 167877 h 294605"/>
                <a:gd name="connsiteX39" fmla="*/ 108464 w 620188"/>
                <a:gd name="connsiteY39" fmla="*/ 161307 h 294605"/>
                <a:gd name="connsiteX40" fmla="*/ 110279 w 620188"/>
                <a:gd name="connsiteY40" fmla="*/ 161307 h 294605"/>
                <a:gd name="connsiteX41" fmla="*/ 117539 w 620188"/>
                <a:gd name="connsiteY41" fmla="*/ 161307 h 294605"/>
                <a:gd name="connsiteX42" fmla="*/ 121169 w 620188"/>
                <a:gd name="connsiteY42" fmla="*/ 156380 h 294605"/>
                <a:gd name="connsiteX43" fmla="*/ 122984 w 620188"/>
                <a:gd name="connsiteY43" fmla="*/ 148168 h 294605"/>
                <a:gd name="connsiteX44" fmla="*/ 130157 w 620188"/>
                <a:gd name="connsiteY44" fmla="*/ 148168 h 294605"/>
                <a:gd name="connsiteX45" fmla="*/ 131972 w 620188"/>
                <a:gd name="connsiteY45" fmla="*/ 148168 h 294605"/>
                <a:gd name="connsiteX46" fmla="*/ 139231 w 620188"/>
                <a:gd name="connsiteY46" fmla="*/ 148168 h 294605"/>
                <a:gd name="connsiteX47" fmla="*/ 142861 w 620188"/>
                <a:gd name="connsiteY47" fmla="*/ 153095 h 294605"/>
                <a:gd name="connsiteX48" fmla="*/ 148220 w 620188"/>
                <a:gd name="connsiteY48" fmla="*/ 149810 h 294605"/>
                <a:gd name="connsiteX49" fmla="*/ 151849 w 620188"/>
                <a:gd name="connsiteY49" fmla="*/ 148168 h 294605"/>
                <a:gd name="connsiteX50" fmla="*/ 157294 w 620188"/>
                <a:gd name="connsiteY50" fmla="*/ 141511 h 294605"/>
                <a:gd name="connsiteX51" fmla="*/ 166369 w 620188"/>
                <a:gd name="connsiteY51" fmla="*/ 141511 h 294605"/>
                <a:gd name="connsiteX52" fmla="*/ 173542 w 620188"/>
                <a:gd name="connsiteY52" fmla="*/ 144796 h 294605"/>
                <a:gd name="connsiteX53" fmla="*/ 178987 w 620188"/>
                <a:gd name="connsiteY53" fmla="*/ 148168 h 294605"/>
                <a:gd name="connsiteX54" fmla="*/ 182617 w 620188"/>
                <a:gd name="connsiteY54" fmla="*/ 149810 h 294605"/>
                <a:gd name="connsiteX55" fmla="*/ 186247 w 620188"/>
                <a:gd name="connsiteY55" fmla="*/ 153095 h 294605"/>
                <a:gd name="connsiteX56" fmla="*/ 188062 w 620188"/>
                <a:gd name="connsiteY56" fmla="*/ 149810 h 294605"/>
                <a:gd name="connsiteX57" fmla="*/ 195235 w 620188"/>
                <a:gd name="connsiteY57" fmla="*/ 144796 h 294605"/>
                <a:gd name="connsiteX58" fmla="*/ 198865 w 620188"/>
                <a:gd name="connsiteY58" fmla="*/ 141511 h 294605"/>
                <a:gd name="connsiteX59" fmla="*/ 200680 w 620188"/>
                <a:gd name="connsiteY59" fmla="*/ 136584 h 294605"/>
                <a:gd name="connsiteX60" fmla="*/ 207939 w 620188"/>
                <a:gd name="connsiteY60" fmla="*/ 133299 h 294605"/>
                <a:gd name="connsiteX61" fmla="*/ 213384 w 620188"/>
                <a:gd name="connsiteY61" fmla="*/ 133299 h 294605"/>
                <a:gd name="connsiteX62" fmla="*/ 217014 w 620188"/>
                <a:gd name="connsiteY62" fmla="*/ 136584 h 294605"/>
                <a:gd name="connsiteX63" fmla="*/ 222373 w 620188"/>
                <a:gd name="connsiteY63" fmla="*/ 141511 h 294605"/>
                <a:gd name="connsiteX64" fmla="*/ 226003 w 620188"/>
                <a:gd name="connsiteY64" fmla="*/ 141511 h 294605"/>
                <a:gd name="connsiteX65" fmla="*/ 231447 w 620188"/>
                <a:gd name="connsiteY65" fmla="*/ 138226 h 294605"/>
                <a:gd name="connsiteX66" fmla="*/ 238707 w 620188"/>
                <a:gd name="connsiteY66" fmla="*/ 133299 h 294605"/>
                <a:gd name="connsiteX67" fmla="*/ 238707 w 620188"/>
                <a:gd name="connsiteY67" fmla="*/ 128371 h 294605"/>
                <a:gd name="connsiteX68" fmla="*/ 242251 w 620188"/>
                <a:gd name="connsiteY68" fmla="*/ 116874 h 294605"/>
                <a:gd name="connsiteX69" fmla="*/ 247695 w 620188"/>
                <a:gd name="connsiteY69" fmla="*/ 110304 h 294605"/>
                <a:gd name="connsiteX70" fmla="*/ 254955 w 620188"/>
                <a:gd name="connsiteY70" fmla="*/ 110304 h 294605"/>
                <a:gd name="connsiteX71" fmla="*/ 256770 w 620188"/>
                <a:gd name="connsiteY71" fmla="*/ 116874 h 294605"/>
                <a:gd name="connsiteX72" fmla="*/ 263943 w 620188"/>
                <a:gd name="connsiteY72" fmla="*/ 121802 h 294605"/>
                <a:gd name="connsiteX73" fmla="*/ 265758 w 620188"/>
                <a:gd name="connsiteY73" fmla="*/ 125086 h 294605"/>
                <a:gd name="connsiteX74" fmla="*/ 276648 w 620188"/>
                <a:gd name="connsiteY74" fmla="*/ 128371 h 294605"/>
                <a:gd name="connsiteX75" fmla="*/ 282093 w 620188"/>
                <a:gd name="connsiteY75" fmla="*/ 125086 h 294605"/>
                <a:gd name="connsiteX76" fmla="*/ 287451 w 620188"/>
                <a:gd name="connsiteY76" fmla="*/ 116874 h 294605"/>
                <a:gd name="connsiteX77" fmla="*/ 287451 w 620188"/>
                <a:gd name="connsiteY77" fmla="*/ 105377 h 294605"/>
                <a:gd name="connsiteX78" fmla="*/ 294711 w 620188"/>
                <a:gd name="connsiteY78" fmla="*/ 98721 h 294605"/>
                <a:gd name="connsiteX79" fmla="*/ 307415 w 620188"/>
                <a:gd name="connsiteY79" fmla="*/ 85581 h 294605"/>
                <a:gd name="connsiteX80" fmla="*/ 312773 w 620188"/>
                <a:gd name="connsiteY80" fmla="*/ 74084 h 294605"/>
                <a:gd name="connsiteX81" fmla="*/ 320033 w 620188"/>
                <a:gd name="connsiteY81" fmla="*/ 69156 h 294605"/>
                <a:gd name="connsiteX82" fmla="*/ 321848 w 620188"/>
                <a:gd name="connsiteY82" fmla="*/ 65871 h 294605"/>
                <a:gd name="connsiteX83" fmla="*/ 329108 w 620188"/>
                <a:gd name="connsiteY83" fmla="*/ 62587 h 294605"/>
                <a:gd name="connsiteX84" fmla="*/ 321848 w 620188"/>
                <a:gd name="connsiteY84" fmla="*/ 59215 h 294605"/>
                <a:gd name="connsiteX85" fmla="*/ 320033 w 620188"/>
                <a:gd name="connsiteY85" fmla="*/ 54288 h 294605"/>
                <a:gd name="connsiteX86" fmla="*/ 321848 w 620188"/>
                <a:gd name="connsiteY86" fmla="*/ 47718 h 294605"/>
                <a:gd name="connsiteX87" fmla="*/ 329108 w 620188"/>
                <a:gd name="connsiteY87" fmla="*/ 46076 h 294605"/>
                <a:gd name="connsiteX88" fmla="*/ 334466 w 620188"/>
                <a:gd name="connsiteY88" fmla="*/ 47718 h 294605"/>
                <a:gd name="connsiteX89" fmla="*/ 341726 w 620188"/>
                <a:gd name="connsiteY89" fmla="*/ 51003 h 294605"/>
                <a:gd name="connsiteX90" fmla="*/ 347171 w 620188"/>
                <a:gd name="connsiteY90" fmla="*/ 47718 h 294605"/>
                <a:gd name="connsiteX91" fmla="*/ 354430 w 620188"/>
                <a:gd name="connsiteY91" fmla="*/ 46076 h 294605"/>
                <a:gd name="connsiteX92" fmla="*/ 356159 w 620188"/>
                <a:gd name="connsiteY92" fmla="*/ 39506 h 294605"/>
                <a:gd name="connsiteX93" fmla="*/ 365234 w 620188"/>
                <a:gd name="connsiteY93" fmla="*/ 37863 h 294605"/>
                <a:gd name="connsiteX94" fmla="*/ 372494 w 620188"/>
                <a:gd name="connsiteY94" fmla="*/ 34578 h 294605"/>
                <a:gd name="connsiteX95" fmla="*/ 376123 w 620188"/>
                <a:gd name="connsiteY95" fmla="*/ 28008 h 294605"/>
                <a:gd name="connsiteX96" fmla="*/ 368863 w 620188"/>
                <a:gd name="connsiteY96" fmla="*/ 26366 h 294605"/>
                <a:gd name="connsiteX97" fmla="*/ 368863 w 620188"/>
                <a:gd name="connsiteY97" fmla="*/ 19796 h 294605"/>
                <a:gd name="connsiteX98" fmla="*/ 363419 w 620188"/>
                <a:gd name="connsiteY98" fmla="*/ 14782 h 294605"/>
                <a:gd name="connsiteX99" fmla="*/ 363419 w 620188"/>
                <a:gd name="connsiteY99" fmla="*/ 8212 h 294605"/>
                <a:gd name="connsiteX100" fmla="*/ 372494 w 620188"/>
                <a:gd name="connsiteY100" fmla="*/ 0 h 294605"/>
                <a:gd name="connsiteX101" fmla="*/ 381482 w 620188"/>
                <a:gd name="connsiteY101" fmla="*/ 0 h 294605"/>
                <a:gd name="connsiteX102" fmla="*/ 390556 w 620188"/>
                <a:gd name="connsiteY102" fmla="*/ 3285 h 294605"/>
                <a:gd name="connsiteX103" fmla="*/ 399631 w 620188"/>
                <a:gd name="connsiteY103" fmla="*/ 3285 h 294605"/>
                <a:gd name="connsiteX104" fmla="*/ 408619 w 620188"/>
                <a:gd name="connsiteY104" fmla="*/ 8212 h 294605"/>
                <a:gd name="connsiteX105" fmla="*/ 412249 w 620188"/>
                <a:gd name="connsiteY105" fmla="*/ 14782 h 294605"/>
                <a:gd name="connsiteX106" fmla="*/ 415879 w 620188"/>
                <a:gd name="connsiteY106" fmla="*/ 19796 h 294605"/>
                <a:gd name="connsiteX107" fmla="*/ 419509 w 620188"/>
                <a:gd name="connsiteY107" fmla="*/ 28008 h 294605"/>
                <a:gd name="connsiteX108" fmla="*/ 424867 w 620188"/>
                <a:gd name="connsiteY108" fmla="*/ 31293 h 294605"/>
                <a:gd name="connsiteX109" fmla="*/ 428497 w 620188"/>
                <a:gd name="connsiteY109" fmla="*/ 31293 h 294605"/>
                <a:gd name="connsiteX110" fmla="*/ 441201 w 620188"/>
                <a:gd name="connsiteY110" fmla="*/ 31293 h 294605"/>
                <a:gd name="connsiteX111" fmla="*/ 450190 w 620188"/>
                <a:gd name="connsiteY111" fmla="*/ 31293 h 294605"/>
                <a:gd name="connsiteX112" fmla="*/ 455635 w 620188"/>
                <a:gd name="connsiteY112" fmla="*/ 37863 h 294605"/>
                <a:gd name="connsiteX113" fmla="*/ 459264 w 620188"/>
                <a:gd name="connsiteY113" fmla="*/ 39506 h 294605"/>
                <a:gd name="connsiteX114" fmla="*/ 464709 w 620188"/>
                <a:gd name="connsiteY114" fmla="*/ 46076 h 294605"/>
                <a:gd name="connsiteX115" fmla="*/ 471883 w 620188"/>
                <a:gd name="connsiteY115" fmla="*/ 39506 h 294605"/>
                <a:gd name="connsiteX116" fmla="*/ 475512 w 620188"/>
                <a:gd name="connsiteY116" fmla="*/ 37863 h 294605"/>
                <a:gd name="connsiteX117" fmla="*/ 477328 w 620188"/>
                <a:gd name="connsiteY117" fmla="*/ 34578 h 294605"/>
                <a:gd name="connsiteX118" fmla="*/ 484587 w 620188"/>
                <a:gd name="connsiteY118" fmla="*/ 34578 h 294605"/>
                <a:gd name="connsiteX119" fmla="*/ 486402 w 620188"/>
                <a:gd name="connsiteY119" fmla="*/ 37863 h 294605"/>
                <a:gd name="connsiteX120" fmla="*/ 490032 w 620188"/>
                <a:gd name="connsiteY120" fmla="*/ 39506 h 294605"/>
                <a:gd name="connsiteX121" fmla="*/ 497205 w 620188"/>
                <a:gd name="connsiteY121" fmla="*/ 42791 h 294605"/>
                <a:gd name="connsiteX122" fmla="*/ 506280 w 620188"/>
                <a:gd name="connsiteY122" fmla="*/ 42791 h 294605"/>
                <a:gd name="connsiteX123" fmla="*/ 511725 w 620188"/>
                <a:gd name="connsiteY123" fmla="*/ 37863 h 294605"/>
                <a:gd name="connsiteX124" fmla="*/ 518898 w 620188"/>
                <a:gd name="connsiteY124" fmla="*/ 31293 h 294605"/>
                <a:gd name="connsiteX125" fmla="*/ 520713 w 620188"/>
                <a:gd name="connsiteY125" fmla="*/ 26366 h 294605"/>
                <a:gd name="connsiteX126" fmla="*/ 527973 w 620188"/>
                <a:gd name="connsiteY126" fmla="*/ 26366 h 294605"/>
                <a:gd name="connsiteX127" fmla="*/ 529787 w 620188"/>
                <a:gd name="connsiteY127" fmla="*/ 26366 h 294605"/>
                <a:gd name="connsiteX128" fmla="*/ 533418 w 620188"/>
                <a:gd name="connsiteY128" fmla="*/ 28008 h 294605"/>
                <a:gd name="connsiteX129" fmla="*/ 537047 w 620188"/>
                <a:gd name="connsiteY129" fmla="*/ 34578 h 294605"/>
                <a:gd name="connsiteX130" fmla="*/ 537047 w 620188"/>
                <a:gd name="connsiteY130" fmla="*/ 37863 h 294605"/>
                <a:gd name="connsiteX131" fmla="*/ 546035 w 620188"/>
                <a:gd name="connsiteY131" fmla="*/ 42791 h 294605"/>
                <a:gd name="connsiteX132" fmla="*/ 553295 w 620188"/>
                <a:gd name="connsiteY132" fmla="*/ 46076 h 294605"/>
                <a:gd name="connsiteX133" fmla="*/ 558740 w 620188"/>
                <a:gd name="connsiteY133" fmla="*/ 47718 h 294605"/>
                <a:gd name="connsiteX134" fmla="*/ 562283 w 620188"/>
                <a:gd name="connsiteY134" fmla="*/ 54288 h 294605"/>
                <a:gd name="connsiteX135" fmla="*/ 562283 w 620188"/>
                <a:gd name="connsiteY135" fmla="*/ 59215 h 294605"/>
                <a:gd name="connsiteX136" fmla="*/ 562283 w 620188"/>
                <a:gd name="connsiteY136" fmla="*/ 69156 h 294605"/>
                <a:gd name="connsiteX137" fmla="*/ 562283 w 620188"/>
                <a:gd name="connsiteY137" fmla="*/ 74084 h 294605"/>
                <a:gd name="connsiteX138" fmla="*/ 562283 w 620188"/>
                <a:gd name="connsiteY138" fmla="*/ 82296 h 294605"/>
                <a:gd name="connsiteX139" fmla="*/ 567728 w 620188"/>
                <a:gd name="connsiteY139" fmla="*/ 88866 h 294605"/>
                <a:gd name="connsiteX140" fmla="*/ 574988 w 620188"/>
                <a:gd name="connsiteY140" fmla="*/ 93793 h 294605"/>
                <a:gd name="connsiteX141" fmla="*/ 580433 w 620188"/>
                <a:gd name="connsiteY141" fmla="*/ 102006 h 294605"/>
                <a:gd name="connsiteX142" fmla="*/ 585791 w 620188"/>
                <a:gd name="connsiteY142" fmla="*/ 108662 h 294605"/>
                <a:gd name="connsiteX143" fmla="*/ 593051 w 620188"/>
                <a:gd name="connsiteY143" fmla="*/ 116874 h 294605"/>
                <a:gd name="connsiteX144" fmla="*/ 602125 w 620188"/>
                <a:gd name="connsiteY144" fmla="*/ 121802 h 294605"/>
                <a:gd name="connsiteX145" fmla="*/ 607570 w 620188"/>
                <a:gd name="connsiteY145" fmla="*/ 128371 h 294605"/>
                <a:gd name="connsiteX146" fmla="*/ 614744 w 620188"/>
                <a:gd name="connsiteY146" fmla="*/ 133299 h 294605"/>
                <a:gd name="connsiteX147" fmla="*/ 620188 w 620188"/>
                <a:gd name="connsiteY147" fmla="*/ 133299 h 294605"/>
                <a:gd name="connsiteX148" fmla="*/ 614744 w 620188"/>
                <a:gd name="connsiteY148" fmla="*/ 141511 h 294605"/>
                <a:gd name="connsiteX149" fmla="*/ 607570 w 620188"/>
                <a:gd name="connsiteY149" fmla="*/ 148168 h 294605"/>
                <a:gd name="connsiteX150" fmla="*/ 598496 w 620188"/>
                <a:gd name="connsiteY150" fmla="*/ 156380 h 294605"/>
                <a:gd name="connsiteX151" fmla="*/ 596681 w 620188"/>
                <a:gd name="connsiteY151" fmla="*/ 159665 h 294605"/>
                <a:gd name="connsiteX152" fmla="*/ 585791 w 620188"/>
                <a:gd name="connsiteY152" fmla="*/ 164592 h 294605"/>
                <a:gd name="connsiteX153" fmla="*/ 580433 w 620188"/>
                <a:gd name="connsiteY153" fmla="*/ 169520 h 294605"/>
                <a:gd name="connsiteX154" fmla="*/ 576803 w 620188"/>
                <a:gd name="connsiteY154" fmla="*/ 172804 h 294605"/>
                <a:gd name="connsiteX155" fmla="*/ 574988 w 620188"/>
                <a:gd name="connsiteY155" fmla="*/ 176089 h 294605"/>
                <a:gd name="connsiteX156" fmla="*/ 571358 w 620188"/>
                <a:gd name="connsiteY156" fmla="*/ 179374 h 294605"/>
                <a:gd name="connsiteX157" fmla="*/ 571358 w 620188"/>
                <a:gd name="connsiteY157" fmla="*/ 187673 h 294605"/>
                <a:gd name="connsiteX158" fmla="*/ 567728 w 620188"/>
                <a:gd name="connsiteY158" fmla="*/ 189316 h 294605"/>
                <a:gd name="connsiteX159" fmla="*/ 562283 w 620188"/>
                <a:gd name="connsiteY159" fmla="*/ 192600 h 294605"/>
                <a:gd name="connsiteX160" fmla="*/ 562283 w 620188"/>
                <a:gd name="connsiteY160" fmla="*/ 195885 h 294605"/>
                <a:gd name="connsiteX161" fmla="*/ 558740 w 620188"/>
                <a:gd name="connsiteY161" fmla="*/ 199170 h 294605"/>
                <a:gd name="connsiteX162" fmla="*/ 555110 w 620188"/>
                <a:gd name="connsiteY162" fmla="*/ 204098 h 294605"/>
                <a:gd name="connsiteX163" fmla="*/ 553295 w 620188"/>
                <a:gd name="connsiteY163" fmla="*/ 204098 h 294605"/>
                <a:gd name="connsiteX164" fmla="*/ 546035 w 620188"/>
                <a:gd name="connsiteY164" fmla="*/ 209025 h 294605"/>
                <a:gd name="connsiteX165" fmla="*/ 542406 w 620188"/>
                <a:gd name="connsiteY165" fmla="*/ 209025 h 294605"/>
                <a:gd name="connsiteX166" fmla="*/ 540591 w 620188"/>
                <a:gd name="connsiteY166" fmla="*/ 218880 h 294605"/>
                <a:gd name="connsiteX167" fmla="*/ 537047 w 620188"/>
                <a:gd name="connsiteY167" fmla="*/ 220522 h 294605"/>
                <a:gd name="connsiteX168" fmla="*/ 533418 w 620188"/>
                <a:gd name="connsiteY168" fmla="*/ 227092 h 294605"/>
                <a:gd name="connsiteX169" fmla="*/ 377852 w 620188"/>
                <a:gd name="connsiteY169" fmla="*/ 246888 h 294605"/>
                <a:gd name="connsiteX170" fmla="*/ 307415 w 620188"/>
                <a:gd name="connsiteY170" fmla="*/ 251815 h 294605"/>
                <a:gd name="connsiteX171" fmla="*/ 273018 w 620188"/>
                <a:gd name="connsiteY171" fmla="*/ 258385 h 294605"/>
                <a:gd name="connsiteX172" fmla="*/ 238707 w 620188"/>
                <a:gd name="connsiteY172" fmla="*/ 263313 h 294605"/>
                <a:gd name="connsiteX173" fmla="*/ 177172 w 620188"/>
                <a:gd name="connsiteY173" fmla="*/ 266598 h 294605"/>
                <a:gd name="connsiteX174" fmla="*/ 122984 w 620188"/>
                <a:gd name="connsiteY174" fmla="*/ 269882 h 294605"/>
                <a:gd name="connsiteX175" fmla="*/ 121169 w 620188"/>
                <a:gd name="connsiteY175" fmla="*/ 286394 h 294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620188" h="294605">
                  <a:moveTo>
                    <a:pt x="0" y="294606"/>
                  </a:moveTo>
                  <a:lnTo>
                    <a:pt x="5445" y="289679"/>
                  </a:lnTo>
                  <a:lnTo>
                    <a:pt x="10803" y="283109"/>
                  </a:lnTo>
                  <a:lnTo>
                    <a:pt x="18063" y="279824"/>
                  </a:lnTo>
                  <a:lnTo>
                    <a:pt x="23508" y="271612"/>
                  </a:lnTo>
                  <a:lnTo>
                    <a:pt x="27138" y="263313"/>
                  </a:lnTo>
                  <a:lnTo>
                    <a:pt x="27138" y="258385"/>
                  </a:lnTo>
                  <a:lnTo>
                    <a:pt x="27138" y="251815"/>
                  </a:lnTo>
                  <a:lnTo>
                    <a:pt x="23508" y="250173"/>
                  </a:lnTo>
                  <a:lnTo>
                    <a:pt x="21693" y="243603"/>
                  </a:lnTo>
                  <a:lnTo>
                    <a:pt x="18063" y="240318"/>
                  </a:lnTo>
                  <a:lnTo>
                    <a:pt x="21693" y="235391"/>
                  </a:lnTo>
                  <a:lnTo>
                    <a:pt x="23508" y="232106"/>
                  </a:lnTo>
                  <a:lnTo>
                    <a:pt x="27138" y="227092"/>
                  </a:lnTo>
                  <a:lnTo>
                    <a:pt x="32583" y="220522"/>
                  </a:lnTo>
                  <a:lnTo>
                    <a:pt x="39756" y="220522"/>
                  </a:lnTo>
                  <a:lnTo>
                    <a:pt x="45201" y="220522"/>
                  </a:lnTo>
                  <a:lnTo>
                    <a:pt x="54275" y="223807"/>
                  </a:lnTo>
                  <a:lnTo>
                    <a:pt x="61448" y="227092"/>
                  </a:lnTo>
                  <a:lnTo>
                    <a:pt x="66893" y="228735"/>
                  </a:lnTo>
                  <a:lnTo>
                    <a:pt x="74153" y="232106"/>
                  </a:lnTo>
                  <a:lnTo>
                    <a:pt x="79511" y="228735"/>
                  </a:lnTo>
                  <a:lnTo>
                    <a:pt x="83141" y="227092"/>
                  </a:lnTo>
                  <a:lnTo>
                    <a:pt x="83141" y="220522"/>
                  </a:lnTo>
                  <a:lnTo>
                    <a:pt x="79511" y="218880"/>
                  </a:lnTo>
                  <a:lnTo>
                    <a:pt x="77783" y="212310"/>
                  </a:lnTo>
                  <a:lnTo>
                    <a:pt x="77783" y="209025"/>
                  </a:lnTo>
                  <a:lnTo>
                    <a:pt x="77783" y="204098"/>
                  </a:lnTo>
                  <a:lnTo>
                    <a:pt x="79511" y="200813"/>
                  </a:lnTo>
                  <a:lnTo>
                    <a:pt x="86771" y="199170"/>
                  </a:lnTo>
                  <a:lnTo>
                    <a:pt x="88586" y="195885"/>
                  </a:lnTo>
                  <a:lnTo>
                    <a:pt x="95846" y="192600"/>
                  </a:lnTo>
                  <a:lnTo>
                    <a:pt x="101291" y="189316"/>
                  </a:lnTo>
                  <a:lnTo>
                    <a:pt x="108464" y="189316"/>
                  </a:lnTo>
                  <a:lnTo>
                    <a:pt x="110279" y="187673"/>
                  </a:lnTo>
                  <a:lnTo>
                    <a:pt x="108464" y="181017"/>
                  </a:lnTo>
                  <a:lnTo>
                    <a:pt x="104834" y="176089"/>
                  </a:lnTo>
                  <a:lnTo>
                    <a:pt x="104834" y="172804"/>
                  </a:lnTo>
                  <a:lnTo>
                    <a:pt x="104834" y="167877"/>
                  </a:lnTo>
                  <a:lnTo>
                    <a:pt x="108464" y="161307"/>
                  </a:lnTo>
                  <a:lnTo>
                    <a:pt x="110279" y="161307"/>
                  </a:lnTo>
                  <a:lnTo>
                    <a:pt x="117539" y="161307"/>
                  </a:lnTo>
                  <a:lnTo>
                    <a:pt x="121169" y="156380"/>
                  </a:lnTo>
                  <a:lnTo>
                    <a:pt x="122984" y="148168"/>
                  </a:lnTo>
                  <a:lnTo>
                    <a:pt x="130157" y="148168"/>
                  </a:lnTo>
                  <a:lnTo>
                    <a:pt x="131972" y="148168"/>
                  </a:lnTo>
                  <a:lnTo>
                    <a:pt x="139231" y="148168"/>
                  </a:lnTo>
                  <a:lnTo>
                    <a:pt x="142861" y="153095"/>
                  </a:lnTo>
                  <a:lnTo>
                    <a:pt x="148220" y="149810"/>
                  </a:lnTo>
                  <a:lnTo>
                    <a:pt x="151849" y="148168"/>
                  </a:lnTo>
                  <a:lnTo>
                    <a:pt x="157294" y="141511"/>
                  </a:lnTo>
                  <a:lnTo>
                    <a:pt x="166369" y="141511"/>
                  </a:lnTo>
                  <a:lnTo>
                    <a:pt x="173542" y="144796"/>
                  </a:lnTo>
                  <a:lnTo>
                    <a:pt x="178987" y="148168"/>
                  </a:lnTo>
                  <a:lnTo>
                    <a:pt x="182617" y="149810"/>
                  </a:lnTo>
                  <a:lnTo>
                    <a:pt x="186247" y="153095"/>
                  </a:lnTo>
                  <a:lnTo>
                    <a:pt x="188062" y="149810"/>
                  </a:lnTo>
                  <a:lnTo>
                    <a:pt x="195235" y="144796"/>
                  </a:lnTo>
                  <a:lnTo>
                    <a:pt x="198865" y="141511"/>
                  </a:lnTo>
                  <a:lnTo>
                    <a:pt x="200680" y="136584"/>
                  </a:lnTo>
                  <a:lnTo>
                    <a:pt x="207939" y="133299"/>
                  </a:lnTo>
                  <a:lnTo>
                    <a:pt x="213384" y="133299"/>
                  </a:lnTo>
                  <a:lnTo>
                    <a:pt x="217014" y="136584"/>
                  </a:lnTo>
                  <a:lnTo>
                    <a:pt x="222373" y="141511"/>
                  </a:lnTo>
                  <a:lnTo>
                    <a:pt x="226003" y="141511"/>
                  </a:lnTo>
                  <a:lnTo>
                    <a:pt x="231447" y="138226"/>
                  </a:lnTo>
                  <a:lnTo>
                    <a:pt x="238707" y="133299"/>
                  </a:lnTo>
                  <a:lnTo>
                    <a:pt x="238707" y="128371"/>
                  </a:lnTo>
                  <a:lnTo>
                    <a:pt x="242251" y="116874"/>
                  </a:lnTo>
                  <a:lnTo>
                    <a:pt x="247695" y="110304"/>
                  </a:lnTo>
                  <a:lnTo>
                    <a:pt x="254955" y="110304"/>
                  </a:lnTo>
                  <a:lnTo>
                    <a:pt x="256770" y="116874"/>
                  </a:lnTo>
                  <a:lnTo>
                    <a:pt x="263943" y="121802"/>
                  </a:lnTo>
                  <a:lnTo>
                    <a:pt x="265758" y="125086"/>
                  </a:lnTo>
                  <a:lnTo>
                    <a:pt x="276648" y="128371"/>
                  </a:lnTo>
                  <a:lnTo>
                    <a:pt x="282093" y="125086"/>
                  </a:lnTo>
                  <a:lnTo>
                    <a:pt x="287451" y="116874"/>
                  </a:lnTo>
                  <a:lnTo>
                    <a:pt x="287451" y="105377"/>
                  </a:lnTo>
                  <a:lnTo>
                    <a:pt x="294711" y="98721"/>
                  </a:lnTo>
                  <a:lnTo>
                    <a:pt x="307415" y="85581"/>
                  </a:lnTo>
                  <a:lnTo>
                    <a:pt x="312773" y="74084"/>
                  </a:lnTo>
                  <a:lnTo>
                    <a:pt x="320033" y="69156"/>
                  </a:lnTo>
                  <a:lnTo>
                    <a:pt x="321848" y="65871"/>
                  </a:lnTo>
                  <a:lnTo>
                    <a:pt x="329108" y="62587"/>
                  </a:lnTo>
                  <a:lnTo>
                    <a:pt x="321848" y="59215"/>
                  </a:lnTo>
                  <a:lnTo>
                    <a:pt x="320033" y="54288"/>
                  </a:lnTo>
                  <a:lnTo>
                    <a:pt x="321848" y="47718"/>
                  </a:lnTo>
                  <a:lnTo>
                    <a:pt x="329108" y="46076"/>
                  </a:lnTo>
                  <a:lnTo>
                    <a:pt x="334466" y="47718"/>
                  </a:lnTo>
                  <a:lnTo>
                    <a:pt x="341726" y="51003"/>
                  </a:lnTo>
                  <a:lnTo>
                    <a:pt x="347171" y="47718"/>
                  </a:lnTo>
                  <a:lnTo>
                    <a:pt x="354430" y="46076"/>
                  </a:lnTo>
                  <a:lnTo>
                    <a:pt x="356159" y="39506"/>
                  </a:lnTo>
                  <a:lnTo>
                    <a:pt x="365234" y="37863"/>
                  </a:lnTo>
                  <a:lnTo>
                    <a:pt x="372494" y="34578"/>
                  </a:lnTo>
                  <a:lnTo>
                    <a:pt x="376123" y="28008"/>
                  </a:lnTo>
                  <a:lnTo>
                    <a:pt x="368863" y="26366"/>
                  </a:lnTo>
                  <a:lnTo>
                    <a:pt x="368863" y="19796"/>
                  </a:lnTo>
                  <a:lnTo>
                    <a:pt x="363419" y="14782"/>
                  </a:lnTo>
                  <a:lnTo>
                    <a:pt x="363419" y="8212"/>
                  </a:lnTo>
                  <a:lnTo>
                    <a:pt x="372494" y="0"/>
                  </a:lnTo>
                  <a:lnTo>
                    <a:pt x="381482" y="0"/>
                  </a:lnTo>
                  <a:lnTo>
                    <a:pt x="390556" y="3285"/>
                  </a:lnTo>
                  <a:lnTo>
                    <a:pt x="399631" y="3285"/>
                  </a:lnTo>
                  <a:lnTo>
                    <a:pt x="408619" y="8212"/>
                  </a:lnTo>
                  <a:lnTo>
                    <a:pt x="412249" y="14782"/>
                  </a:lnTo>
                  <a:lnTo>
                    <a:pt x="415879" y="19796"/>
                  </a:lnTo>
                  <a:lnTo>
                    <a:pt x="419509" y="28008"/>
                  </a:lnTo>
                  <a:lnTo>
                    <a:pt x="424867" y="31293"/>
                  </a:lnTo>
                  <a:lnTo>
                    <a:pt x="428497" y="31293"/>
                  </a:lnTo>
                  <a:lnTo>
                    <a:pt x="441201" y="31293"/>
                  </a:lnTo>
                  <a:lnTo>
                    <a:pt x="450190" y="31293"/>
                  </a:lnTo>
                  <a:lnTo>
                    <a:pt x="455635" y="37863"/>
                  </a:lnTo>
                  <a:lnTo>
                    <a:pt x="459264" y="39506"/>
                  </a:lnTo>
                  <a:lnTo>
                    <a:pt x="464709" y="46076"/>
                  </a:lnTo>
                  <a:lnTo>
                    <a:pt x="471883" y="39506"/>
                  </a:lnTo>
                  <a:lnTo>
                    <a:pt x="475512" y="37863"/>
                  </a:lnTo>
                  <a:lnTo>
                    <a:pt x="477328" y="34578"/>
                  </a:lnTo>
                  <a:lnTo>
                    <a:pt x="484587" y="34578"/>
                  </a:lnTo>
                  <a:lnTo>
                    <a:pt x="486402" y="37863"/>
                  </a:lnTo>
                  <a:lnTo>
                    <a:pt x="490032" y="39506"/>
                  </a:lnTo>
                  <a:lnTo>
                    <a:pt x="497205" y="42791"/>
                  </a:lnTo>
                  <a:lnTo>
                    <a:pt x="506280" y="42791"/>
                  </a:lnTo>
                  <a:lnTo>
                    <a:pt x="511725" y="37863"/>
                  </a:lnTo>
                  <a:lnTo>
                    <a:pt x="518898" y="31293"/>
                  </a:lnTo>
                  <a:lnTo>
                    <a:pt x="520713" y="26366"/>
                  </a:lnTo>
                  <a:lnTo>
                    <a:pt x="527973" y="26366"/>
                  </a:lnTo>
                  <a:lnTo>
                    <a:pt x="529787" y="26366"/>
                  </a:lnTo>
                  <a:lnTo>
                    <a:pt x="533418" y="28008"/>
                  </a:lnTo>
                  <a:lnTo>
                    <a:pt x="537047" y="34578"/>
                  </a:lnTo>
                  <a:lnTo>
                    <a:pt x="537047" y="37863"/>
                  </a:lnTo>
                  <a:lnTo>
                    <a:pt x="546035" y="42791"/>
                  </a:lnTo>
                  <a:lnTo>
                    <a:pt x="553295" y="46076"/>
                  </a:lnTo>
                  <a:lnTo>
                    <a:pt x="558740" y="47718"/>
                  </a:lnTo>
                  <a:lnTo>
                    <a:pt x="562283" y="54288"/>
                  </a:lnTo>
                  <a:lnTo>
                    <a:pt x="562283" y="59215"/>
                  </a:lnTo>
                  <a:lnTo>
                    <a:pt x="562283" y="69156"/>
                  </a:lnTo>
                  <a:lnTo>
                    <a:pt x="562283" y="74084"/>
                  </a:lnTo>
                  <a:lnTo>
                    <a:pt x="562283" y="82296"/>
                  </a:lnTo>
                  <a:lnTo>
                    <a:pt x="567728" y="88866"/>
                  </a:lnTo>
                  <a:lnTo>
                    <a:pt x="574988" y="93793"/>
                  </a:lnTo>
                  <a:lnTo>
                    <a:pt x="580433" y="102006"/>
                  </a:lnTo>
                  <a:lnTo>
                    <a:pt x="585791" y="108662"/>
                  </a:lnTo>
                  <a:lnTo>
                    <a:pt x="593051" y="116874"/>
                  </a:lnTo>
                  <a:lnTo>
                    <a:pt x="602125" y="121802"/>
                  </a:lnTo>
                  <a:lnTo>
                    <a:pt x="607570" y="128371"/>
                  </a:lnTo>
                  <a:lnTo>
                    <a:pt x="614744" y="133299"/>
                  </a:lnTo>
                  <a:lnTo>
                    <a:pt x="620188" y="133299"/>
                  </a:lnTo>
                  <a:lnTo>
                    <a:pt x="614744" y="141511"/>
                  </a:lnTo>
                  <a:lnTo>
                    <a:pt x="607570" y="148168"/>
                  </a:lnTo>
                  <a:lnTo>
                    <a:pt x="598496" y="156380"/>
                  </a:lnTo>
                  <a:lnTo>
                    <a:pt x="596681" y="159665"/>
                  </a:lnTo>
                  <a:lnTo>
                    <a:pt x="585791" y="164592"/>
                  </a:lnTo>
                  <a:lnTo>
                    <a:pt x="580433" y="169520"/>
                  </a:lnTo>
                  <a:lnTo>
                    <a:pt x="576803" y="172804"/>
                  </a:lnTo>
                  <a:lnTo>
                    <a:pt x="574988" y="176089"/>
                  </a:lnTo>
                  <a:lnTo>
                    <a:pt x="571358" y="179374"/>
                  </a:lnTo>
                  <a:lnTo>
                    <a:pt x="571358" y="187673"/>
                  </a:lnTo>
                  <a:lnTo>
                    <a:pt x="567728" y="189316"/>
                  </a:lnTo>
                  <a:lnTo>
                    <a:pt x="562283" y="192600"/>
                  </a:lnTo>
                  <a:lnTo>
                    <a:pt x="562283" y="195885"/>
                  </a:lnTo>
                  <a:lnTo>
                    <a:pt x="558740" y="199170"/>
                  </a:lnTo>
                  <a:lnTo>
                    <a:pt x="555110" y="204098"/>
                  </a:lnTo>
                  <a:lnTo>
                    <a:pt x="553295" y="204098"/>
                  </a:lnTo>
                  <a:lnTo>
                    <a:pt x="546035" y="209025"/>
                  </a:lnTo>
                  <a:lnTo>
                    <a:pt x="542406" y="209025"/>
                  </a:lnTo>
                  <a:lnTo>
                    <a:pt x="540591" y="218880"/>
                  </a:lnTo>
                  <a:lnTo>
                    <a:pt x="537047" y="220522"/>
                  </a:lnTo>
                  <a:lnTo>
                    <a:pt x="533418" y="227092"/>
                  </a:lnTo>
                  <a:lnTo>
                    <a:pt x="377852" y="246888"/>
                  </a:lnTo>
                  <a:lnTo>
                    <a:pt x="307415" y="251815"/>
                  </a:lnTo>
                  <a:lnTo>
                    <a:pt x="273018" y="258385"/>
                  </a:lnTo>
                  <a:lnTo>
                    <a:pt x="238707" y="263313"/>
                  </a:lnTo>
                  <a:lnTo>
                    <a:pt x="177172" y="266598"/>
                  </a:lnTo>
                  <a:lnTo>
                    <a:pt x="122984" y="269882"/>
                  </a:lnTo>
                  <a:lnTo>
                    <a:pt x="121169" y="286394"/>
                  </a:lnTo>
                  <a:close/>
                </a:path>
              </a:pathLst>
            </a:custGeom>
            <a:solidFill>
              <a:srgbClr val="C5F1FF"/>
            </a:solidFill>
            <a:ln w="8631" cap="flat">
              <a:solidFill>
                <a:srgbClr val="FFFFFF"/>
              </a:solid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66930991-DD30-4B49-B725-B34EDC2633F3}"/>
                </a:ext>
              </a:extLst>
            </p:cNvPr>
            <p:cNvSpPr/>
            <p:nvPr/>
          </p:nvSpPr>
          <p:spPr>
            <a:xfrm>
              <a:off x="6191924" y="2037935"/>
              <a:ext cx="413004" cy="434842"/>
            </a:xfrm>
            <a:custGeom>
              <a:avLst/>
              <a:gdLst>
                <a:gd name="connsiteX0" fmla="*/ 0 w 354689"/>
                <a:gd name="connsiteY0" fmla="*/ 70712 h 373443"/>
                <a:gd name="connsiteX1" fmla="*/ 16248 w 354689"/>
                <a:gd name="connsiteY1" fmla="*/ 70712 h 373443"/>
                <a:gd name="connsiteX2" fmla="*/ 21693 w 354689"/>
                <a:gd name="connsiteY2" fmla="*/ 69070 h 373443"/>
                <a:gd name="connsiteX3" fmla="*/ 34398 w 354689"/>
                <a:gd name="connsiteY3" fmla="*/ 69070 h 373443"/>
                <a:gd name="connsiteX4" fmla="*/ 47015 w 354689"/>
                <a:gd name="connsiteY4" fmla="*/ 65785 h 373443"/>
                <a:gd name="connsiteX5" fmla="*/ 56090 w 354689"/>
                <a:gd name="connsiteY5" fmla="*/ 65785 h 373443"/>
                <a:gd name="connsiteX6" fmla="*/ 61535 w 354689"/>
                <a:gd name="connsiteY6" fmla="*/ 62500 h 373443"/>
                <a:gd name="connsiteX7" fmla="*/ 83228 w 354689"/>
                <a:gd name="connsiteY7" fmla="*/ 62500 h 373443"/>
                <a:gd name="connsiteX8" fmla="*/ 92302 w 354689"/>
                <a:gd name="connsiteY8" fmla="*/ 59215 h 373443"/>
                <a:gd name="connsiteX9" fmla="*/ 95932 w 354689"/>
                <a:gd name="connsiteY9" fmla="*/ 59215 h 373443"/>
                <a:gd name="connsiteX10" fmla="*/ 104921 w 354689"/>
                <a:gd name="connsiteY10" fmla="*/ 59215 h 373443"/>
                <a:gd name="connsiteX11" fmla="*/ 117625 w 354689"/>
                <a:gd name="connsiteY11" fmla="*/ 62500 h 373443"/>
                <a:gd name="connsiteX12" fmla="*/ 130330 w 354689"/>
                <a:gd name="connsiteY12" fmla="*/ 62500 h 373443"/>
                <a:gd name="connsiteX13" fmla="*/ 137503 w 354689"/>
                <a:gd name="connsiteY13" fmla="*/ 69070 h 373443"/>
                <a:gd name="connsiteX14" fmla="*/ 142948 w 354689"/>
                <a:gd name="connsiteY14" fmla="*/ 70712 h 373443"/>
                <a:gd name="connsiteX15" fmla="*/ 152022 w 354689"/>
                <a:gd name="connsiteY15" fmla="*/ 70712 h 373443"/>
                <a:gd name="connsiteX16" fmla="*/ 159282 w 354689"/>
                <a:gd name="connsiteY16" fmla="*/ 70712 h 373443"/>
                <a:gd name="connsiteX17" fmla="*/ 164640 w 354689"/>
                <a:gd name="connsiteY17" fmla="*/ 77282 h 373443"/>
                <a:gd name="connsiteX18" fmla="*/ 177345 w 354689"/>
                <a:gd name="connsiteY18" fmla="*/ 77282 h 373443"/>
                <a:gd name="connsiteX19" fmla="*/ 191778 w 354689"/>
                <a:gd name="connsiteY19" fmla="*/ 73997 h 373443"/>
                <a:gd name="connsiteX20" fmla="*/ 202668 w 354689"/>
                <a:gd name="connsiteY20" fmla="*/ 70712 h 373443"/>
                <a:gd name="connsiteX21" fmla="*/ 211742 w 354689"/>
                <a:gd name="connsiteY21" fmla="*/ 69070 h 373443"/>
                <a:gd name="connsiteX22" fmla="*/ 224360 w 354689"/>
                <a:gd name="connsiteY22" fmla="*/ 62500 h 373443"/>
                <a:gd name="connsiteX23" fmla="*/ 233435 w 354689"/>
                <a:gd name="connsiteY23" fmla="*/ 62500 h 373443"/>
                <a:gd name="connsiteX24" fmla="*/ 242510 w 354689"/>
                <a:gd name="connsiteY24" fmla="*/ 59215 h 373443"/>
                <a:gd name="connsiteX25" fmla="*/ 251498 w 354689"/>
                <a:gd name="connsiteY25" fmla="*/ 51003 h 373443"/>
                <a:gd name="connsiteX26" fmla="*/ 264202 w 354689"/>
                <a:gd name="connsiteY26" fmla="*/ 42790 h 373443"/>
                <a:gd name="connsiteX27" fmla="*/ 280450 w 354689"/>
                <a:gd name="connsiteY27" fmla="*/ 28008 h 373443"/>
                <a:gd name="connsiteX28" fmla="*/ 294970 w 354689"/>
                <a:gd name="connsiteY28" fmla="*/ 19710 h 373443"/>
                <a:gd name="connsiteX29" fmla="*/ 311218 w 354689"/>
                <a:gd name="connsiteY29" fmla="*/ 11497 h 373443"/>
                <a:gd name="connsiteX30" fmla="*/ 323923 w 354689"/>
                <a:gd name="connsiteY30" fmla="*/ 3285 h 373443"/>
                <a:gd name="connsiteX31" fmla="*/ 332997 w 354689"/>
                <a:gd name="connsiteY31" fmla="*/ 0 h 373443"/>
                <a:gd name="connsiteX32" fmla="*/ 336627 w 354689"/>
                <a:gd name="connsiteY32" fmla="*/ 14782 h 373443"/>
                <a:gd name="connsiteX33" fmla="*/ 336627 w 354689"/>
                <a:gd name="connsiteY33" fmla="*/ 28008 h 373443"/>
                <a:gd name="connsiteX34" fmla="*/ 341985 w 354689"/>
                <a:gd name="connsiteY34" fmla="*/ 51003 h 373443"/>
                <a:gd name="connsiteX35" fmla="*/ 341985 w 354689"/>
                <a:gd name="connsiteY35" fmla="*/ 59215 h 373443"/>
                <a:gd name="connsiteX36" fmla="*/ 347430 w 354689"/>
                <a:gd name="connsiteY36" fmla="*/ 77282 h 373443"/>
                <a:gd name="connsiteX37" fmla="*/ 347430 w 354689"/>
                <a:gd name="connsiteY37" fmla="*/ 90508 h 373443"/>
                <a:gd name="connsiteX38" fmla="*/ 351060 w 354689"/>
                <a:gd name="connsiteY38" fmla="*/ 102005 h 373443"/>
                <a:gd name="connsiteX39" fmla="*/ 354690 w 354689"/>
                <a:gd name="connsiteY39" fmla="*/ 113503 h 373443"/>
                <a:gd name="connsiteX40" fmla="*/ 354690 w 354689"/>
                <a:gd name="connsiteY40" fmla="*/ 136584 h 373443"/>
                <a:gd name="connsiteX41" fmla="*/ 351060 w 354689"/>
                <a:gd name="connsiteY41" fmla="*/ 148081 h 373443"/>
                <a:gd name="connsiteX42" fmla="*/ 351060 w 354689"/>
                <a:gd name="connsiteY42" fmla="*/ 164506 h 373443"/>
                <a:gd name="connsiteX43" fmla="*/ 351060 w 354689"/>
                <a:gd name="connsiteY43" fmla="*/ 180930 h 373443"/>
                <a:gd name="connsiteX44" fmla="*/ 351060 w 354689"/>
                <a:gd name="connsiteY44" fmla="*/ 199084 h 373443"/>
                <a:gd name="connsiteX45" fmla="*/ 347430 w 354689"/>
                <a:gd name="connsiteY45" fmla="*/ 215508 h 373443"/>
                <a:gd name="connsiteX46" fmla="*/ 345615 w 354689"/>
                <a:gd name="connsiteY46" fmla="*/ 227005 h 373443"/>
                <a:gd name="connsiteX47" fmla="*/ 345615 w 354689"/>
                <a:gd name="connsiteY47" fmla="*/ 235218 h 373443"/>
                <a:gd name="connsiteX48" fmla="*/ 336627 w 354689"/>
                <a:gd name="connsiteY48" fmla="*/ 243516 h 373443"/>
                <a:gd name="connsiteX49" fmla="*/ 329367 w 354689"/>
                <a:gd name="connsiteY49" fmla="*/ 255014 h 373443"/>
                <a:gd name="connsiteX50" fmla="*/ 320292 w 354689"/>
                <a:gd name="connsiteY50" fmla="*/ 263226 h 373443"/>
                <a:gd name="connsiteX51" fmla="*/ 314848 w 354689"/>
                <a:gd name="connsiteY51" fmla="*/ 266511 h 373443"/>
                <a:gd name="connsiteX52" fmla="*/ 304044 w 354689"/>
                <a:gd name="connsiteY52" fmla="*/ 269796 h 373443"/>
                <a:gd name="connsiteX53" fmla="*/ 298600 w 354689"/>
                <a:gd name="connsiteY53" fmla="*/ 269796 h 373443"/>
                <a:gd name="connsiteX54" fmla="*/ 294970 w 354689"/>
                <a:gd name="connsiteY54" fmla="*/ 274723 h 373443"/>
                <a:gd name="connsiteX55" fmla="*/ 293155 w 354689"/>
                <a:gd name="connsiteY55" fmla="*/ 278008 h 373443"/>
                <a:gd name="connsiteX56" fmla="*/ 285895 w 354689"/>
                <a:gd name="connsiteY56" fmla="*/ 279651 h 373443"/>
                <a:gd name="connsiteX57" fmla="*/ 282266 w 354689"/>
                <a:gd name="connsiteY57" fmla="*/ 282936 h 373443"/>
                <a:gd name="connsiteX58" fmla="*/ 280450 w 354689"/>
                <a:gd name="connsiteY58" fmla="*/ 291148 h 373443"/>
                <a:gd name="connsiteX59" fmla="*/ 280450 w 354689"/>
                <a:gd name="connsiteY59" fmla="*/ 297804 h 373443"/>
                <a:gd name="connsiteX60" fmla="*/ 280450 w 354689"/>
                <a:gd name="connsiteY60" fmla="*/ 306017 h 373443"/>
                <a:gd name="connsiteX61" fmla="*/ 282266 w 354689"/>
                <a:gd name="connsiteY61" fmla="*/ 310944 h 373443"/>
                <a:gd name="connsiteX62" fmla="*/ 280450 w 354689"/>
                <a:gd name="connsiteY62" fmla="*/ 317514 h 373443"/>
                <a:gd name="connsiteX63" fmla="*/ 276907 w 354689"/>
                <a:gd name="connsiteY63" fmla="*/ 320799 h 373443"/>
                <a:gd name="connsiteX64" fmla="*/ 269647 w 354689"/>
                <a:gd name="connsiteY64" fmla="*/ 320799 h 373443"/>
                <a:gd name="connsiteX65" fmla="*/ 267832 w 354689"/>
                <a:gd name="connsiteY65" fmla="*/ 314229 h 373443"/>
                <a:gd name="connsiteX66" fmla="*/ 260573 w 354689"/>
                <a:gd name="connsiteY66" fmla="*/ 310944 h 373443"/>
                <a:gd name="connsiteX67" fmla="*/ 258758 w 354689"/>
                <a:gd name="connsiteY67" fmla="*/ 314229 h 373443"/>
                <a:gd name="connsiteX68" fmla="*/ 258758 w 354689"/>
                <a:gd name="connsiteY68" fmla="*/ 320799 h 373443"/>
                <a:gd name="connsiteX69" fmla="*/ 251498 w 354689"/>
                <a:gd name="connsiteY69" fmla="*/ 322441 h 373443"/>
                <a:gd name="connsiteX70" fmla="*/ 251498 w 354689"/>
                <a:gd name="connsiteY70" fmla="*/ 329011 h 373443"/>
                <a:gd name="connsiteX71" fmla="*/ 247954 w 354689"/>
                <a:gd name="connsiteY71" fmla="*/ 333938 h 373443"/>
                <a:gd name="connsiteX72" fmla="*/ 251498 w 354689"/>
                <a:gd name="connsiteY72" fmla="*/ 340508 h 373443"/>
                <a:gd name="connsiteX73" fmla="*/ 251498 w 354689"/>
                <a:gd name="connsiteY73" fmla="*/ 345436 h 373443"/>
                <a:gd name="connsiteX74" fmla="*/ 255128 w 354689"/>
                <a:gd name="connsiteY74" fmla="*/ 348807 h 373443"/>
                <a:gd name="connsiteX75" fmla="*/ 251498 w 354689"/>
                <a:gd name="connsiteY75" fmla="*/ 353734 h 373443"/>
                <a:gd name="connsiteX76" fmla="*/ 247954 w 354689"/>
                <a:gd name="connsiteY76" fmla="*/ 357019 h 373443"/>
                <a:gd name="connsiteX77" fmla="*/ 246140 w 354689"/>
                <a:gd name="connsiteY77" fmla="*/ 361947 h 373443"/>
                <a:gd name="connsiteX78" fmla="*/ 246140 w 354689"/>
                <a:gd name="connsiteY78" fmla="*/ 365232 h 373443"/>
                <a:gd name="connsiteX79" fmla="*/ 246140 w 354689"/>
                <a:gd name="connsiteY79" fmla="*/ 368516 h 373443"/>
                <a:gd name="connsiteX80" fmla="*/ 238880 w 354689"/>
                <a:gd name="connsiteY80" fmla="*/ 370159 h 373443"/>
                <a:gd name="connsiteX81" fmla="*/ 233435 w 354689"/>
                <a:gd name="connsiteY81" fmla="*/ 373444 h 373443"/>
                <a:gd name="connsiteX82" fmla="*/ 226176 w 354689"/>
                <a:gd name="connsiteY82" fmla="*/ 373444 h 373443"/>
                <a:gd name="connsiteX83" fmla="*/ 220731 w 354689"/>
                <a:gd name="connsiteY83" fmla="*/ 370159 h 373443"/>
                <a:gd name="connsiteX84" fmla="*/ 211742 w 354689"/>
                <a:gd name="connsiteY84" fmla="*/ 365232 h 373443"/>
                <a:gd name="connsiteX85" fmla="*/ 204483 w 354689"/>
                <a:gd name="connsiteY85" fmla="*/ 361947 h 373443"/>
                <a:gd name="connsiteX86" fmla="*/ 199038 w 354689"/>
                <a:gd name="connsiteY86" fmla="*/ 360304 h 373443"/>
                <a:gd name="connsiteX87" fmla="*/ 195408 w 354689"/>
                <a:gd name="connsiteY87" fmla="*/ 353734 h 373443"/>
                <a:gd name="connsiteX88" fmla="*/ 195408 w 354689"/>
                <a:gd name="connsiteY88" fmla="*/ 350449 h 373443"/>
                <a:gd name="connsiteX89" fmla="*/ 195408 w 354689"/>
                <a:gd name="connsiteY89" fmla="*/ 345436 h 373443"/>
                <a:gd name="connsiteX90" fmla="*/ 190049 w 354689"/>
                <a:gd name="connsiteY90" fmla="*/ 345436 h 373443"/>
                <a:gd name="connsiteX91" fmla="*/ 186420 w 354689"/>
                <a:gd name="connsiteY91" fmla="*/ 345436 h 373443"/>
                <a:gd name="connsiteX92" fmla="*/ 182790 w 354689"/>
                <a:gd name="connsiteY92" fmla="*/ 348807 h 373443"/>
                <a:gd name="connsiteX93" fmla="*/ 180975 w 354689"/>
                <a:gd name="connsiteY93" fmla="*/ 350449 h 373443"/>
                <a:gd name="connsiteX94" fmla="*/ 177345 w 354689"/>
                <a:gd name="connsiteY94" fmla="*/ 357019 h 373443"/>
                <a:gd name="connsiteX95" fmla="*/ 170085 w 354689"/>
                <a:gd name="connsiteY95" fmla="*/ 361947 h 373443"/>
                <a:gd name="connsiteX96" fmla="*/ 168270 w 354689"/>
                <a:gd name="connsiteY96" fmla="*/ 365232 h 373443"/>
                <a:gd name="connsiteX97" fmla="*/ 159282 w 354689"/>
                <a:gd name="connsiteY97" fmla="*/ 365232 h 373443"/>
                <a:gd name="connsiteX98" fmla="*/ 152022 w 354689"/>
                <a:gd name="connsiteY98" fmla="*/ 360304 h 373443"/>
                <a:gd name="connsiteX99" fmla="*/ 146578 w 354689"/>
                <a:gd name="connsiteY99" fmla="*/ 357019 h 373443"/>
                <a:gd name="connsiteX100" fmla="*/ 142948 w 354689"/>
                <a:gd name="connsiteY100" fmla="*/ 357019 h 373443"/>
                <a:gd name="connsiteX101" fmla="*/ 139318 w 354689"/>
                <a:gd name="connsiteY101" fmla="*/ 357019 h 373443"/>
                <a:gd name="connsiteX102" fmla="*/ 137503 w 354689"/>
                <a:gd name="connsiteY102" fmla="*/ 357019 h 373443"/>
                <a:gd name="connsiteX103" fmla="*/ 133873 w 354689"/>
                <a:gd name="connsiteY103" fmla="*/ 360304 h 373443"/>
                <a:gd name="connsiteX104" fmla="*/ 130330 w 354689"/>
                <a:gd name="connsiteY104" fmla="*/ 361947 h 373443"/>
                <a:gd name="connsiteX105" fmla="*/ 130330 w 354689"/>
                <a:gd name="connsiteY105" fmla="*/ 368516 h 373443"/>
                <a:gd name="connsiteX106" fmla="*/ 126700 w 354689"/>
                <a:gd name="connsiteY106" fmla="*/ 365232 h 373443"/>
                <a:gd name="connsiteX107" fmla="*/ 124885 w 354689"/>
                <a:gd name="connsiteY107" fmla="*/ 361947 h 373443"/>
                <a:gd name="connsiteX108" fmla="*/ 117625 w 354689"/>
                <a:gd name="connsiteY108" fmla="*/ 360304 h 373443"/>
                <a:gd name="connsiteX109" fmla="*/ 112180 w 354689"/>
                <a:gd name="connsiteY109" fmla="*/ 353734 h 373443"/>
                <a:gd name="connsiteX110" fmla="*/ 108550 w 354689"/>
                <a:gd name="connsiteY110" fmla="*/ 350449 h 373443"/>
                <a:gd name="connsiteX111" fmla="*/ 99562 w 354689"/>
                <a:gd name="connsiteY111" fmla="*/ 350449 h 373443"/>
                <a:gd name="connsiteX112" fmla="*/ 90488 w 354689"/>
                <a:gd name="connsiteY112" fmla="*/ 350449 h 373443"/>
                <a:gd name="connsiteX113" fmla="*/ 83228 w 354689"/>
                <a:gd name="connsiteY113" fmla="*/ 350449 h 373443"/>
                <a:gd name="connsiteX114" fmla="*/ 81413 w 354689"/>
                <a:gd name="connsiteY114" fmla="*/ 345436 h 373443"/>
                <a:gd name="connsiteX115" fmla="*/ 77783 w 354689"/>
                <a:gd name="connsiteY115" fmla="*/ 340508 h 373443"/>
                <a:gd name="connsiteX116" fmla="*/ 70610 w 354689"/>
                <a:gd name="connsiteY116" fmla="*/ 333938 h 373443"/>
                <a:gd name="connsiteX117" fmla="*/ 65165 w 354689"/>
                <a:gd name="connsiteY117" fmla="*/ 329011 h 373443"/>
                <a:gd name="connsiteX118" fmla="*/ 61535 w 354689"/>
                <a:gd name="connsiteY118" fmla="*/ 325726 h 373443"/>
                <a:gd name="connsiteX119" fmla="*/ 52460 w 354689"/>
                <a:gd name="connsiteY119" fmla="*/ 325726 h 373443"/>
                <a:gd name="connsiteX120" fmla="*/ 47015 w 354689"/>
                <a:gd name="connsiteY120" fmla="*/ 322441 h 373443"/>
                <a:gd name="connsiteX121" fmla="*/ 38027 w 354689"/>
                <a:gd name="connsiteY121" fmla="*/ 320799 h 373443"/>
                <a:gd name="connsiteX122" fmla="*/ 34398 w 354689"/>
                <a:gd name="connsiteY122" fmla="*/ 322441 h 373443"/>
                <a:gd name="connsiteX123" fmla="*/ 27138 w 354689"/>
                <a:gd name="connsiteY123" fmla="*/ 329011 h 3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54689" h="373443">
                  <a:moveTo>
                    <a:pt x="0" y="70712"/>
                  </a:moveTo>
                  <a:lnTo>
                    <a:pt x="16248" y="70712"/>
                  </a:lnTo>
                  <a:lnTo>
                    <a:pt x="21693" y="69070"/>
                  </a:lnTo>
                  <a:lnTo>
                    <a:pt x="34398" y="69070"/>
                  </a:lnTo>
                  <a:lnTo>
                    <a:pt x="47015" y="65785"/>
                  </a:lnTo>
                  <a:lnTo>
                    <a:pt x="56090" y="65785"/>
                  </a:lnTo>
                  <a:lnTo>
                    <a:pt x="61535" y="62500"/>
                  </a:lnTo>
                  <a:lnTo>
                    <a:pt x="83228" y="62500"/>
                  </a:lnTo>
                  <a:lnTo>
                    <a:pt x="92302" y="59215"/>
                  </a:lnTo>
                  <a:lnTo>
                    <a:pt x="95932" y="59215"/>
                  </a:lnTo>
                  <a:lnTo>
                    <a:pt x="104921" y="59215"/>
                  </a:lnTo>
                  <a:lnTo>
                    <a:pt x="117625" y="62500"/>
                  </a:lnTo>
                  <a:lnTo>
                    <a:pt x="130330" y="62500"/>
                  </a:lnTo>
                  <a:lnTo>
                    <a:pt x="137503" y="69070"/>
                  </a:lnTo>
                  <a:lnTo>
                    <a:pt x="142948" y="70712"/>
                  </a:lnTo>
                  <a:lnTo>
                    <a:pt x="152022" y="70712"/>
                  </a:lnTo>
                  <a:lnTo>
                    <a:pt x="159282" y="70712"/>
                  </a:lnTo>
                  <a:lnTo>
                    <a:pt x="164640" y="77282"/>
                  </a:lnTo>
                  <a:lnTo>
                    <a:pt x="177345" y="77282"/>
                  </a:lnTo>
                  <a:lnTo>
                    <a:pt x="191778" y="73997"/>
                  </a:lnTo>
                  <a:lnTo>
                    <a:pt x="202668" y="70712"/>
                  </a:lnTo>
                  <a:lnTo>
                    <a:pt x="211742" y="69070"/>
                  </a:lnTo>
                  <a:lnTo>
                    <a:pt x="224360" y="62500"/>
                  </a:lnTo>
                  <a:lnTo>
                    <a:pt x="233435" y="62500"/>
                  </a:lnTo>
                  <a:lnTo>
                    <a:pt x="242510" y="59215"/>
                  </a:lnTo>
                  <a:lnTo>
                    <a:pt x="251498" y="51003"/>
                  </a:lnTo>
                  <a:lnTo>
                    <a:pt x="264202" y="42790"/>
                  </a:lnTo>
                  <a:lnTo>
                    <a:pt x="280450" y="28008"/>
                  </a:lnTo>
                  <a:lnTo>
                    <a:pt x="294970" y="19710"/>
                  </a:lnTo>
                  <a:lnTo>
                    <a:pt x="311218" y="11497"/>
                  </a:lnTo>
                  <a:lnTo>
                    <a:pt x="323923" y="3285"/>
                  </a:lnTo>
                  <a:lnTo>
                    <a:pt x="332997" y="0"/>
                  </a:lnTo>
                  <a:lnTo>
                    <a:pt x="336627" y="14782"/>
                  </a:lnTo>
                  <a:lnTo>
                    <a:pt x="336627" y="28008"/>
                  </a:lnTo>
                  <a:lnTo>
                    <a:pt x="341985" y="51003"/>
                  </a:lnTo>
                  <a:lnTo>
                    <a:pt x="341985" y="59215"/>
                  </a:lnTo>
                  <a:lnTo>
                    <a:pt x="347430" y="77282"/>
                  </a:lnTo>
                  <a:lnTo>
                    <a:pt x="347430" y="90508"/>
                  </a:lnTo>
                  <a:lnTo>
                    <a:pt x="351060" y="102005"/>
                  </a:lnTo>
                  <a:lnTo>
                    <a:pt x="354690" y="113503"/>
                  </a:lnTo>
                  <a:lnTo>
                    <a:pt x="354690" y="136584"/>
                  </a:lnTo>
                  <a:lnTo>
                    <a:pt x="351060" y="148081"/>
                  </a:lnTo>
                  <a:lnTo>
                    <a:pt x="351060" y="164506"/>
                  </a:lnTo>
                  <a:lnTo>
                    <a:pt x="351060" y="180930"/>
                  </a:lnTo>
                  <a:lnTo>
                    <a:pt x="351060" y="199084"/>
                  </a:lnTo>
                  <a:lnTo>
                    <a:pt x="347430" y="215508"/>
                  </a:lnTo>
                  <a:lnTo>
                    <a:pt x="345615" y="227005"/>
                  </a:lnTo>
                  <a:lnTo>
                    <a:pt x="345615" y="235218"/>
                  </a:lnTo>
                  <a:lnTo>
                    <a:pt x="336627" y="243516"/>
                  </a:lnTo>
                  <a:lnTo>
                    <a:pt x="329367" y="255014"/>
                  </a:lnTo>
                  <a:lnTo>
                    <a:pt x="320292" y="263226"/>
                  </a:lnTo>
                  <a:lnTo>
                    <a:pt x="314848" y="266511"/>
                  </a:lnTo>
                  <a:lnTo>
                    <a:pt x="304044" y="269796"/>
                  </a:lnTo>
                  <a:lnTo>
                    <a:pt x="298600" y="269796"/>
                  </a:lnTo>
                  <a:lnTo>
                    <a:pt x="294970" y="274723"/>
                  </a:lnTo>
                  <a:lnTo>
                    <a:pt x="293155" y="278008"/>
                  </a:lnTo>
                  <a:lnTo>
                    <a:pt x="285895" y="279651"/>
                  </a:lnTo>
                  <a:lnTo>
                    <a:pt x="282266" y="282936"/>
                  </a:lnTo>
                  <a:lnTo>
                    <a:pt x="280450" y="291148"/>
                  </a:lnTo>
                  <a:lnTo>
                    <a:pt x="280450" y="297804"/>
                  </a:lnTo>
                  <a:lnTo>
                    <a:pt x="280450" y="306017"/>
                  </a:lnTo>
                  <a:lnTo>
                    <a:pt x="282266" y="310944"/>
                  </a:lnTo>
                  <a:lnTo>
                    <a:pt x="280450" y="317514"/>
                  </a:lnTo>
                  <a:lnTo>
                    <a:pt x="276907" y="320799"/>
                  </a:lnTo>
                  <a:lnTo>
                    <a:pt x="269647" y="320799"/>
                  </a:lnTo>
                  <a:lnTo>
                    <a:pt x="267832" y="314229"/>
                  </a:lnTo>
                  <a:lnTo>
                    <a:pt x="260573" y="310944"/>
                  </a:lnTo>
                  <a:lnTo>
                    <a:pt x="258758" y="314229"/>
                  </a:lnTo>
                  <a:lnTo>
                    <a:pt x="258758" y="320799"/>
                  </a:lnTo>
                  <a:lnTo>
                    <a:pt x="251498" y="322441"/>
                  </a:lnTo>
                  <a:lnTo>
                    <a:pt x="251498" y="329011"/>
                  </a:lnTo>
                  <a:lnTo>
                    <a:pt x="247954" y="333938"/>
                  </a:lnTo>
                  <a:lnTo>
                    <a:pt x="251498" y="340508"/>
                  </a:lnTo>
                  <a:lnTo>
                    <a:pt x="251498" y="345436"/>
                  </a:lnTo>
                  <a:lnTo>
                    <a:pt x="255128" y="348807"/>
                  </a:lnTo>
                  <a:lnTo>
                    <a:pt x="251498" y="353734"/>
                  </a:lnTo>
                  <a:lnTo>
                    <a:pt x="247954" y="357019"/>
                  </a:lnTo>
                  <a:lnTo>
                    <a:pt x="246140" y="361947"/>
                  </a:lnTo>
                  <a:lnTo>
                    <a:pt x="246140" y="365232"/>
                  </a:lnTo>
                  <a:lnTo>
                    <a:pt x="246140" y="368516"/>
                  </a:lnTo>
                  <a:lnTo>
                    <a:pt x="238880" y="370159"/>
                  </a:lnTo>
                  <a:lnTo>
                    <a:pt x="233435" y="373444"/>
                  </a:lnTo>
                  <a:lnTo>
                    <a:pt x="226176" y="373444"/>
                  </a:lnTo>
                  <a:lnTo>
                    <a:pt x="220731" y="370159"/>
                  </a:lnTo>
                  <a:lnTo>
                    <a:pt x="211742" y="365232"/>
                  </a:lnTo>
                  <a:lnTo>
                    <a:pt x="204483" y="361947"/>
                  </a:lnTo>
                  <a:lnTo>
                    <a:pt x="199038" y="360304"/>
                  </a:lnTo>
                  <a:lnTo>
                    <a:pt x="195408" y="353734"/>
                  </a:lnTo>
                  <a:lnTo>
                    <a:pt x="195408" y="350449"/>
                  </a:lnTo>
                  <a:lnTo>
                    <a:pt x="195408" y="345436"/>
                  </a:lnTo>
                  <a:lnTo>
                    <a:pt x="190049" y="345436"/>
                  </a:lnTo>
                  <a:lnTo>
                    <a:pt x="186420" y="345436"/>
                  </a:lnTo>
                  <a:lnTo>
                    <a:pt x="182790" y="348807"/>
                  </a:lnTo>
                  <a:lnTo>
                    <a:pt x="180975" y="350449"/>
                  </a:lnTo>
                  <a:lnTo>
                    <a:pt x="177345" y="357019"/>
                  </a:lnTo>
                  <a:lnTo>
                    <a:pt x="170085" y="361947"/>
                  </a:lnTo>
                  <a:lnTo>
                    <a:pt x="168270" y="365232"/>
                  </a:lnTo>
                  <a:lnTo>
                    <a:pt x="159282" y="365232"/>
                  </a:lnTo>
                  <a:lnTo>
                    <a:pt x="152022" y="360304"/>
                  </a:lnTo>
                  <a:lnTo>
                    <a:pt x="146578" y="357019"/>
                  </a:lnTo>
                  <a:lnTo>
                    <a:pt x="142948" y="357019"/>
                  </a:lnTo>
                  <a:lnTo>
                    <a:pt x="139318" y="357019"/>
                  </a:lnTo>
                  <a:lnTo>
                    <a:pt x="137503" y="357019"/>
                  </a:lnTo>
                  <a:lnTo>
                    <a:pt x="133873" y="360304"/>
                  </a:lnTo>
                  <a:lnTo>
                    <a:pt x="130330" y="361947"/>
                  </a:lnTo>
                  <a:lnTo>
                    <a:pt x="130330" y="368516"/>
                  </a:lnTo>
                  <a:lnTo>
                    <a:pt x="126700" y="365232"/>
                  </a:lnTo>
                  <a:lnTo>
                    <a:pt x="124885" y="361947"/>
                  </a:lnTo>
                  <a:lnTo>
                    <a:pt x="117625" y="360304"/>
                  </a:lnTo>
                  <a:lnTo>
                    <a:pt x="112180" y="353734"/>
                  </a:lnTo>
                  <a:lnTo>
                    <a:pt x="108550" y="350449"/>
                  </a:lnTo>
                  <a:lnTo>
                    <a:pt x="99562" y="350449"/>
                  </a:lnTo>
                  <a:lnTo>
                    <a:pt x="90488" y="350449"/>
                  </a:lnTo>
                  <a:lnTo>
                    <a:pt x="83228" y="350449"/>
                  </a:lnTo>
                  <a:lnTo>
                    <a:pt x="81413" y="345436"/>
                  </a:lnTo>
                  <a:lnTo>
                    <a:pt x="77783" y="340508"/>
                  </a:lnTo>
                  <a:lnTo>
                    <a:pt x="70610" y="333938"/>
                  </a:lnTo>
                  <a:lnTo>
                    <a:pt x="65165" y="329011"/>
                  </a:lnTo>
                  <a:lnTo>
                    <a:pt x="61535" y="325726"/>
                  </a:lnTo>
                  <a:lnTo>
                    <a:pt x="52460" y="325726"/>
                  </a:lnTo>
                  <a:lnTo>
                    <a:pt x="47015" y="322441"/>
                  </a:lnTo>
                  <a:lnTo>
                    <a:pt x="38027" y="320799"/>
                  </a:lnTo>
                  <a:lnTo>
                    <a:pt x="34398" y="322441"/>
                  </a:lnTo>
                  <a:lnTo>
                    <a:pt x="27138" y="329011"/>
                  </a:lnTo>
                  <a:close/>
                </a:path>
              </a:pathLst>
            </a:custGeom>
            <a:solidFill>
              <a:srgbClr val="8DE3FF"/>
            </a:solidFill>
            <a:ln w="8631" cap="flat">
              <a:solidFill>
                <a:srgbClr val="FFFFFF"/>
              </a:solid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745E879-AC4D-3647-B87E-1813CD94B2F8}"/>
                </a:ext>
              </a:extLst>
            </p:cNvPr>
            <p:cNvSpPr/>
            <p:nvPr/>
          </p:nvSpPr>
          <p:spPr>
            <a:xfrm>
              <a:off x="6196755" y="2882255"/>
              <a:ext cx="530143" cy="531474"/>
            </a:xfrm>
            <a:custGeom>
              <a:avLst/>
              <a:gdLst>
                <a:gd name="connsiteX0" fmla="*/ 0 w 455288"/>
                <a:gd name="connsiteY0" fmla="*/ 23513 h 456431"/>
                <a:gd name="connsiteX1" fmla="*/ 92129 w 455288"/>
                <a:gd name="connsiteY1" fmla="*/ 15128 h 456431"/>
                <a:gd name="connsiteX2" fmla="*/ 177085 w 455288"/>
                <a:gd name="connsiteY2" fmla="*/ 6743 h 456431"/>
                <a:gd name="connsiteX3" fmla="*/ 220385 w 455288"/>
                <a:gd name="connsiteY3" fmla="*/ 0 h 456431"/>
                <a:gd name="connsiteX4" fmla="*/ 222199 w 455288"/>
                <a:gd name="connsiteY4" fmla="*/ 3371 h 456431"/>
                <a:gd name="connsiteX5" fmla="*/ 222199 w 455288"/>
                <a:gd name="connsiteY5" fmla="*/ 6743 h 456431"/>
                <a:gd name="connsiteX6" fmla="*/ 220385 w 455288"/>
                <a:gd name="connsiteY6" fmla="*/ 8385 h 456431"/>
                <a:gd name="connsiteX7" fmla="*/ 213211 w 455288"/>
                <a:gd name="connsiteY7" fmla="*/ 11757 h 456431"/>
                <a:gd name="connsiteX8" fmla="*/ 211396 w 455288"/>
                <a:gd name="connsiteY8" fmla="*/ 18499 h 456431"/>
                <a:gd name="connsiteX9" fmla="*/ 207766 w 455288"/>
                <a:gd name="connsiteY9" fmla="*/ 23513 h 456431"/>
                <a:gd name="connsiteX10" fmla="*/ 207766 w 455288"/>
                <a:gd name="connsiteY10" fmla="*/ 26885 h 456431"/>
                <a:gd name="connsiteX11" fmla="*/ 204137 w 455288"/>
                <a:gd name="connsiteY11" fmla="*/ 35270 h 456431"/>
                <a:gd name="connsiteX12" fmla="*/ 211396 w 455288"/>
                <a:gd name="connsiteY12" fmla="*/ 40284 h 456431"/>
                <a:gd name="connsiteX13" fmla="*/ 216841 w 455288"/>
                <a:gd name="connsiteY13" fmla="*/ 43655 h 456431"/>
                <a:gd name="connsiteX14" fmla="*/ 222199 w 455288"/>
                <a:gd name="connsiteY14" fmla="*/ 43655 h 456431"/>
                <a:gd name="connsiteX15" fmla="*/ 229459 w 455288"/>
                <a:gd name="connsiteY15" fmla="*/ 47026 h 456431"/>
                <a:gd name="connsiteX16" fmla="*/ 234904 w 455288"/>
                <a:gd name="connsiteY16" fmla="*/ 47026 h 456431"/>
                <a:gd name="connsiteX17" fmla="*/ 242077 w 455288"/>
                <a:gd name="connsiteY17" fmla="*/ 48669 h 456431"/>
                <a:gd name="connsiteX18" fmla="*/ 251152 w 455288"/>
                <a:gd name="connsiteY18" fmla="*/ 52040 h 456431"/>
                <a:gd name="connsiteX19" fmla="*/ 256597 w 455288"/>
                <a:gd name="connsiteY19" fmla="*/ 60426 h 456431"/>
                <a:gd name="connsiteX20" fmla="*/ 256597 w 455288"/>
                <a:gd name="connsiteY20" fmla="*/ 68811 h 456431"/>
                <a:gd name="connsiteX21" fmla="*/ 263770 w 455288"/>
                <a:gd name="connsiteY21" fmla="*/ 75553 h 456431"/>
                <a:gd name="connsiteX22" fmla="*/ 265585 w 455288"/>
                <a:gd name="connsiteY22" fmla="*/ 83939 h 456431"/>
                <a:gd name="connsiteX23" fmla="*/ 276388 w 455288"/>
                <a:gd name="connsiteY23" fmla="*/ 90595 h 456431"/>
                <a:gd name="connsiteX24" fmla="*/ 281833 w 455288"/>
                <a:gd name="connsiteY24" fmla="*/ 98980 h 456431"/>
                <a:gd name="connsiteX25" fmla="*/ 289092 w 455288"/>
                <a:gd name="connsiteY25" fmla="*/ 100709 h 456431"/>
                <a:gd name="connsiteX26" fmla="*/ 294451 w 455288"/>
                <a:gd name="connsiteY26" fmla="*/ 104080 h 456431"/>
                <a:gd name="connsiteX27" fmla="*/ 307156 w 455288"/>
                <a:gd name="connsiteY27" fmla="*/ 110737 h 456431"/>
                <a:gd name="connsiteX28" fmla="*/ 312600 w 455288"/>
                <a:gd name="connsiteY28" fmla="*/ 119122 h 456431"/>
                <a:gd name="connsiteX29" fmla="*/ 319774 w 455288"/>
                <a:gd name="connsiteY29" fmla="*/ 124136 h 456431"/>
                <a:gd name="connsiteX30" fmla="*/ 325219 w 455288"/>
                <a:gd name="connsiteY30" fmla="*/ 127507 h 456431"/>
                <a:gd name="connsiteX31" fmla="*/ 328848 w 455288"/>
                <a:gd name="connsiteY31" fmla="*/ 132607 h 456431"/>
                <a:gd name="connsiteX32" fmla="*/ 341466 w 455288"/>
                <a:gd name="connsiteY32" fmla="*/ 139264 h 456431"/>
                <a:gd name="connsiteX33" fmla="*/ 343281 w 455288"/>
                <a:gd name="connsiteY33" fmla="*/ 144277 h 456431"/>
                <a:gd name="connsiteX34" fmla="*/ 346911 w 455288"/>
                <a:gd name="connsiteY34" fmla="*/ 151020 h 456431"/>
                <a:gd name="connsiteX35" fmla="*/ 350541 w 455288"/>
                <a:gd name="connsiteY35" fmla="*/ 156034 h 456431"/>
                <a:gd name="connsiteX36" fmla="*/ 355900 w 455288"/>
                <a:gd name="connsiteY36" fmla="*/ 156034 h 456431"/>
                <a:gd name="connsiteX37" fmla="*/ 359529 w 455288"/>
                <a:gd name="connsiteY37" fmla="*/ 164419 h 456431"/>
                <a:gd name="connsiteX38" fmla="*/ 364974 w 455288"/>
                <a:gd name="connsiteY38" fmla="*/ 167791 h 456431"/>
                <a:gd name="connsiteX39" fmla="*/ 372148 w 455288"/>
                <a:gd name="connsiteY39" fmla="*/ 172804 h 456431"/>
                <a:gd name="connsiteX40" fmla="*/ 377592 w 455288"/>
                <a:gd name="connsiteY40" fmla="*/ 176176 h 456431"/>
                <a:gd name="connsiteX41" fmla="*/ 384852 w 455288"/>
                <a:gd name="connsiteY41" fmla="*/ 179547 h 456431"/>
                <a:gd name="connsiteX42" fmla="*/ 390210 w 455288"/>
                <a:gd name="connsiteY42" fmla="*/ 182918 h 456431"/>
                <a:gd name="connsiteX43" fmla="*/ 393840 w 455288"/>
                <a:gd name="connsiteY43" fmla="*/ 191304 h 456431"/>
                <a:gd name="connsiteX44" fmla="*/ 393840 w 455288"/>
                <a:gd name="connsiteY44" fmla="*/ 192946 h 456431"/>
                <a:gd name="connsiteX45" fmla="*/ 397470 w 455288"/>
                <a:gd name="connsiteY45" fmla="*/ 196318 h 456431"/>
                <a:gd name="connsiteX46" fmla="*/ 399285 w 455288"/>
                <a:gd name="connsiteY46" fmla="*/ 199689 h 456431"/>
                <a:gd name="connsiteX47" fmla="*/ 399285 w 455288"/>
                <a:gd name="connsiteY47" fmla="*/ 208074 h 456431"/>
                <a:gd name="connsiteX48" fmla="*/ 402915 w 455288"/>
                <a:gd name="connsiteY48" fmla="*/ 211446 h 456431"/>
                <a:gd name="connsiteX49" fmla="*/ 406545 w 455288"/>
                <a:gd name="connsiteY49" fmla="*/ 216459 h 456431"/>
                <a:gd name="connsiteX50" fmla="*/ 410088 w 455288"/>
                <a:gd name="connsiteY50" fmla="*/ 219831 h 456431"/>
                <a:gd name="connsiteX51" fmla="*/ 411903 w 455288"/>
                <a:gd name="connsiteY51" fmla="*/ 223202 h 456431"/>
                <a:gd name="connsiteX52" fmla="*/ 419163 w 455288"/>
                <a:gd name="connsiteY52" fmla="*/ 224845 h 456431"/>
                <a:gd name="connsiteX53" fmla="*/ 420978 w 455288"/>
                <a:gd name="connsiteY53" fmla="*/ 228216 h 456431"/>
                <a:gd name="connsiteX54" fmla="*/ 428151 w 455288"/>
                <a:gd name="connsiteY54" fmla="*/ 233230 h 456431"/>
                <a:gd name="connsiteX55" fmla="*/ 428151 w 455288"/>
                <a:gd name="connsiteY55" fmla="*/ 239972 h 456431"/>
                <a:gd name="connsiteX56" fmla="*/ 431781 w 455288"/>
                <a:gd name="connsiteY56" fmla="*/ 244986 h 456431"/>
                <a:gd name="connsiteX57" fmla="*/ 431781 w 455288"/>
                <a:gd name="connsiteY57" fmla="*/ 248358 h 456431"/>
                <a:gd name="connsiteX58" fmla="*/ 433596 w 455288"/>
                <a:gd name="connsiteY58" fmla="*/ 255100 h 456431"/>
                <a:gd name="connsiteX59" fmla="*/ 433596 w 455288"/>
                <a:gd name="connsiteY59" fmla="*/ 260114 h 456431"/>
                <a:gd name="connsiteX60" fmla="*/ 437226 w 455288"/>
                <a:gd name="connsiteY60" fmla="*/ 265128 h 456431"/>
                <a:gd name="connsiteX61" fmla="*/ 442670 w 455288"/>
                <a:gd name="connsiteY61" fmla="*/ 271871 h 456431"/>
                <a:gd name="connsiteX62" fmla="*/ 449844 w 455288"/>
                <a:gd name="connsiteY62" fmla="*/ 271871 h 456431"/>
                <a:gd name="connsiteX63" fmla="*/ 455289 w 455288"/>
                <a:gd name="connsiteY63" fmla="*/ 271871 h 456431"/>
                <a:gd name="connsiteX64" fmla="*/ 449844 w 455288"/>
                <a:gd name="connsiteY64" fmla="*/ 288641 h 456431"/>
                <a:gd name="connsiteX65" fmla="*/ 449844 w 455288"/>
                <a:gd name="connsiteY65" fmla="*/ 303769 h 456431"/>
                <a:gd name="connsiteX66" fmla="*/ 442670 w 455288"/>
                <a:gd name="connsiteY66" fmla="*/ 315439 h 456431"/>
                <a:gd name="connsiteX67" fmla="*/ 437226 w 455288"/>
                <a:gd name="connsiteY67" fmla="*/ 332296 h 456431"/>
                <a:gd name="connsiteX68" fmla="*/ 431781 w 455288"/>
                <a:gd name="connsiteY68" fmla="*/ 343966 h 456431"/>
                <a:gd name="connsiteX69" fmla="*/ 428151 w 455288"/>
                <a:gd name="connsiteY69" fmla="*/ 357452 h 456431"/>
                <a:gd name="connsiteX70" fmla="*/ 424608 w 455288"/>
                <a:gd name="connsiteY70" fmla="*/ 377594 h 456431"/>
                <a:gd name="connsiteX71" fmla="*/ 420978 w 455288"/>
                <a:gd name="connsiteY71" fmla="*/ 389350 h 456431"/>
                <a:gd name="connsiteX72" fmla="*/ 420978 w 455288"/>
                <a:gd name="connsiteY72" fmla="*/ 401020 h 456431"/>
                <a:gd name="connsiteX73" fmla="*/ 420978 w 455288"/>
                <a:gd name="connsiteY73" fmla="*/ 409405 h 456431"/>
                <a:gd name="connsiteX74" fmla="*/ 399285 w 455288"/>
                <a:gd name="connsiteY74" fmla="*/ 409405 h 456431"/>
                <a:gd name="connsiteX75" fmla="*/ 390210 w 455288"/>
                <a:gd name="connsiteY75" fmla="*/ 409405 h 456431"/>
                <a:gd name="connsiteX76" fmla="*/ 384852 w 455288"/>
                <a:gd name="connsiteY76" fmla="*/ 407763 h 456431"/>
                <a:gd name="connsiteX77" fmla="*/ 381222 w 455288"/>
                <a:gd name="connsiteY77" fmla="*/ 407763 h 456431"/>
                <a:gd name="connsiteX78" fmla="*/ 377592 w 455288"/>
                <a:gd name="connsiteY78" fmla="*/ 407763 h 456431"/>
                <a:gd name="connsiteX79" fmla="*/ 372148 w 455288"/>
                <a:gd name="connsiteY79" fmla="*/ 412777 h 456431"/>
                <a:gd name="connsiteX80" fmla="*/ 375777 w 455288"/>
                <a:gd name="connsiteY80" fmla="*/ 417877 h 456431"/>
                <a:gd name="connsiteX81" fmla="*/ 375777 w 455288"/>
                <a:gd name="connsiteY81" fmla="*/ 424533 h 456431"/>
                <a:gd name="connsiteX82" fmla="*/ 381222 w 455288"/>
                <a:gd name="connsiteY82" fmla="*/ 429547 h 456431"/>
                <a:gd name="connsiteX83" fmla="*/ 381222 w 455288"/>
                <a:gd name="connsiteY83" fmla="*/ 436290 h 456431"/>
                <a:gd name="connsiteX84" fmla="*/ 381222 w 455288"/>
                <a:gd name="connsiteY84" fmla="*/ 444675 h 456431"/>
                <a:gd name="connsiteX85" fmla="*/ 381222 w 455288"/>
                <a:gd name="connsiteY85" fmla="*/ 449689 h 456431"/>
                <a:gd name="connsiteX86" fmla="*/ 377592 w 455288"/>
                <a:gd name="connsiteY86" fmla="*/ 456432 h 456431"/>
                <a:gd name="connsiteX87" fmla="*/ 368604 w 455288"/>
                <a:gd name="connsiteY87" fmla="*/ 456432 h 456431"/>
                <a:gd name="connsiteX88" fmla="*/ 363159 w 455288"/>
                <a:gd name="connsiteY88" fmla="*/ 456432 h 456431"/>
                <a:gd name="connsiteX89" fmla="*/ 359529 w 455288"/>
                <a:gd name="connsiteY89" fmla="*/ 449689 h 456431"/>
                <a:gd name="connsiteX90" fmla="*/ 359529 w 455288"/>
                <a:gd name="connsiteY90" fmla="*/ 444675 h 456431"/>
                <a:gd name="connsiteX91" fmla="*/ 359529 w 455288"/>
                <a:gd name="connsiteY91" fmla="*/ 439661 h 456431"/>
                <a:gd name="connsiteX92" fmla="*/ 354084 w 455288"/>
                <a:gd name="connsiteY92" fmla="*/ 436290 h 456431"/>
                <a:gd name="connsiteX93" fmla="*/ 310785 w 455288"/>
                <a:gd name="connsiteY93" fmla="*/ 439661 h 456431"/>
                <a:gd name="connsiteX94" fmla="*/ 278203 w 455288"/>
                <a:gd name="connsiteY94" fmla="*/ 441304 h 456431"/>
                <a:gd name="connsiteX95" fmla="*/ 238447 w 455288"/>
                <a:gd name="connsiteY95" fmla="*/ 441304 h 456431"/>
                <a:gd name="connsiteX96" fmla="*/ 191518 w 455288"/>
                <a:gd name="connsiteY96" fmla="*/ 444675 h 456431"/>
                <a:gd name="connsiteX97" fmla="*/ 139145 w 455288"/>
                <a:gd name="connsiteY97" fmla="*/ 448047 h 456431"/>
                <a:gd name="connsiteX98" fmla="*/ 117452 w 455288"/>
                <a:gd name="connsiteY98" fmla="*/ 448047 h 456431"/>
                <a:gd name="connsiteX99" fmla="*/ 113822 w 455288"/>
                <a:gd name="connsiteY99" fmla="*/ 444675 h 456431"/>
                <a:gd name="connsiteX100" fmla="*/ 104834 w 455288"/>
                <a:gd name="connsiteY100" fmla="*/ 436290 h 456431"/>
                <a:gd name="connsiteX101" fmla="*/ 95759 w 455288"/>
                <a:gd name="connsiteY101" fmla="*/ 424533 h 456431"/>
                <a:gd name="connsiteX102" fmla="*/ 88499 w 455288"/>
                <a:gd name="connsiteY102" fmla="*/ 409405 h 456431"/>
                <a:gd name="connsiteX103" fmla="*/ 86684 w 455288"/>
                <a:gd name="connsiteY103" fmla="*/ 397735 h 456431"/>
                <a:gd name="connsiteX104" fmla="*/ 86684 w 455288"/>
                <a:gd name="connsiteY104" fmla="*/ 389350 h 456431"/>
                <a:gd name="connsiteX105" fmla="*/ 88499 w 455288"/>
                <a:gd name="connsiteY105" fmla="*/ 375865 h 456431"/>
                <a:gd name="connsiteX106" fmla="*/ 88499 w 455288"/>
                <a:gd name="connsiteY106" fmla="*/ 355723 h 456431"/>
                <a:gd name="connsiteX107" fmla="*/ 88499 w 455288"/>
                <a:gd name="connsiteY107" fmla="*/ 347338 h 456431"/>
                <a:gd name="connsiteX108" fmla="*/ 83141 w 455288"/>
                <a:gd name="connsiteY108" fmla="*/ 337310 h 456431"/>
                <a:gd name="connsiteX109" fmla="*/ 79511 w 455288"/>
                <a:gd name="connsiteY109" fmla="*/ 328925 h 456431"/>
                <a:gd name="connsiteX110" fmla="*/ 79511 w 455288"/>
                <a:gd name="connsiteY110" fmla="*/ 315439 h 456431"/>
                <a:gd name="connsiteX111" fmla="*/ 83141 w 455288"/>
                <a:gd name="connsiteY111" fmla="*/ 308783 h 456431"/>
                <a:gd name="connsiteX112" fmla="*/ 86684 w 455288"/>
                <a:gd name="connsiteY112" fmla="*/ 303769 h 456431"/>
                <a:gd name="connsiteX113" fmla="*/ 88499 w 455288"/>
                <a:gd name="connsiteY113" fmla="*/ 300398 h 456431"/>
                <a:gd name="connsiteX114" fmla="*/ 95759 w 455288"/>
                <a:gd name="connsiteY114" fmla="*/ 295297 h 456431"/>
                <a:gd name="connsiteX115" fmla="*/ 95759 w 455288"/>
                <a:gd name="connsiteY115" fmla="*/ 288641 h 456431"/>
                <a:gd name="connsiteX116" fmla="*/ 86684 w 455288"/>
                <a:gd name="connsiteY116" fmla="*/ 285270 h 456431"/>
                <a:gd name="connsiteX117" fmla="*/ 86684 w 455288"/>
                <a:gd name="connsiteY117" fmla="*/ 276885 h 456431"/>
                <a:gd name="connsiteX118" fmla="*/ 86684 w 455288"/>
                <a:gd name="connsiteY118" fmla="*/ 271871 h 456431"/>
                <a:gd name="connsiteX119" fmla="*/ 77696 w 455288"/>
                <a:gd name="connsiteY119" fmla="*/ 263486 h 456431"/>
                <a:gd name="connsiteX120" fmla="*/ 70436 w 455288"/>
                <a:gd name="connsiteY120" fmla="*/ 248358 h 456431"/>
                <a:gd name="connsiteX121" fmla="*/ 66893 w 455288"/>
                <a:gd name="connsiteY121" fmla="*/ 236601 h 456431"/>
                <a:gd name="connsiteX122" fmla="*/ 61448 w 455288"/>
                <a:gd name="connsiteY122" fmla="*/ 219831 h 456431"/>
                <a:gd name="connsiteX123" fmla="*/ 57819 w 455288"/>
                <a:gd name="connsiteY123" fmla="*/ 211446 h 456431"/>
                <a:gd name="connsiteX124" fmla="*/ 52374 w 455288"/>
                <a:gd name="connsiteY124" fmla="*/ 199689 h 456431"/>
                <a:gd name="connsiteX125" fmla="*/ 48744 w 455288"/>
                <a:gd name="connsiteY125" fmla="*/ 182918 h 456431"/>
                <a:gd name="connsiteX126" fmla="*/ 45200 w 455288"/>
                <a:gd name="connsiteY126" fmla="*/ 171162 h 456431"/>
                <a:gd name="connsiteX127" fmla="*/ 43385 w 455288"/>
                <a:gd name="connsiteY127" fmla="*/ 156034 h 456431"/>
                <a:gd name="connsiteX128" fmla="*/ 36126 w 455288"/>
                <a:gd name="connsiteY128" fmla="*/ 139264 h 456431"/>
                <a:gd name="connsiteX129" fmla="*/ 30681 w 455288"/>
                <a:gd name="connsiteY129" fmla="*/ 119122 h 456431"/>
                <a:gd name="connsiteX130" fmla="*/ 27137 w 455288"/>
                <a:gd name="connsiteY130" fmla="*/ 100709 h 456431"/>
                <a:gd name="connsiteX131" fmla="*/ 21692 w 455288"/>
                <a:gd name="connsiteY131" fmla="*/ 83939 h 456431"/>
                <a:gd name="connsiteX132" fmla="*/ 14433 w 455288"/>
                <a:gd name="connsiteY132" fmla="*/ 72182 h 456431"/>
                <a:gd name="connsiteX133" fmla="*/ 12618 w 455288"/>
                <a:gd name="connsiteY133" fmla="*/ 60426 h 456431"/>
                <a:gd name="connsiteX134" fmla="*/ 9075 w 455288"/>
                <a:gd name="connsiteY134" fmla="*/ 52040 h 456431"/>
                <a:gd name="connsiteX135" fmla="*/ 9075 w 455288"/>
                <a:gd name="connsiteY135" fmla="*/ 43655 h 456431"/>
                <a:gd name="connsiteX136" fmla="*/ 0 w 455288"/>
                <a:gd name="connsiteY136" fmla="*/ 20142 h 45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455288" h="456431">
                  <a:moveTo>
                    <a:pt x="0" y="23513"/>
                  </a:moveTo>
                  <a:lnTo>
                    <a:pt x="92129" y="15128"/>
                  </a:lnTo>
                  <a:lnTo>
                    <a:pt x="177085" y="6743"/>
                  </a:lnTo>
                  <a:lnTo>
                    <a:pt x="220385" y="0"/>
                  </a:lnTo>
                  <a:lnTo>
                    <a:pt x="222199" y="3371"/>
                  </a:lnTo>
                  <a:lnTo>
                    <a:pt x="222199" y="6743"/>
                  </a:lnTo>
                  <a:lnTo>
                    <a:pt x="220385" y="8385"/>
                  </a:lnTo>
                  <a:lnTo>
                    <a:pt x="213211" y="11757"/>
                  </a:lnTo>
                  <a:lnTo>
                    <a:pt x="211396" y="18499"/>
                  </a:lnTo>
                  <a:lnTo>
                    <a:pt x="207766" y="23513"/>
                  </a:lnTo>
                  <a:lnTo>
                    <a:pt x="207766" y="26885"/>
                  </a:lnTo>
                  <a:lnTo>
                    <a:pt x="204137" y="35270"/>
                  </a:lnTo>
                  <a:lnTo>
                    <a:pt x="211396" y="40284"/>
                  </a:lnTo>
                  <a:lnTo>
                    <a:pt x="216841" y="43655"/>
                  </a:lnTo>
                  <a:lnTo>
                    <a:pt x="222199" y="43655"/>
                  </a:lnTo>
                  <a:lnTo>
                    <a:pt x="229459" y="47026"/>
                  </a:lnTo>
                  <a:lnTo>
                    <a:pt x="234904" y="47026"/>
                  </a:lnTo>
                  <a:lnTo>
                    <a:pt x="242077" y="48669"/>
                  </a:lnTo>
                  <a:lnTo>
                    <a:pt x="251152" y="52040"/>
                  </a:lnTo>
                  <a:lnTo>
                    <a:pt x="256597" y="60426"/>
                  </a:lnTo>
                  <a:lnTo>
                    <a:pt x="256597" y="68811"/>
                  </a:lnTo>
                  <a:lnTo>
                    <a:pt x="263770" y="75553"/>
                  </a:lnTo>
                  <a:lnTo>
                    <a:pt x="265585" y="83939"/>
                  </a:lnTo>
                  <a:lnTo>
                    <a:pt x="276388" y="90595"/>
                  </a:lnTo>
                  <a:lnTo>
                    <a:pt x="281833" y="98980"/>
                  </a:lnTo>
                  <a:lnTo>
                    <a:pt x="289092" y="100709"/>
                  </a:lnTo>
                  <a:lnTo>
                    <a:pt x="294451" y="104080"/>
                  </a:lnTo>
                  <a:lnTo>
                    <a:pt x="307156" y="110737"/>
                  </a:lnTo>
                  <a:lnTo>
                    <a:pt x="312600" y="119122"/>
                  </a:lnTo>
                  <a:lnTo>
                    <a:pt x="319774" y="124136"/>
                  </a:lnTo>
                  <a:lnTo>
                    <a:pt x="325219" y="127507"/>
                  </a:lnTo>
                  <a:lnTo>
                    <a:pt x="328848" y="132607"/>
                  </a:lnTo>
                  <a:lnTo>
                    <a:pt x="341466" y="139264"/>
                  </a:lnTo>
                  <a:lnTo>
                    <a:pt x="343281" y="144277"/>
                  </a:lnTo>
                  <a:lnTo>
                    <a:pt x="346911" y="151020"/>
                  </a:lnTo>
                  <a:lnTo>
                    <a:pt x="350541" y="156034"/>
                  </a:lnTo>
                  <a:lnTo>
                    <a:pt x="355900" y="156034"/>
                  </a:lnTo>
                  <a:lnTo>
                    <a:pt x="359529" y="164419"/>
                  </a:lnTo>
                  <a:lnTo>
                    <a:pt x="364974" y="167791"/>
                  </a:lnTo>
                  <a:lnTo>
                    <a:pt x="372148" y="172804"/>
                  </a:lnTo>
                  <a:lnTo>
                    <a:pt x="377592" y="176176"/>
                  </a:lnTo>
                  <a:lnTo>
                    <a:pt x="384852" y="179547"/>
                  </a:lnTo>
                  <a:lnTo>
                    <a:pt x="390210" y="182918"/>
                  </a:lnTo>
                  <a:lnTo>
                    <a:pt x="393840" y="191304"/>
                  </a:lnTo>
                  <a:lnTo>
                    <a:pt x="393840" y="192946"/>
                  </a:lnTo>
                  <a:lnTo>
                    <a:pt x="397470" y="196318"/>
                  </a:lnTo>
                  <a:lnTo>
                    <a:pt x="399285" y="199689"/>
                  </a:lnTo>
                  <a:lnTo>
                    <a:pt x="399285" y="208074"/>
                  </a:lnTo>
                  <a:lnTo>
                    <a:pt x="402915" y="211446"/>
                  </a:lnTo>
                  <a:lnTo>
                    <a:pt x="406545" y="216459"/>
                  </a:lnTo>
                  <a:lnTo>
                    <a:pt x="410088" y="219831"/>
                  </a:lnTo>
                  <a:lnTo>
                    <a:pt x="411903" y="223202"/>
                  </a:lnTo>
                  <a:lnTo>
                    <a:pt x="419163" y="224845"/>
                  </a:lnTo>
                  <a:lnTo>
                    <a:pt x="420978" y="228216"/>
                  </a:lnTo>
                  <a:lnTo>
                    <a:pt x="428151" y="233230"/>
                  </a:lnTo>
                  <a:lnTo>
                    <a:pt x="428151" y="239972"/>
                  </a:lnTo>
                  <a:lnTo>
                    <a:pt x="431781" y="244986"/>
                  </a:lnTo>
                  <a:lnTo>
                    <a:pt x="431781" y="248358"/>
                  </a:lnTo>
                  <a:lnTo>
                    <a:pt x="433596" y="255100"/>
                  </a:lnTo>
                  <a:lnTo>
                    <a:pt x="433596" y="260114"/>
                  </a:lnTo>
                  <a:lnTo>
                    <a:pt x="437226" y="265128"/>
                  </a:lnTo>
                  <a:lnTo>
                    <a:pt x="442670" y="271871"/>
                  </a:lnTo>
                  <a:lnTo>
                    <a:pt x="449844" y="271871"/>
                  </a:lnTo>
                  <a:lnTo>
                    <a:pt x="455289" y="271871"/>
                  </a:lnTo>
                  <a:lnTo>
                    <a:pt x="449844" y="288641"/>
                  </a:lnTo>
                  <a:lnTo>
                    <a:pt x="449844" y="303769"/>
                  </a:lnTo>
                  <a:lnTo>
                    <a:pt x="442670" y="315439"/>
                  </a:lnTo>
                  <a:lnTo>
                    <a:pt x="437226" y="332296"/>
                  </a:lnTo>
                  <a:lnTo>
                    <a:pt x="431781" y="343966"/>
                  </a:lnTo>
                  <a:lnTo>
                    <a:pt x="428151" y="357452"/>
                  </a:lnTo>
                  <a:lnTo>
                    <a:pt x="424608" y="377594"/>
                  </a:lnTo>
                  <a:lnTo>
                    <a:pt x="420978" y="389350"/>
                  </a:lnTo>
                  <a:lnTo>
                    <a:pt x="420978" y="401020"/>
                  </a:lnTo>
                  <a:lnTo>
                    <a:pt x="420978" y="409405"/>
                  </a:lnTo>
                  <a:lnTo>
                    <a:pt x="399285" y="409405"/>
                  </a:lnTo>
                  <a:lnTo>
                    <a:pt x="390210" y="409405"/>
                  </a:lnTo>
                  <a:lnTo>
                    <a:pt x="384852" y="407763"/>
                  </a:lnTo>
                  <a:lnTo>
                    <a:pt x="381222" y="407763"/>
                  </a:lnTo>
                  <a:lnTo>
                    <a:pt x="377592" y="407763"/>
                  </a:lnTo>
                  <a:lnTo>
                    <a:pt x="372148" y="412777"/>
                  </a:lnTo>
                  <a:lnTo>
                    <a:pt x="375777" y="417877"/>
                  </a:lnTo>
                  <a:lnTo>
                    <a:pt x="375777" y="424533"/>
                  </a:lnTo>
                  <a:lnTo>
                    <a:pt x="381222" y="429547"/>
                  </a:lnTo>
                  <a:lnTo>
                    <a:pt x="381222" y="436290"/>
                  </a:lnTo>
                  <a:lnTo>
                    <a:pt x="381222" y="444675"/>
                  </a:lnTo>
                  <a:lnTo>
                    <a:pt x="381222" y="449689"/>
                  </a:lnTo>
                  <a:lnTo>
                    <a:pt x="377592" y="456432"/>
                  </a:lnTo>
                  <a:lnTo>
                    <a:pt x="368604" y="456432"/>
                  </a:lnTo>
                  <a:lnTo>
                    <a:pt x="363159" y="456432"/>
                  </a:lnTo>
                  <a:lnTo>
                    <a:pt x="359529" y="449689"/>
                  </a:lnTo>
                  <a:lnTo>
                    <a:pt x="359529" y="444675"/>
                  </a:lnTo>
                  <a:lnTo>
                    <a:pt x="359529" y="439661"/>
                  </a:lnTo>
                  <a:lnTo>
                    <a:pt x="354084" y="436290"/>
                  </a:lnTo>
                  <a:lnTo>
                    <a:pt x="310785" y="439661"/>
                  </a:lnTo>
                  <a:lnTo>
                    <a:pt x="278203" y="441304"/>
                  </a:lnTo>
                  <a:lnTo>
                    <a:pt x="238447" y="441304"/>
                  </a:lnTo>
                  <a:lnTo>
                    <a:pt x="191518" y="444675"/>
                  </a:lnTo>
                  <a:lnTo>
                    <a:pt x="139145" y="448047"/>
                  </a:lnTo>
                  <a:lnTo>
                    <a:pt x="117452" y="448047"/>
                  </a:lnTo>
                  <a:lnTo>
                    <a:pt x="113822" y="444675"/>
                  </a:lnTo>
                  <a:lnTo>
                    <a:pt x="104834" y="436290"/>
                  </a:lnTo>
                  <a:lnTo>
                    <a:pt x="95759" y="424533"/>
                  </a:lnTo>
                  <a:lnTo>
                    <a:pt x="88499" y="409405"/>
                  </a:lnTo>
                  <a:lnTo>
                    <a:pt x="86684" y="397735"/>
                  </a:lnTo>
                  <a:lnTo>
                    <a:pt x="86684" y="389350"/>
                  </a:lnTo>
                  <a:lnTo>
                    <a:pt x="88499" y="375865"/>
                  </a:lnTo>
                  <a:lnTo>
                    <a:pt x="88499" y="355723"/>
                  </a:lnTo>
                  <a:lnTo>
                    <a:pt x="88499" y="347338"/>
                  </a:lnTo>
                  <a:lnTo>
                    <a:pt x="83141" y="337310"/>
                  </a:lnTo>
                  <a:lnTo>
                    <a:pt x="79511" y="328925"/>
                  </a:lnTo>
                  <a:lnTo>
                    <a:pt x="79511" y="315439"/>
                  </a:lnTo>
                  <a:lnTo>
                    <a:pt x="83141" y="308783"/>
                  </a:lnTo>
                  <a:lnTo>
                    <a:pt x="86684" y="303769"/>
                  </a:lnTo>
                  <a:lnTo>
                    <a:pt x="88499" y="300398"/>
                  </a:lnTo>
                  <a:lnTo>
                    <a:pt x="95759" y="295297"/>
                  </a:lnTo>
                  <a:lnTo>
                    <a:pt x="95759" y="288641"/>
                  </a:lnTo>
                  <a:lnTo>
                    <a:pt x="86684" y="285270"/>
                  </a:lnTo>
                  <a:lnTo>
                    <a:pt x="86684" y="276885"/>
                  </a:lnTo>
                  <a:lnTo>
                    <a:pt x="86684" y="271871"/>
                  </a:lnTo>
                  <a:lnTo>
                    <a:pt x="77696" y="263486"/>
                  </a:lnTo>
                  <a:lnTo>
                    <a:pt x="70436" y="248358"/>
                  </a:lnTo>
                  <a:lnTo>
                    <a:pt x="66893" y="236601"/>
                  </a:lnTo>
                  <a:lnTo>
                    <a:pt x="61448" y="219831"/>
                  </a:lnTo>
                  <a:lnTo>
                    <a:pt x="57819" y="211446"/>
                  </a:lnTo>
                  <a:lnTo>
                    <a:pt x="52374" y="199689"/>
                  </a:lnTo>
                  <a:lnTo>
                    <a:pt x="48744" y="182918"/>
                  </a:lnTo>
                  <a:lnTo>
                    <a:pt x="45200" y="171162"/>
                  </a:lnTo>
                  <a:lnTo>
                    <a:pt x="43385" y="156034"/>
                  </a:lnTo>
                  <a:lnTo>
                    <a:pt x="36126" y="139264"/>
                  </a:lnTo>
                  <a:lnTo>
                    <a:pt x="30681" y="119122"/>
                  </a:lnTo>
                  <a:lnTo>
                    <a:pt x="27137" y="100709"/>
                  </a:lnTo>
                  <a:lnTo>
                    <a:pt x="21692" y="83939"/>
                  </a:lnTo>
                  <a:lnTo>
                    <a:pt x="14433" y="72182"/>
                  </a:lnTo>
                  <a:lnTo>
                    <a:pt x="12618" y="60426"/>
                  </a:lnTo>
                  <a:lnTo>
                    <a:pt x="9075" y="52040"/>
                  </a:lnTo>
                  <a:lnTo>
                    <a:pt x="9075" y="43655"/>
                  </a:lnTo>
                  <a:lnTo>
                    <a:pt x="0" y="20142"/>
                  </a:lnTo>
                  <a:close/>
                </a:path>
              </a:pathLst>
            </a:custGeom>
            <a:solidFill>
              <a:srgbClr val="C6F1FF"/>
            </a:solidFill>
            <a:ln w="8631" cap="flat">
              <a:solidFill>
                <a:srgbClr val="FFFFFF"/>
              </a:solidFill>
              <a:prstDash val="solid"/>
              <a:miter/>
            </a:ln>
          </p:spPr>
          <p:txBody>
            <a:bodyPr rtlCol="0" anchor="ctr"/>
            <a:lstStyle/>
            <a:p>
              <a:endParaRPr lang="en-US"/>
            </a:p>
          </p:txBody>
        </p:sp>
        <p:sp>
          <p:nvSpPr>
            <p:cNvPr id="189" name="Freeform 188">
              <a:extLst>
                <a:ext uri="{FF2B5EF4-FFF2-40B4-BE49-F238E27FC236}">
                  <a16:creationId xmlns:a16="http://schemas.microsoft.com/office/drawing/2014/main" id="{CFE0CDF9-569A-FA46-9A58-451D3F5CE88A}"/>
                </a:ext>
              </a:extLst>
            </p:cNvPr>
            <p:cNvSpPr/>
            <p:nvPr/>
          </p:nvSpPr>
          <p:spPr>
            <a:xfrm>
              <a:off x="6032520" y="3358166"/>
              <a:ext cx="882766" cy="706619"/>
            </a:xfrm>
            <a:custGeom>
              <a:avLst/>
              <a:gdLst>
                <a:gd name="connsiteX0" fmla="*/ 3630 w 758122"/>
                <a:gd name="connsiteY0" fmla="*/ 35356 h 606846"/>
                <a:gd name="connsiteX1" fmla="*/ 236460 w 758122"/>
                <a:gd name="connsiteY1" fmla="*/ 21266 h 606846"/>
                <a:gd name="connsiteX2" fmla="*/ 245448 w 758122"/>
                <a:gd name="connsiteY2" fmla="*/ 30083 h 606846"/>
                <a:gd name="connsiteX3" fmla="*/ 252708 w 758122"/>
                <a:gd name="connsiteY3" fmla="*/ 38900 h 606846"/>
                <a:gd name="connsiteX4" fmla="*/ 258153 w 758122"/>
                <a:gd name="connsiteY4" fmla="*/ 42445 h 606846"/>
                <a:gd name="connsiteX5" fmla="*/ 326688 w 758122"/>
                <a:gd name="connsiteY5" fmla="*/ 42445 h 606846"/>
                <a:gd name="connsiteX6" fmla="*/ 341121 w 758122"/>
                <a:gd name="connsiteY6" fmla="*/ 38900 h 606846"/>
                <a:gd name="connsiteX7" fmla="*/ 357369 w 758122"/>
                <a:gd name="connsiteY7" fmla="*/ 38900 h 606846"/>
                <a:gd name="connsiteX8" fmla="*/ 391680 w 758122"/>
                <a:gd name="connsiteY8" fmla="*/ 35356 h 606846"/>
                <a:gd name="connsiteX9" fmla="*/ 431435 w 758122"/>
                <a:gd name="connsiteY9" fmla="*/ 35356 h 606846"/>
                <a:gd name="connsiteX10" fmla="*/ 465660 w 758122"/>
                <a:gd name="connsiteY10" fmla="*/ 33627 h 606846"/>
                <a:gd name="connsiteX11" fmla="*/ 499970 w 758122"/>
                <a:gd name="connsiteY11" fmla="*/ 30083 h 606846"/>
                <a:gd name="connsiteX12" fmla="*/ 499970 w 758122"/>
                <a:gd name="connsiteY12" fmla="*/ 38900 h 606846"/>
                <a:gd name="connsiteX13" fmla="*/ 499970 w 758122"/>
                <a:gd name="connsiteY13" fmla="*/ 44260 h 606846"/>
                <a:gd name="connsiteX14" fmla="*/ 503600 w 758122"/>
                <a:gd name="connsiteY14" fmla="*/ 51349 h 606846"/>
                <a:gd name="connsiteX15" fmla="*/ 512675 w 758122"/>
                <a:gd name="connsiteY15" fmla="*/ 51349 h 606846"/>
                <a:gd name="connsiteX16" fmla="*/ 518034 w 758122"/>
                <a:gd name="connsiteY16" fmla="*/ 47804 h 606846"/>
                <a:gd name="connsiteX17" fmla="*/ 521663 w 758122"/>
                <a:gd name="connsiteY17" fmla="*/ 38900 h 606846"/>
                <a:gd name="connsiteX18" fmla="*/ 521663 w 758122"/>
                <a:gd name="connsiteY18" fmla="*/ 33627 h 606846"/>
                <a:gd name="connsiteX19" fmla="*/ 521663 w 758122"/>
                <a:gd name="connsiteY19" fmla="*/ 26539 h 606846"/>
                <a:gd name="connsiteX20" fmla="*/ 516218 w 758122"/>
                <a:gd name="connsiteY20" fmla="*/ 17721 h 606846"/>
                <a:gd name="connsiteX21" fmla="*/ 512675 w 758122"/>
                <a:gd name="connsiteY21" fmla="*/ 10633 h 606846"/>
                <a:gd name="connsiteX22" fmla="*/ 516218 w 758122"/>
                <a:gd name="connsiteY22" fmla="*/ 5273 h 606846"/>
                <a:gd name="connsiteX23" fmla="*/ 521663 w 758122"/>
                <a:gd name="connsiteY23" fmla="*/ 0 h 606846"/>
                <a:gd name="connsiteX24" fmla="*/ 528837 w 758122"/>
                <a:gd name="connsiteY24" fmla="*/ 0 h 606846"/>
                <a:gd name="connsiteX25" fmla="*/ 537911 w 758122"/>
                <a:gd name="connsiteY25" fmla="*/ 1729 h 606846"/>
                <a:gd name="connsiteX26" fmla="*/ 546899 w 758122"/>
                <a:gd name="connsiteY26" fmla="*/ 1729 h 606846"/>
                <a:gd name="connsiteX27" fmla="*/ 552344 w 758122"/>
                <a:gd name="connsiteY27" fmla="*/ 1729 h 606846"/>
                <a:gd name="connsiteX28" fmla="*/ 561333 w 758122"/>
                <a:gd name="connsiteY28" fmla="*/ 1729 h 606846"/>
                <a:gd name="connsiteX29" fmla="*/ 561333 w 758122"/>
                <a:gd name="connsiteY29" fmla="*/ 21266 h 606846"/>
                <a:gd name="connsiteX30" fmla="*/ 568592 w 758122"/>
                <a:gd name="connsiteY30" fmla="*/ 30083 h 606846"/>
                <a:gd name="connsiteX31" fmla="*/ 574037 w 758122"/>
                <a:gd name="connsiteY31" fmla="*/ 44260 h 606846"/>
                <a:gd name="connsiteX32" fmla="*/ 586655 w 758122"/>
                <a:gd name="connsiteY32" fmla="*/ 63710 h 606846"/>
                <a:gd name="connsiteX33" fmla="*/ 602903 w 758122"/>
                <a:gd name="connsiteY33" fmla="*/ 93793 h 606846"/>
                <a:gd name="connsiteX34" fmla="*/ 620966 w 758122"/>
                <a:gd name="connsiteY34" fmla="*/ 127421 h 606846"/>
                <a:gd name="connsiteX35" fmla="*/ 633584 w 758122"/>
                <a:gd name="connsiteY35" fmla="*/ 152144 h 606846"/>
                <a:gd name="connsiteX36" fmla="*/ 673253 w 758122"/>
                <a:gd name="connsiteY36" fmla="*/ 217583 h 606846"/>
                <a:gd name="connsiteX37" fmla="*/ 673253 w 758122"/>
                <a:gd name="connsiteY37" fmla="*/ 228216 h 606846"/>
                <a:gd name="connsiteX38" fmla="*/ 673253 w 758122"/>
                <a:gd name="connsiteY38" fmla="*/ 238849 h 606846"/>
                <a:gd name="connsiteX39" fmla="*/ 676883 w 758122"/>
                <a:gd name="connsiteY39" fmla="*/ 245937 h 606846"/>
                <a:gd name="connsiteX40" fmla="*/ 680513 w 758122"/>
                <a:gd name="connsiteY40" fmla="*/ 258299 h 606846"/>
                <a:gd name="connsiteX41" fmla="*/ 680513 w 758122"/>
                <a:gd name="connsiteY41" fmla="*/ 267116 h 606846"/>
                <a:gd name="connsiteX42" fmla="*/ 689501 w 758122"/>
                <a:gd name="connsiteY42" fmla="*/ 283109 h 606846"/>
                <a:gd name="connsiteX43" fmla="*/ 702206 w 758122"/>
                <a:gd name="connsiteY43" fmla="*/ 300744 h 606846"/>
                <a:gd name="connsiteX44" fmla="*/ 714824 w 758122"/>
                <a:gd name="connsiteY44" fmla="*/ 325553 h 606846"/>
                <a:gd name="connsiteX45" fmla="*/ 723812 w 758122"/>
                <a:gd name="connsiteY45" fmla="*/ 343275 h 606846"/>
                <a:gd name="connsiteX46" fmla="*/ 741875 w 758122"/>
                <a:gd name="connsiteY46" fmla="*/ 373271 h 606846"/>
                <a:gd name="connsiteX47" fmla="*/ 749135 w 758122"/>
                <a:gd name="connsiteY47" fmla="*/ 389264 h 606846"/>
                <a:gd name="connsiteX48" fmla="*/ 750864 w 758122"/>
                <a:gd name="connsiteY48" fmla="*/ 410443 h 606846"/>
                <a:gd name="connsiteX49" fmla="*/ 750864 w 758122"/>
                <a:gd name="connsiteY49" fmla="*/ 422891 h 606846"/>
                <a:gd name="connsiteX50" fmla="*/ 754493 w 758122"/>
                <a:gd name="connsiteY50" fmla="*/ 449430 h 606846"/>
                <a:gd name="connsiteX51" fmla="*/ 758123 w 758122"/>
                <a:gd name="connsiteY51" fmla="*/ 465336 h 606846"/>
                <a:gd name="connsiteX52" fmla="*/ 754493 w 758122"/>
                <a:gd name="connsiteY52" fmla="*/ 488330 h 606846"/>
                <a:gd name="connsiteX53" fmla="*/ 754493 w 758122"/>
                <a:gd name="connsiteY53" fmla="*/ 507780 h 606846"/>
                <a:gd name="connsiteX54" fmla="*/ 754493 w 758122"/>
                <a:gd name="connsiteY54" fmla="*/ 516598 h 606846"/>
                <a:gd name="connsiteX55" fmla="*/ 749135 w 758122"/>
                <a:gd name="connsiteY55" fmla="*/ 528959 h 606846"/>
                <a:gd name="connsiteX56" fmla="*/ 749135 w 758122"/>
                <a:gd name="connsiteY56" fmla="*/ 543136 h 606846"/>
                <a:gd name="connsiteX57" fmla="*/ 749135 w 758122"/>
                <a:gd name="connsiteY57" fmla="*/ 553769 h 606846"/>
                <a:gd name="connsiteX58" fmla="*/ 754493 w 758122"/>
                <a:gd name="connsiteY58" fmla="*/ 555498 h 606846"/>
                <a:gd name="connsiteX59" fmla="*/ 750864 w 758122"/>
                <a:gd name="connsiteY59" fmla="*/ 571491 h 606846"/>
                <a:gd name="connsiteX60" fmla="*/ 741875 w 758122"/>
                <a:gd name="connsiteY60" fmla="*/ 583852 h 606846"/>
                <a:gd name="connsiteX61" fmla="*/ 736430 w 758122"/>
                <a:gd name="connsiteY61" fmla="*/ 598029 h 606846"/>
                <a:gd name="connsiteX62" fmla="*/ 729257 w 758122"/>
                <a:gd name="connsiteY62" fmla="*/ 606847 h 606846"/>
                <a:gd name="connsiteX63" fmla="*/ 727442 w 758122"/>
                <a:gd name="connsiteY63" fmla="*/ 601574 h 606846"/>
                <a:gd name="connsiteX64" fmla="*/ 732887 w 758122"/>
                <a:gd name="connsiteY64" fmla="*/ 596214 h 606846"/>
                <a:gd name="connsiteX65" fmla="*/ 736430 w 758122"/>
                <a:gd name="connsiteY65" fmla="*/ 592670 h 606846"/>
                <a:gd name="connsiteX66" fmla="*/ 738245 w 758122"/>
                <a:gd name="connsiteY66" fmla="*/ 583852 h 606846"/>
                <a:gd name="connsiteX67" fmla="*/ 741875 w 758122"/>
                <a:gd name="connsiteY67" fmla="*/ 576764 h 606846"/>
                <a:gd name="connsiteX68" fmla="*/ 738245 w 758122"/>
                <a:gd name="connsiteY68" fmla="*/ 571491 h 606846"/>
                <a:gd name="connsiteX69" fmla="*/ 732887 w 758122"/>
                <a:gd name="connsiteY69" fmla="*/ 567946 h 606846"/>
                <a:gd name="connsiteX70" fmla="*/ 727442 w 758122"/>
                <a:gd name="connsiteY70" fmla="*/ 575035 h 606846"/>
                <a:gd name="connsiteX71" fmla="*/ 720182 w 758122"/>
                <a:gd name="connsiteY71" fmla="*/ 576764 h 606846"/>
                <a:gd name="connsiteX72" fmla="*/ 714824 w 758122"/>
                <a:gd name="connsiteY72" fmla="*/ 580308 h 606846"/>
                <a:gd name="connsiteX73" fmla="*/ 702206 w 758122"/>
                <a:gd name="connsiteY73" fmla="*/ 583852 h 606846"/>
                <a:gd name="connsiteX74" fmla="*/ 689501 w 758122"/>
                <a:gd name="connsiteY74" fmla="*/ 585581 h 606846"/>
                <a:gd name="connsiteX75" fmla="*/ 682328 w 758122"/>
                <a:gd name="connsiteY75" fmla="*/ 589125 h 606846"/>
                <a:gd name="connsiteX76" fmla="*/ 673253 w 758122"/>
                <a:gd name="connsiteY76" fmla="*/ 592670 h 606846"/>
                <a:gd name="connsiteX77" fmla="*/ 667895 w 758122"/>
                <a:gd name="connsiteY77" fmla="*/ 589125 h 606846"/>
                <a:gd name="connsiteX78" fmla="*/ 664265 w 758122"/>
                <a:gd name="connsiteY78" fmla="*/ 583852 h 606846"/>
                <a:gd name="connsiteX79" fmla="*/ 664265 w 758122"/>
                <a:gd name="connsiteY79" fmla="*/ 576764 h 606846"/>
                <a:gd name="connsiteX80" fmla="*/ 664265 w 758122"/>
                <a:gd name="connsiteY80" fmla="*/ 567946 h 606846"/>
                <a:gd name="connsiteX81" fmla="*/ 664265 w 758122"/>
                <a:gd name="connsiteY81" fmla="*/ 559042 h 606846"/>
                <a:gd name="connsiteX82" fmla="*/ 658820 w 758122"/>
                <a:gd name="connsiteY82" fmla="*/ 553769 h 606846"/>
                <a:gd name="connsiteX83" fmla="*/ 651647 w 758122"/>
                <a:gd name="connsiteY83" fmla="*/ 546681 h 606846"/>
                <a:gd name="connsiteX84" fmla="*/ 649832 w 758122"/>
                <a:gd name="connsiteY84" fmla="*/ 541407 h 606846"/>
                <a:gd name="connsiteX85" fmla="*/ 639029 w 758122"/>
                <a:gd name="connsiteY85" fmla="*/ 528959 h 606846"/>
                <a:gd name="connsiteX86" fmla="*/ 633584 w 758122"/>
                <a:gd name="connsiteY86" fmla="*/ 521957 h 606846"/>
                <a:gd name="connsiteX87" fmla="*/ 628139 w 758122"/>
                <a:gd name="connsiteY87" fmla="*/ 516598 h 606846"/>
                <a:gd name="connsiteX88" fmla="*/ 615521 w 758122"/>
                <a:gd name="connsiteY88" fmla="*/ 520142 h 606846"/>
                <a:gd name="connsiteX89" fmla="*/ 608262 w 758122"/>
                <a:gd name="connsiteY89" fmla="*/ 516598 h 606846"/>
                <a:gd name="connsiteX90" fmla="*/ 602903 w 758122"/>
                <a:gd name="connsiteY90" fmla="*/ 507780 h 606846"/>
                <a:gd name="connsiteX91" fmla="*/ 595643 w 758122"/>
                <a:gd name="connsiteY91" fmla="*/ 498963 h 606846"/>
                <a:gd name="connsiteX92" fmla="*/ 593828 w 758122"/>
                <a:gd name="connsiteY92" fmla="*/ 488330 h 606846"/>
                <a:gd name="connsiteX93" fmla="*/ 590285 w 758122"/>
                <a:gd name="connsiteY93" fmla="*/ 482971 h 606846"/>
                <a:gd name="connsiteX94" fmla="*/ 581211 w 758122"/>
                <a:gd name="connsiteY94" fmla="*/ 470609 h 606846"/>
                <a:gd name="connsiteX95" fmla="*/ 574037 w 758122"/>
                <a:gd name="connsiteY95" fmla="*/ 465336 h 606846"/>
                <a:gd name="connsiteX96" fmla="*/ 572222 w 758122"/>
                <a:gd name="connsiteY96" fmla="*/ 461791 h 606846"/>
                <a:gd name="connsiteX97" fmla="*/ 568592 w 758122"/>
                <a:gd name="connsiteY97" fmla="*/ 449430 h 606846"/>
                <a:gd name="connsiteX98" fmla="*/ 572222 w 758122"/>
                <a:gd name="connsiteY98" fmla="*/ 444070 h 606846"/>
                <a:gd name="connsiteX99" fmla="*/ 561333 w 758122"/>
                <a:gd name="connsiteY99" fmla="*/ 440526 h 606846"/>
                <a:gd name="connsiteX100" fmla="*/ 561333 w 758122"/>
                <a:gd name="connsiteY100" fmla="*/ 433437 h 606846"/>
                <a:gd name="connsiteX101" fmla="*/ 561333 w 758122"/>
                <a:gd name="connsiteY101" fmla="*/ 424620 h 606846"/>
                <a:gd name="connsiteX102" fmla="*/ 559604 w 758122"/>
                <a:gd name="connsiteY102" fmla="*/ 419347 h 606846"/>
                <a:gd name="connsiteX103" fmla="*/ 555974 w 758122"/>
                <a:gd name="connsiteY103" fmla="*/ 415802 h 606846"/>
                <a:gd name="connsiteX104" fmla="*/ 552344 w 758122"/>
                <a:gd name="connsiteY104" fmla="*/ 419347 h 606846"/>
                <a:gd name="connsiteX105" fmla="*/ 546899 w 758122"/>
                <a:gd name="connsiteY105" fmla="*/ 422891 h 606846"/>
                <a:gd name="connsiteX106" fmla="*/ 539726 w 758122"/>
                <a:gd name="connsiteY106" fmla="*/ 422891 h 606846"/>
                <a:gd name="connsiteX107" fmla="*/ 537911 w 758122"/>
                <a:gd name="connsiteY107" fmla="*/ 419347 h 606846"/>
                <a:gd name="connsiteX108" fmla="*/ 534282 w 758122"/>
                <a:gd name="connsiteY108" fmla="*/ 410443 h 606846"/>
                <a:gd name="connsiteX109" fmla="*/ 521663 w 758122"/>
                <a:gd name="connsiteY109" fmla="*/ 398081 h 606846"/>
                <a:gd name="connsiteX110" fmla="*/ 518034 w 758122"/>
                <a:gd name="connsiteY110" fmla="*/ 389264 h 606846"/>
                <a:gd name="connsiteX111" fmla="*/ 505415 w 758122"/>
                <a:gd name="connsiteY111" fmla="*/ 382175 h 606846"/>
                <a:gd name="connsiteX112" fmla="*/ 499970 w 758122"/>
                <a:gd name="connsiteY112" fmla="*/ 373271 h 606846"/>
                <a:gd name="connsiteX113" fmla="*/ 499970 w 758122"/>
                <a:gd name="connsiteY113" fmla="*/ 360909 h 606846"/>
                <a:gd name="connsiteX114" fmla="*/ 499970 w 758122"/>
                <a:gd name="connsiteY114" fmla="*/ 352092 h 606846"/>
                <a:gd name="connsiteX115" fmla="*/ 499970 w 758122"/>
                <a:gd name="connsiteY115" fmla="*/ 346733 h 606846"/>
                <a:gd name="connsiteX116" fmla="*/ 503600 w 758122"/>
                <a:gd name="connsiteY116" fmla="*/ 334371 h 606846"/>
                <a:gd name="connsiteX117" fmla="*/ 503600 w 758122"/>
                <a:gd name="connsiteY117" fmla="*/ 325553 h 606846"/>
                <a:gd name="connsiteX118" fmla="*/ 503600 w 758122"/>
                <a:gd name="connsiteY118" fmla="*/ 314921 h 606846"/>
                <a:gd name="connsiteX119" fmla="*/ 496427 w 758122"/>
                <a:gd name="connsiteY119" fmla="*/ 309647 h 606846"/>
                <a:gd name="connsiteX120" fmla="*/ 490982 w 758122"/>
                <a:gd name="connsiteY120" fmla="*/ 313192 h 606846"/>
                <a:gd name="connsiteX121" fmla="*/ 487352 w 758122"/>
                <a:gd name="connsiteY121" fmla="*/ 314921 h 606846"/>
                <a:gd name="connsiteX122" fmla="*/ 490982 w 758122"/>
                <a:gd name="connsiteY122" fmla="*/ 318465 h 606846"/>
                <a:gd name="connsiteX123" fmla="*/ 490982 w 758122"/>
                <a:gd name="connsiteY123" fmla="*/ 325553 h 606846"/>
                <a:gd name="connsiteX124" fmla="*/ 483722 w 758122"/>
                <a:gd name="connsiteY124" fmla="*/ 325553 h 606846"/>
                <a:gd name="connsiteX125" fmla="*/ 481908 w 758122"/>
                <a:gd name="connsiteY125" fmla="*/ 325553 h 606846"/>
                <a:gd name="connsiteX126" fmla="*/ 478364 w 758122"/>
                <a:gd name="connsiteY126" fmla="*/ 314921 h 606846"/>
                <a:gd name="connsiteX127" fmla="*/ 478364 w 758122"/>
                <a:gd name="connsiteY127" fmla="*/ 291926 h 606846"/>
                <a:gd name="connsiteX128" fmla="*/ 474734 w 758122"/>
                <a:gd name="connsiteY128" fmla="*/ 276020 h 606846"/>
                <a:gd name="connsiteX129" fmla="*/ 472919 w 758122"/>
                <a:gd name="connsiteY129" fmla="*/ 251211 h 606846"/>
                <a:gd name="connsiteX130" fmla="*/ 469290 w 758122"/>
                <a:gd name="connsiteY130" fmla="*/ 230031 h 606846"/>
                <a:gd name="connsiteX131" fmla="*/ 469290 w 758122"/>
                <a:gd name="connsiteY131" fmla="*/ 212310 h 606846"/>
                <a:gd name="connsiteX132" fmla="*/ 465660 w 758122"/>
                <a:gd name="connsiteY132" fmla="*/ 196404 h 606846"/>
                <a:gd name="connsiteX133" fmla="*/ 465660 w 758122"/>
                <a:gd name="connsiteY133" fmla="*/ 191044 h 606846"/>
                <a:gd name="connsiteX134" fmla="*/ 460302 w 758122"/>
                <a:gd name="connsiteY134" fmla="*/ 184042 h 606846"/>
                <a:gd name="connsiteX135" fmla="*/ 451226 w 758122"/>
                <a:gd name="connsiteY135" fmla="*/ 182227 h 606846"/>
                <a:gd name="connsiteX136" fmla="*/ 440423 w 758122"/>
                <a:gd name="connsiteY136" fmla="*/ 178683 h 606846"/>
                <a:gd name="connsiteX137" fmla="*/ 434978 w 758122"/>
                <a:gd name="connsiteY137" fmla="*/ 178683 h 606846"/>
                <a:gd name="connsiteX138" fmla="*/ 425990 w 758122"/>
                <a:gd name="connsiteY138" fmla="*/ 175138 h 606846"/>
                <a:gd name="connsiteX139" fmla="*/ 422361 w 758122"/>
                <a:gd name="connsiteY139" fmla="*/ 173410 h 606846"/>
                <a:gd name="connsiteX140" fmla="*/ 413372 w 758122"/>
                <a:gd name="connsiteY140" fmla="*/ 162777 h 606846"/>
                <a:gd name="connsiteX141" fmla="*/ 406113 w 758122"/>
                <a:gd name="connsiteY141" fmla="*/ 157503 h 606846"/>
                <a:gd name="connsiteX142" fmla="*/ 400754 w 758122"/>
                <a:gd name="connsiteY142" fmla="*/ 153959 h 606846"/>
                <a:gd name="connsiteX143" fmla="*/ 397125 w 758122"/>
                <a:gd name="connsiteY143" fmla="*/ 152144 h 606846"/>
                <a:gd name="connsiteX144" fmla="*/ 395310 w 758122"/>
                <a:gd name="connsiteY144" fmla="*/ 141511 h 606846"/>
                <a:gd name="connsiteX145" fmla="*/ 391680 w 758122"/>
                <a:gd name="connsiteY145" fmla="*/ 136238 h 606846"/>
                <a:gd name="connsiteX146" fmla="*/ 384506 w 758122"/>
                <a:gd name="connsiteY146" fmla="*/ 130965 h 606846"/>
                <a:gd name="connsiteX147" fmla="*/ 373617 w 758122"/>
                <a:gd name="connsiteY147" fmla="*/ 120332 h 606846"/>
                <a:gd name="connsiteX148" fmla="*/ 362813 w 758122"/>
                <a:gd name="connsiteY148" fmla="*/ 111428 h 606846"/>
                <a:gd name="connsiteX149" fmla="*/ 352010 w 758122"/>
                <a:gd name="connsiteY149" fmla="*/ 106155 h 606846"/>
                <a:gd name="connsiteX150" fmla="*/ 344750 w 758122"/>
                <a:gd name="connsiteY150" fmla="*/ 99067 h 606846"/>
                <a:gd name="connsiteX151" fmla="*/ 323144 w 758122"/>
                <a:gd name="connsiteY151" fmla="*/ 99067 h 606846"/>
                <a:gd name="connsiteX152" fmla="*/ 319514 w 758122"/>
                <a:gd name="connsiteY152" fmla="*/ 102611 h 606846"/>
                <a:gd name="connsiteX153" fmla="*/ 314069 w 758122"/>
                <a:gd name="connsiteY153" fmla="*/ 106155 h 606846"/>
                <a:gd name="connsiteX154" fmla="*/ 310440 w 758122"/>
                <a:gd name="connsiteY154" fmla="*/ 109699 h 606846"/>
                <a:gd name="connsiteX155" fmla="*/ 306897 w 758122"/>
                <a:gd name="connsiteY155" fmla="*/ 111428 h 606846"/>
                <a:gd name="connsiteX156" fmla="*/ 306897 w 758122"/>
                <a:gd name="connsiteY156" fmla="*/ 118517 h 606846"/>
                <a:gd name="connsiteX157" fmla="*/ 305081 w 758122"/>
                <a:gd name="connsiteY157" fmla="*/ 120332 h 606846"/>
                <a:gd name="connsiteX158" fmla="*/ 297821 w 758122"/>
                <a:gd name="connsiteY158" fmla="*/ 123876 h 606846"/>
                <a:gd name="connsiteX159" fmla="*/ 292377 w 758122"/>
                <a:gd name="connsiteY159" fmla="*/ 123876 h 606846"/>
                <a:gd name="connsiteX160" fmla="*/ 288833 w 758122"/>
                <a:gd name="connsiteY160" fmla="*/ 127421 h 606846"/>
                <a:gd name="connsiteX161" fmla="*/ 283389 w 758122"/>
                <a:gd name="connsiteY161" fmla="*/ 132694 h 606846"/>
                <a:gd name="connsiteX162" fmla="*/ 276129 w 758122"/>
                <a:gd name="connsiteY162" fmla="*/ 139782 h 606846"/>
                <a:gd name="connsiteX163" fmla="*/ 267141 w 758122"/>
                <a:gd name="connsiteY163" fmla="*/ 139782 h 606846"/>
                <a:gd name="connsiteX164" fmla="*/ 261696 w 758122"/>
                <a:gd name="connsiteY164" fmla="*/ 141511 h 606846"/>
                <a:gd name="connsiteX165" fmla="*/ 252708 w 758122"/>
                <a:gd name="connsiteY165" fmla="*/ 145055 h 606846"/>
                <a:gd name="connsiteX166" fmla="*/ 245448 w 758122"/>
                <a:gd name="connsiteY166" fmla="*/ 145055 h 606846"/>
                <a:gd name="connsiteX167" fmla="*/ 236460 w 758122"/>
                <a:gd name="connsiteY167" fmla="*/ 148600 h 606846"/>
                <a:gd name="connsiteX168" fmla="*/ 232830 w 758122"/>
                <a:gd name="connsiteY168" fmla="*/ 152144 h 606846"/>
                <a:gd name="connsiteX169" fmla="*/ 227472 w 758122"/>
                <a:gd name="connsiteY169" fmla="*/ 153959 h 606846"/>
                <a:gd name="connsiteX170" fmla="*/ 220212 w 758122"/>
                <a:gd name="connsiteY170" fmla="*/ 152144 h 606846"/>
                <a:gd name="connsiteX171" fmla="*/ 218397 w 758122"/>
                <a:gd name="connsiteY171" fmla="*/ 148600 h 606846"/>
                <a:gd name="connsiteX172" fmla="*/ 211224 w 758122"/>
                <a:gd name="connsiteY172" fmla="*/ 139782 h 606846"/>
                <a:gd name="connsiteX173" fmla="*/ 205779 w 758122"/>
                <a:gd name="connsiteY173" fmla="*/ 132694 h 606846"/>
                <a:gd name="connsiteX174" fmla="*/ 196790 w 758122"/>
                <a:gd name="connsiteY174" fmla="*/ 127421 h 606846"/>
                <a:gd name="connsiteX175" fmla="*/ 184086 w 758122"/>
                <a:gd name="connsiteY175" fmla="*/ 118517 h 606846"/>
                <a:gd name="connsiteX176" fmla="*/ 167838 w 758122"/>
                <a:gd name="connsiteY176" fmla="*/ 109699 h 606846"/>
                <a:gd name="connsiteX177" fmla="*/ 149775 w 758122"/>
                <a:gd name="connsiteY177" fmla="*/ 102611 h 606846"/>
                <a:gd name="connsiteX178" fmla="*/ 137157 w 758122"/>
                <a:gd name="connsiteY178" fmla="*/ 97338 h 606846"/>
                <a:gd name="connsiteX179" fmla="*/ 128168 w 758122"/>
                <a:gd name="connsiteY179" fmla="*/ 93793 h 606846"/>
                <a:gd name="connsiteX180" fmla="*/ 120909 w 758122"/>
                <a:gd name="connsiteY180" fmla="*/ 90249 h 606846"/>
                <a:gd name="connsiteX181" fmla="*/ 124539 w 758122"/>
                <a:gd name="connsiteY181" fmla="*/ 86705 h 606846"/>
                <a:gd name="connsiteX182" fmla="*/ 124539 w 758122"/>
                <a:gd name="connsiteY182" fmla="*/ 81345 h 606846"/>
                <a:gd name="connsiteX183" fmla="*/ 120909 w 758122"/>
                <a:gd name="connsiteY183" fmla="*/ 77887 h 606846"/>
                <a:gd name="connsiteX184" fmla="*/ 115551 w 758122"/>
                <a:gd name="connsiteY184" fmla="*/ 77887 h 606846"/>
                <a:gd name="connsiteX185" fmla="*/ 106476 w 758122"/>
                <a:gd name="connsiteY185" fmla="*/ 77887 h 606846"/>
                <a:gd name="connsiteX186" fmla="*/ 102846 w 758122"/>
                <a:gd name="connsiteY186" fmla="*/ 81345 h 606846"/>
                <a:gd name="connsiteX187" fmla="*/ 93858 w 758122"/>
                <a:gd name="connsiteY187" fmla="*/ 84889 h 606846"/>
                <a:gd name="connsiteX188" fmla="*/ 84870 w 758122"/>
                <a:gd name="connsiteY188" fmla="*/ 86705 h 606846"/>
                <a:gd name="connsiteX189" fmla="*/ 77610 w 758122"/>
                <a:gd name="connsiteY189" fmla="*/ 90249 h 606846"/>
                <a:gd name="connsiteX190" fmla="*/ 64992 w 758122"/>
                <a:gd name="connsiteY190" fmla="*/ 93793 h 606846"/>
                <a:gd name="connsiteX191" fmla="*/ 55917 w 758122"/>
                <a:gd name="connsiteY191" fmla="*/ 90249 h 606846"/>
                <a:gd name="connsiteX192" fmla="*/ 54188 w 758122"/>
                <a:gd name="connsiteY192" fmla="*/ 90249 h 606846"/>
                <a:gd name="connsiteX193" fmla="*/ 54188 w 758122"/>
                <a:gd name="connsiteY193" fmla="*/ 84889 h 606846"/>
                <a:gd name="connsiteX194" fmla="*/ 54188 w 758122"/>
                <a:gd name="connsiteY194" fmla="*/ 81345 h 606846"/>
                <a:gd name="connsiteX195" fmla="*/ 54188 w 758122"/>
                <a:gd name="connsiteY195" fmla="*/ 77887 h 606846"/>
                <a:gd name="connsiteX196" fmla="*/ 46929 w 758122"/>
                <a:gd name="connsiteY196" fmla="*/ 81345 h 606846"/>
                <a:gd name="connsiteX197" fmla="*/ 43299 w 758122"/>
                <a:gd name="connsiteY197" fmla="*/ 84889 h 606846"/>
                <a:gd name="connsiteX198" fmla="*/ 37940 w 758122"/>
                <a:gd name="connsiteY198" fmla="*/ 86705 h 606846"/>
                <a:gd name="connsiteX199" fmla="*/ 30681 w 758122"/>
                <a:gd name="connsiteY199" fmla="*/ 93793 h 606846"/>
                <a:gd name="connsiteX200" fmla="*/ 25236 w 758122"/>
                <a:gd name="connsiteY200" fmla="*/ 97338 h 606846"/>
                <a:gd name="connsiteX201" fmla="*/ 21693 w 758122"/>
                <a:gd name="connsiteY201" fmla="*/ 99067 h 606846"/>
                <a:gd name="connsiteX202" fmla="*/ 21693 w 758122"/>
                <a:gd name="connsiteY202" fmla="*/ 84889 h 606846"/>
                <a:gd name="connsiteX203" fmla="*/ 21693 w 758122"/>
                <a:gd name="connsiteY203" fmla="*/ 72528 h 606846"/>
                <a:gd name="connsiteX204" fmla="*/ 19878 w 758122"/>
                <a:gd name="connsiteY204" fmla="*/ 65439 h 606846"/>
                <a:gd name="connsiteX205" fmla="*/ 8988 w 758122"/>
                <a:gd name="connsiteY205" fmla="*/ 56622 h 606846"/>
                <a:gd name="connsiteX206" fmla="*/ 0 w 758122"/>
                <a:gd name="connsiteY206" fmla="*/ 47804 h 606846"/>
                <a:gd name="connsiteX207" fmla="*/ 3630 w 758122"/>
                <a:gd name="connsiteY207" fmla="*/ 38900 h 60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758122" h="606846">
                  <a:moveTo>
                    <a:pt x="3630" y="35356"/>
                  </a:moveTo>
                  <a:lnTo>
                    <a:pt x="236460" y="21266"/>
                  </a:lnTo>
                  <a:lnTo>
                    <a:pt x="245448" y="30083"/>
                  </a:lnTo>
                  <a:lnTo>
                    <a:pt x="252708" y="38900"/>
                  </a:lnTo>
                  <a:lnTo>
                    <a:pt x="258153" y="42445"/>
                  </a:lnTo>
                  <a:lnTo>
                    <a:pt x="326688" y="42445"/>
                  </a:lnTo>
                  <a:lnTo>
                    <a:pt x="341121" y="38900"/>
                  </a:lnTo>
                  <a:lnTo>
                    <a:pt x="357369" y="38900"/>
                  </a:lnTo>
                  <a:lnTo>
                    <a:pt x="391680" y="35356"/>
                  </a:lnTo>
                  <a:lnTo>
                    <a:pt x="431435" y="35356"/>
                  </a:lnTo>
                  <a:lnTo>
                    <a:pt x="465660" y="33627"/>
                  </a:lnTo>
                  <a:lnTo>
                    <a:pt x="499970" y="30083"/>
                  </a:lnTo>
                  <a:lnTo>
                    <a:pt x="499970" y="38900"/>
                  </a:lnTo>
                  <a:lnTo>
                    <a:pt x="499970" y="44260"/>
                  </a:lnTo>
                  <a:lnTo>
                    <a:pt x="503600" y="51349"/>
                  </a:lnTo>
                  <a:lnTo>
                    <a:pt x="512675" y="51349"/>
                  </a:lnTo>
                  <a:lnTo>
                    <a:pt x="518034" y="47804"/>
                  </a:lnTo>
                  <a:lnTo>
                    <a:pt x="521663" y="38900"/>
                  </a:lnTo>
                  <a:lnTo>
                    <a:pt x="521663" y="33627"/>
                  </a:lnTo>
                  <a:lnTo>
                    <a:pt x="521663" y="26539"/>
                  </a:lnTo>
                  <a:lnTo>
                    <a:pt x="516218" y="17721"/>
                  </a:lnTo>
                  <a:lnTo>
                    <a:pt x="512675" y="10633"/>
                  </a:lnTo>
                  <a:lnTo>
                    <a:pt x="516218" y="5273"/>
                  </a:lnTo>
                  <a:lnTo>
                    <a:pt x="521663" y="0"/>
                  </a:lnTo>
                  <a:lnTo>
                    <a:pt x="528837" y="0"/>
                  </a:lnTo>
                  <a:lnTo>
                    <a:pt x="537911" y="1729"/>
                  </a:lnTo>
                  <a:lnTo>
                    <a:pt x="546899" y="1729"/>
                  </a:lnTo>
                  <a:lnTo>
                    <a:pt x="552344" y="1729"/>
                  </a:lnTo>
                  <a:lnTo>
                    <a:pt x="561333" y="1729"/>
                  </a:lnTo>
                  <a:lnTo>
                    <a:pt x="561333" y="21266"/>
                  </a:lnTo>
                  <a:lnTo>
                    <a:pt x="568592" y="30083"/>
                  </a:lnTo>
                  <a:lnTo>
                    <a:pt x="574037" y="44260"/>
                  </a:lnTo>
                  <a:lnTo>
                    <a:pt x="586655" y="63710"/>
                  </a:lnTo>
                  <a:lnTo>
                    <a:pt x="602903" y="93793"/>
                  </a:lnTo>
                  <a:lnTo>
                    <a:pt x="620966" y="127421"/>
                  </a:lnTo>
                  <a:lnTo>
                    <a:pt x="633584" y="152144"/>
                  </a:lnTo>
                  <a:lnTo>
                    <a:pt x="673253" y="217583"/>
                  </a:lnTo>
                  <a:lnTo>
                    <a:pt x="673253" y="228216"/>
                  </a:lnTo>
                  <a:lnTo>
                    <a:pt x="673253" y="238849"/>
                  </a:lnTo>
                  <a:lnTo>
                    <a:pt x="676883" y="245937"/>
                  </a:lnTo>
                  <a:lnTo>
                    <a:pt x="680513" y="258299"/>
                  </a:lnTo>
                  <a:lnTo>
                    <a:pt x="680513" y="267116"/>
                  </a:lnTo>
                  <a:lnTo>
                    <a:pt x="689501" y="283109"/>
                  </a:lnTo>
                  <a:lnTo>
                    <a:pt x="702206" y="300744"/>
                  </a:lnTo>
                  <a:lnTo>
                    <a:pt x="714824" y="325553"/>
                  </a:lnTo>
                  <a:lnTo>
                    <a:pt x="723812" y="343275"/>
                  </a:lnTo>
                  <a:lnTo>
                    <a:pt x="741875" y="373271"/>
                  </a:lnTo>
                  <a:lnTo>
                    <a:pt x="749135" y="389264"/>
                  </a:lnTo>
                  <a:lnTo>
                    <a:pt x="750864" y="410443"/>
                  </a:lnTo>
                  <a:lnTo>
                    <a:pt x="750864" y="422891"/>
                  </a:lnTo>
                  <a:lnTo>
                    <a:pt x="754493" y="449430"/>
                  </a:lnTo>
                  <a:lnTo>
                    <a:pt x="758123" y="465336"/>
                  </a:lnTo>
                  <a:lnTo>
                    <a:pt x="754493" y="488330"/>
                  </a:lnTo>
                  <a:lnTo>
                    <a:pt x="754493" y="507780"/>
                  </a:lnTo>
                  <a:lnTo>
                    <a:pt x="754493" y="516598"/>
                  </a:lnTo>
                  <a:lnTo>
                    <a:pt x="749135" y="528959"/>
                  </a:lnTo>
                  <a:lnTo>
                    <a:pt x="749135" y="543136"/>
                  </a:lnTo>
                  <a:lnTo>
                    <a:pt x="749135" y="553769"/>
                  </a:lnTo>
                  <a:lnTo>
                    <a:pt x="754493" y="555498"/>
                  </a:lnTo>
                  <a:lnTo>
                    <a:pt x="750864" y="571491"/>
                  </a:lnTo>
                  <a:lnTo>
                    <a:pt x="741875" y="583852"/>
                  </a:lnTo>
                  <a:lnTo>
                    <a:pt x="736430" y="598029"/>
                  </a:lnTo>
                  <a:lnTo>
                    <a:pt x="729257" y="606847"/>
                  </a:lnTo>
                  <a:lnTo>
                    <a:pt x="727442" y="601574"/>
                  </a:lnTo>
                  <a:lnTo>
                    <a:pt x="732887" y="596214"/>
                  </a:lnTo>
                  <a:lnTo>
                    <a:pt x="736430" y="592670"/>
                  </a:lnTo>
                  <a:lnTo>
                    <a:pt x="738245" y="583852"/>
                  </a:lnTo>
                  <a:lnTo>
                    <a:pt x="741875" y="576764"/>
                  </a:lnTo>
                  <a:lnTo>
                    <a:pt x="738245" y="571491"/>
                  </a:lnTo>
                  <a:lnTo>
                    <a:pt x="732887" y="567946"/>
                  </a:lnTo>
                  <a:lnTo>
                    <a:pt x="727442" y="575035"/>
                  </a:lnTo>
                  <a:lnTo>
                    <a:pt x="720182" y="576764"/>
                  </a:lnTo>
                  <a:lnTo>
                    <a:pt x="714824" y="580308"/>
                  </a:lnTo>
                  <a:lnTo>
                    <a:pt x="702206" y="583852"/>
                  </a:lnTo>
                  <a:lnTo>
                    <a:pt x="689501" y="585581"/>
                  </a:lnTo>
                  <a:lnTo>
                    <a:pt x="682328" y="589125"/>
                  </a:lnTo>
                  <a:lnTo>
                    <a:pt x="673253" y="592670"/>
                  </a:lnTo>
                  <a:lnTo>
                    <a:pt x="667895" y="589125"/>
                  </a:lnTo>
                  <a:lnTo>
                    <a:pt x="664265" y="583852"/>
                  </a:lnTo>
                  <a:lnTo>
                    <a:pt x="664265" y="576764"/>
                  </a:lnTo>
                  <a:lnTo>
                    <a:pt x="664265" y="567946"/>
                  </a:lnTo>
                  <a:lnTo>
                    <a:pt x="664265" y="559042"/>
                  </a:lnTo>
                  <a:lnTo>
                    <a:pt x="658820" y="553769"/>
                  </a:lnTo>
                  <a:lnTo>
                    <a:pt x="651647" y="546681"/>
                  </a:lnTo>
                  <a:lnTo>
                    <a:pt x="649832" y="541407"/>
                  </a:lnTo>
                  <a:lnTo>
                    <a:pt x="639029" y="528959"/>
                  </a:lnTo>
                  <a:lnTo>
                    <a:pt x="633584" y="521957"/>
                  </a:lnTo>
                  <a:lnTo>
                    <a:pt x="628139" y="516598"/>
                  </a:lnTo>
                  <a:lnTo>
                    <a:pt x="615521" y="520142"/>
                  </a:lnTo>
                  <a:lnTo>
                    <a:pt x="608262" y="516598"/>
                  </a:lnTo>
                  <a:lnTo>
                    <a:pt x="602903" y="507780"/>
                  </a:lnTo>
                  <a:lnTo>
                    <a:pt x="595643" y="498963"/>
                  </a:lnTo>
                  <a:lnTo>
                    <a:pt x="593828" y="488330"/>
                  </a:lnTo>
                  <a:lnTo>
                    <a:pt x="590285" y="482971"/>
                  </a:lnTo>
                  <a:lnTo>
                    <a:pt x="581211" y="470609"/>
                  </a:lnTo>
                  <a:lnTo>
                    <a:pt x="574037" y="465336"/>
                  </a:lnTo>
                  <a:lnTo>
                    <a:pt x="572222" y="461791"/>
                  </a:lnTo>
                  <a:lnTo>
                    <a:pt x="568592" y="449430"/>
                  </a:lnTo>
                  <a:lnTo>
                    <a:pt x="572222" y="444070"/>
                  </a:lnTo>
                  <a:lnTo>
                    <a:pt x="561333" y="440526"/>
                  </a:lnTo>
                  <a:lnTo>
                    <a:pt x="561333" y="433437"/>
                  </a:lnTo>
                  <a:lnTo>
                    <a:pt x="561333" y="424620"/>
                  </a:lnTo>
                  <a:lnTo>
                    <a:pt x="559604" y="419347"/>
                  </a:lnTo>
                  <a:lnTo>
                    <a:pt x="555974" y="415802"/>
                  </a:lnTo>
                  <a:lnTo>
                    <a:pt x="552344" y="419347"/>
                  </a:lnTo>
                  <a:lnTo>
                    <a:pt x="546899" y="422891"/>
                  </a:lnTo>
                  <a:lnTo>
                    <a:pt x="539726" y="422891"/>
                  </a:lnTo>
                  <a:lnTo>
                    <a:pt x="537911" y="419347"/>
                  </a:lnTo>
                  <a:lnTo>
                    <a:pt x="534282" y="410443"/>
                  </a:lnTo>
                  <a:lnTo>
                    <a:pt x="521663" y="398081"/>
                  </a:lnTo>
                  <a:lnTo>
                    <a:pt x="518034" y="389264"/>
                  </a:lnTo>
                  <a:lnTo>
                    <a:pt x="505415" y="382175"/>
                  </a:lnTo>
                  <a:lnTo>
                    <a:pt x="499970" y="373271"/>
                  </a:lnTo>
                  <a:lnTo>
                    <a:pt x="499970" y="360909"/>
                  </a:lnTo>
                  <a:lnTo>
                    <a:pt x="499970" y="352092"/>
                  </a:lnTo>
                  <a:lnTo>
                    <a:pt x="499970" y="346733"/>
                  </a:lnTo>
                  <a:lnTo>
                    <a:pt x="503600" y="334371"/>
                  </a:lnTo>
                  <a:lnTo>
                    <a:pt x="503600" y="325553"/>
                  </a:lnTo>
                  <a:lnTo>
                    <a:pt x="503600" y="314921"/>
                  </a:lnTo>
                  <a:lnTo>
                    <a:pt x="496427" y="309647"/>
                  </a:lnTo>
                  <a:lnTo>
                    <a:pt x="490982" y="313192"/>
                  </a:lnTo>
                  <a:lnTo>
                    <a:pt x="487352" y="314921"/>
                  </a:lnTo>
                  <a:lnTo>
                    <a:pt x="490982" y="318465"/>
                  </a:lnTo>
                  <a:lnTo>
                    <a:pt x="490982" y="325553"/>
                  </a:lnTo>
                  <a:lnTo>
                    <a:pt x="483722" y="325553"/>
                  </a:lnTo>
                  <a:lnTo>
                    <a:pt x="481908" y="325553"/>
                  </a:lnTo>
                  <a:lnTo>
                    <a:pt x="478364" y="314921"/>
                  </a:lnTo>
                  <a:lnTo>
                    <a:pt x="478364" y="291926"/>
                  </a:lnTo>
                  <a:lnTo>
                    <a:pt x="474734" y="276020"/>
                  </a:lnTo>
                  <a:lnTo>
                    <a:pt x="472919" y="251211"/>
                  </a:lnTo>
                  <a:lnTo>
                    <a:pt x="469290" y="230031"/>
                  </a:lnTo>
                  <a:lnTo>
                    <a:pt x="469290" y="212310"/>
                  </a:lnTo>
                  <a:lnTo>
                    <a:pt x="465660" y="196404"/>
                  </a:lnTo>
                  <a:lnTo>
                    <a:pt x="465660" y="191044"/>
                  </a:lnTo>
                  <a:lnTo>
                    <a:pt x="460302" y="184042"/>
                  </a:lnTo>
                  <a:lnTo>
                    <a:pt x="451226" y="182227"/>
                  </a:lnTo>
                  <a:lnTo>
                    <a:pt x="440423" y="178683"/>
                  </a:lnTo>
                  <a:lnTo>
                    <a:pt x="434978" y="178683"/>
                  </a:lnTo>
                  <a:lnTo>
                    <a:pt x="425990" y="175138"/>
                  </a:lnTo>
                  <a:lnTo>
                    <a:pt x="422361" y="173410"/>
                  </a:lnTo>
                  <a:lnTo>
                    <a:pt x="413372" y="162777"/>
                  </a:lnTo>
                  <a:lnTo>
                    <a:pt x="406113" y="157503"/>
                  </a:lnTo>
                  <a:lnTo>
                    <a:pt x="400754" y="153959"/>
                  </a:lnTo>
                  <a:lnTo>
                    <a:pt x="397125" y="152144"/>
                  </a:lnTo>
                  <a:lnTo>
                    <a:pt x="395310" y="141511"/>
                  </a:lnTo>
                  <a:lnTo>
                    <a:pt x="391680" y="136238"/>
                  </a:lnTo>
                  <a:lnTo>
                    <a:pt x="384506" y="130965"/>
                  </a:lnTo>
                  <a:lnTo>
                    <a:pt x="373617" y="120332"/>
                  </a:lnTo>
                  <a:lnTo>
                    <a:pt x="362813" y="111428"/>
                  </a:lnTo>
                  <a:lnTo>
                    <a:pt x="352010" y="106155"/>
                  </a:lnTo>
                  <a:lnTo>
                    <a:pt x="344750" y="99067"/>
                  </a:lnTo>
                  <a:lnTo>
                    <a:pt x="323144" y="99067"/>
                  </a:lnTo>
                  <a:lnTo>
                    <a:pt x="319514" y="102611"/>
                  </a:lnTo>
                  <a:lnTo>
                    <a:pt x="314069" y="106155"/>
                  </a:lnTo>
                  <a:lnTo>
                    <a:pt x="310440" y="109699"/>
                  </a:lnTo>
                  <a:lnTo>
                    <a:pt x="306897" y="111428"/>
                  </a:lnTo>
                  <a:lnTo>
                    <a:pt x="306897" y="118517"/>
                  </a:lnTo>
                  <a:lnTo>
                    <a:pt x="305081" y="120332"/>
                  </a:lnTo>
                  <a:lnTo>
                    <a:pt x="297821" y="123876"/>
                  </a:lnTo>
                  <a:lnTo>
                    <a:pt x="292377" y="123876"/>
                  </a:lnTo>
                  <a:lnTo>
                    <a:pt x="288833" y="127421"/>
                  </a:lnTo>
                  <a:lnTo>
                    <a:pt x="283389" y="132694"/>
                  </a:lnTo>
                  <a:lnTo>
                    <a:pt x="276129" y="139782"/>
                  </a:lnTo>
                  <a:lnTo>
                    <a:pt x="267141" y="139782"/>
                  </a:lnTo>
                  <a:lnTo>
                    <a:pt x="261696" y="141511"/>
                  </a:lnTo>
                  <a:lnTo>
                    <a:pt x="252708" y="145055"/>
                  </a:lnTo>
                  <a:lnTo>
                    <a:pt x="245448" y="145055"/>
                  </a:lnTo>
                  <a:lnTo>
                    <a:pt x="236460" y="148600"/>
                  </a:lnTo>
                  <a:lnTo>
                    <a:pt x="232830" y="152144"/>
                  </a:lnTo>
                  <a:lnTo>
                    <a:pt x="227472" y="153959"/>
                  </a:lnTo>
                  <a:lnTo>
                    <a:pt x="220212" y="152144"/>
                  </a:lnTo>
                  <a:lnTo>
                    <a:pt x="218397" y="148600"/>
                  </a:lnTo>
                  <a:lnTo>
                    <a:pt x="211224" y="139782"/>
                  </a:lnTo>
                  <a:lnTo>
                    <a:pt x="205779" y="132694"/>
                  </a:lnTo>
                  <a:lnTo>
                    <a:pt x="196790" y="127421"/>
                  </a:lnTo>
                  <a:lnTo>
                    <a:pt x="184086" y="118517"/>
                  </a:lnTo>
                  <a:lnTo>
                    <a:pt x="167838" y="109699"/>
                  </a:lnTo>
                  <a:lnTo>
                    <a:pt x="149775" y="102611"/>
                  </a:lnTo>
                  <a:lnTo>
                    <a:pt x="137157" y="97338"/>
                  </a:lnTo>
                  <a:lnTo>
                    <a:pt x="128168" y="93793"/>
                  </a:lnTo>
                  <a:lnTo>
                    <a:pt x="120909" y="90249"/>
                  </a:lnTo>
                  <a:lnTo>
                    <a:pt x="124539" y="86705"/>
                  </a:lnTo>
                  <a:lnTo>
                    <a:pt x="124539" y="81345"/>
                  </a:lnTo>
                  <a:lnTo>
                    <a:pt x="120909" y="77887"/>
                  </a:lnTo>
                  <a:lnTo>
                    <a:pt x="115551" y="77887"/>
                  </a:lnTo>
                  <a:lnTo>
                    <a:pt x="106476" y="77887"/>
                  </a:lnTo>
                  <a:lnTo>
                    <a:pt x="102846" y="81345"/>
                  </a:lnTo>
                  <a:lnTo>
                    <a:pt x="93858" y="84889"/>
                  </a:lnTo>
                  <a:lnTo>
                    <a:pt x="84870" y="86705"/>
                  </a:lnTo>
                  <a:lnTo>
                    <a:pt x="77610" y="90249"/>
                  </a:lnTo>
                  <a:lnTo>
                    <a:pt x="64992" y="93793"/>
                  </a:lnTo>
                  <a:lnTo>
                    <a:pt x="55917" y="90249"/>
                  </a:lnTo>
                  <a:lnTo>
                    <a:pt x="54188" y="90249"/>
                  </a:lnTo>
                  <a:lnTo>
                    <a:pt x="54188" y="84889"/>
                  </a:lnTo>
                  <a:lnTo>
                    <a:pt x="54188" y="81345"/>
                  </a:lnTo>
                  <a:lnTo>
                    <a:pt x="54188" y="77887"/>
                  </a:lnTo>
                  <a:lnTo>
                    <a:pt x="46929" y="81345"/>
                  </a:lnTo>
                  <a:lnTo>
                    <a:pt x="43299" y="84889"/>
                  </a:lnTo>
                  <a:lnTo>
                    <a:pt x="37940" y="86705"/>
                  </a:lnTo>
                  <a:lnTo>
                    <a:pt x="30681" y="93793"/>
                  </a:lnTo>
                  <a:lnTo>
                    <a:pt x="25236" y="97338"/>
                  </a:lnTo>
                  <a:lnTo>
                    <a:pt x="21693" y="99067"/>
                  </a:lnTo>
                  <a:lnTo>
                    <a:pt x="21693" y="84889"/>
                  </a:lnTo>
                  <a:lnTo>
                    <a:pt x="21693" y="72528"/>
                  </a:lnTo>
                  <a:lnTo>
                    <a:pt x="19878" y="65439"/>
                  </a:lnTo>
                  <a:lnTo>
                    <a:pt x="8988" y="56622"/>
                  </a:lnTo>
                  <a:lnTo>
                    <a:pt x="0" y="47804"/>
                  </a:lnTo>
                  <a:lnTo>
                    <a:pt x="3630" y="38900"/>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23878EDC-CB95-784C-B583-83732FEADED1}"/>
                </a:ext>
              </a:extLst>
            </p:cNvPr>
            <p:cNvSpPr/>
            <p:nvPr/>
          </p:nvSpPr>
          <p:spPr>
            <a:xfrm>
              <a:off x="6032520" y="3358166"/>
              <a:ext cx="882766" cy="706619"/>
            </a:xfrm>
            <a:custGeom>
              <a:avLst/>
              <a:gdLst>
                <a:gd name="connsiteX0" fmla="*/ 3630 w 758122"/>
                <a:gd name="connsiteY0" fmla="*/ 35356 h 606846"/>
                <a:gd name="connsiteX1" fmla="*/ 236460 w 758122"/>
                <a:gd name="connsiteY1" fmla="*/ 21266 h 606846"/>
                <a:gd name="connsiteX2" fmla="*/ 245448 w 758122"/>
                <a:gd name="connsiteY2" fmla="*/ 30083 h 606846"/>
                <a:gd name="connsiteX3" fmla="*/ 252708 w 758122"/>
                <a:gd name="connsiteY3" fmla="*/ 38900 h 606846"/>
                <a:gd name="connsiteX4" fmla="*/ 258153 w 758122"/>
                <a:gd name="connsiteY4" fmla="*/ 42445 h 606846"/>
                <a:gd name="connsiteX5" fmla="*/ 326688 w 758122"/>
                <a:gd name="connsiteY5" fmla="*/ 42445 h 606846"/>
                <a:gd name="connsiteX6" fmla="*/ 341121 w 758122"/>
                <a:gd name="connsiteY6" fmla="*/ 38900 h 606846"/>
                <a:gd name="connsiteX7" fmla="*/ 357369 w 758122"/>
                <a:gd name="connsiteY7" fmla="*/ 38900 h 606846"/>
                <a:gd name="connsiteX8" fmla="*/ 391680 w 758122"/>
                <a:gd name="connsiteY8" fmla="*/ 35356 h 606846"/>
                <a:gd name="connsiteX9" fmla="*/ 431435 w 758122"/>
                <a:gd name="connsiteY9" fmla="*/ 35356 h 606846"/>
                <a:gd name="connsiteX10" fmla="*/ 465660 w 758122"/>
                <a:gd name="connsiteY10" fmla="*/ 33627 h 606846"/>
                <a:gd name="connsiteX11" fmla="*/ 499970 w 758122"/>
                <a:gd name="connsiteY11" fmla="*/ 30083 h 606846"/>
                <a:gd name="connsiteX12" fmla="*/ 499970 w 758122"/>
                <a:gd name="connsiteY12" fmla="*/ 38900 h 606846"/>
                <a:gd name="connsiteX13" fmla="*/ 499970 w 758122"/>
                <a:gd name="connsiteY13" fmla="*/ 44260 h 606846"/>
                <a:gd name="connsiteX14" fmla="*/ 503600 w 758122"/>
                <a:gd name="connsiteY14" fmla="*/ 51349 h 606846"/>
                <a:gd name="connsiteX15" fmla="*/ 512675 w 758122"/>
                <a:gd name="connsiteY15" fmla="*/ 51349 h 606846"/>
                <a:gd name="connsiteX16" fmla="*/ 518034 w 758122"/>
                <a:gd name="connsiteY16" fmla="*/ 47804 h 606846"/>
                <a:gd name="connsiteX17" fmla="*/ 521663 w 758122"/>
                <a:gd name="connsiteY17" fmla="*/ 38900 h 606846"/>
                <a:gd name="connsiteX18" fmla="*/ 521663 w 758122"/>
                <a:gd name="connsiteY18" fmla="*/ 33627 h 606846"/>
                <a:gd name="connsiteX19" fmla="*/ 521663 w 758122"/>
                <a:gd name="connsiteY19" fmla="*/ 26539 h 606846"/>
                <a:gd name="connsiteX20" fmla="*/ 516218 w 758122"/>
                <a:gd name="connsiteY20" fmla="*/ 17721 h 606846"/>
                <a:gd name="connsiteX21" fmla="*/ 512675 w 758122"/>
                <a:gd name="connsiteY21" fmla="*/ 10633 h 606846"/>
                <a:gd name="connsiteX22" fmla="*/ 516218 w 758122"/>
                <a:gd name="connsiteY22" fmla="*/ 5273 h 606846"/>
                <a:gd name="connsiteX23" fmla="*/ 521663 w 758122"/>
                <a:gd name="connsiteY23" fmla="*/ 0 h 606846"/>
                <a:gd name="connsiteX24" fmla="*/ 528837 w 758122"/>
                <a:gd name="connsiteY24" fmla="*/ 0 h 606846"/>
                <a:gd name="connsiteX25" fmla="*/ 537911 w 758122"/>
                <a:gd name="connsiteY25" fmla="*/ 1729 h 606846"/>
                <a:gd name="connsiteX26" fmla="*/ 546899 w 758122"/>
                <a:gd name="connsiteY26" fmla="*/ 1729 h 606846"/>
                <a:gd name="connsiteX27" fmla="*/ 552344 w 758122"/>
                <a:gd name="connsiteY27" fmla="*/ 1729 h 606846"/>
                <a:gd name="connsiteX28" fmla="*/ 561333 w 758122"/>
                <a:gd name="connsiteY28" fmla="*/ 1729 h 606846"/>
                <a:gd name="connsiteX29" fmla="*/ 561333 w 758122"/>
                <a:gd name="connsiteY29" fmla="*/ 21266 h 606846"/>
                <a:gd name="connsiteX30" fmla="*/ 568592 w 758122"/>
                <a:gd name="connsiteY30" fmla="*/ 30083 h 606846"/>
                <a:gd name="connsiteX31" fmla="*/ 574037 w 758122"/>
                <a:gd name="connsiteY31" fmla="*/ 44260 h 606846"/>
                <a:gd name="connsiteX32" fmla="*/ 586655 w 758122"/>
                <a:gd name="connsiteY32" fmla="*/ 63710 h 606846"/>
                <a:gd name="connsiteX33" fmla="*/ 602903 w 758122"/>
                <a:gd name="connsiteY33" fmla="*/ 93793 h 606846"/>
                <a:gd name="connsiteX34" fmla="*/ 620966 w 758122"/>
                <a:gd name="connsiteY34" fmla="*/ 127421 h 606846"/>
                <a:gd name="connsiteX35" fmla="*/ 633584 w 758122"/>
                <a:gd name="connsiteY35" fmla="*/ 152144 h 606846"/>
                <a:gd name="connsiteX36" fmla="*/ 673253 w 758122"/>
                <a:gd name="connsiteY36" fmla="*/ 217583 h 606846"/>
                <a:gd name="connsiteX37" fmla="*/ 673253 w 758122"/>
                <a:gd name="connsiteY37" fmla="*/ 228216 h 606846"/>
                <a:gd name="connsiteX38" fmla="*/ 673253 w 758122"/>
                <a:gd name="connsiteY38" fmla="*/ 238849 h 606846"/>
                <a:gd name="connsiteX39" fmla="*/ 676883 w 758122"/>
                <a:gd name="connsiteY39" fmla="*/ 245937 h 606846"/>
                <a:gd name="connsiteX40" fmla="*/ 680513 w 758122"/>
                <a:gd name="connsiteY40" fmla="*/ 258299 h 606846"/>
                <a:gd name="connsiteX41" fmla="*/ 680513 w 758122"/>
                <a:gd name="connsiteY41" fmla="*/ 267116 h 606846"/>
                <a:gd name="connsiteX42" fmla="*/ 689501 w 758122"/>
                <a:gd name="connsiteY42" fmla="*/ 283109 h 606846"/>
                <a:gd name="connsiteX43" fmla="*/ 702206 w 758122"/>
                <a:gd name="connsiteY43" fmla="*/ 300744 h 606846"/>
                <a:gd name="connsiteX44" fmla="*/ 714824 w 758122"/>
                <a:gd name="connsiteY44" fmla="*/ 325553 h 606846"/>
                <a:gd name="connsiteX45" fmla="*/ 723812 w 758122"/>
                <a:gd name="connsiteY45" fmla="*/ 343275 h 606846"/>
                <a:gd name="connsiteX46" fmla="*/ 741875 w 758122"/>
                <a:gd name="connsiteY46" fmla="*/ 373271 h 606846"/>
                <a:gd name="connsiteX47" fmla="*/ 749135 w 758122"/>
                <a:gd name="connsiteY47" fmla="*/ 389264 h 606846"/>
                <a:gd name="connsiteX48" fmla="*/ 750864 w 758122"/>
                <a:gd name="connsiteY48" fmla="*/ 410443 h 606846"/>
                <a:gd name="connsiteX49" fmla="*/ 750864 w 758122"/>
                <a:gd name="connsiteY49" fmla="*/ 422891 h 606846"/>
                <a:gd name="connsiteX50" fmla="*/ 754493 w 758122"/>
                <a:gd name="connsiteY50" fmla="*/ 449430 h 606846"/>
                <a:gd name="connsiteX51" fmla="*/ 758123 w 758122"/>
                <a:gd name="connsiteY51" fmla="*/ 465336 h 606846"/>
                <a:gd name="connsiteX52" fmla="*/ 754493 w 758122"/>
                <a:gd name="connsiteY52" fmla="*/ 488330 h 606846"/>
                <a:gd name="connsiteX53" fmla="*/ 754493 w 758122"/>
                <a:gd name="connsiteY53" fmla="*/ 507780 h 606846"/>
                <a:gd name="connsiteX54" fmla="*/ 754493 w 758122"/>
                <a:gd name="connsiteY54" fmla="*/ 516598 h 606846"/>
                <a:gd name="connsiteX55" fmla="*/ 749135 w 758122"/>
                <a:gd name="connsiteY55" fmla="*/ 528959 h 606846"/>
                <a:gd name="connsiteX56" fmla="*/ 749135 w 758122"/>
                <a:gd name="connsiteY56" fmla="*/ 543136 h 606846"/>
                <a:gd name="connsiteX57" fmla="*/ 749135 w 758122"/>
                <a:gd name="connsiteY57" fmla="*/ 553769 h 606846"/>
                <a:gd name="connsiteX58" fmla="*/ 754493 w 758122"/>
                <a:gd name="connsiteY58" fmla="*/ 555498 h 606846"/>
                <a:gd name="connsiteX59" fmla="*/ 750864 w 758122"/>
                <a:gd name="connsiteY59" fmla="*/ 571491 h 606846"/>
                <a:gd name="connsiteX60" fmla="*/ 741875 w 758122"/>
                <a:gd name="connsiteY60" fmla="*/ 583852 h 606846"/>
                <a:gd name="connsiteX61" fmla="*/ 736430 w 758122"/>
                <a:gd name="connsiteY61" fmla="*/ 598029 h 606846"/>
                <a:gd name="connsiteX62" fmla="*/ 729257 w 758122"/>
                <a:gd name="connsiteY62" fmla="*/ 606847 h 606846"/>
                <a:gd name="connsiteX63" fmla="*/ 727442 w 758122"/>
                <a:gd name="connsiteY63" fmla="*/ 601574 h 606846"/>
                <a:gd name="connsiteX64" fmla="*/ 732887 w 758122"/>
                <a:gd name="connsiteY64" fmla="*/ 596214 h 606846"/>
                <a:gd name="connsiteX65" fmla="*/ 736430 w 758122"/>
                <a:gd name="connsiteY65" fmla="*/ 592670 h 606846"/>
                <a:gd name="connsiteX66" fmla="*/ 738245 w 758122"/>
                <a:gd name="connsiteY66" fmla="*/ 583852 h 606846"/>
                <a:gd name="connsiteX67" fmla="*/ 741875 w 758122"/>
                <a:gd name="connsiteY67" fmla="*/ 576764 h 606846"/>
                <a:gd name="connsiteX68" fmla="*/ 738245 w 758122"/>
                <a:gd name="connsiteY68" fmla="*/ 571491 h 606846"/>
                <a:gd name="connsiteX69" fmla="*/ 732887 w 758122"/>
                <a:gd name="connsiteY69" fmla="*/ 567946 h 606846"/>
                <a:gd name="connsiteX70" fmla="*/ 727442 w 758122"/>
                <a:gd name="connsiteY70" fmla="*/ 575035 h 606846"/>
                <a:gd name="connsiteX71" fmla="*/ 720182 w 758122"/>
                <a:gd name="connsiteY71" fmla="*/ 576764 h 606846"/>
                <a:gd name="connsiteX72" fmla="*/ 714824 w 758122"/>
                <a:gd name="connsiteY72" fmla="*/ 580308 h 606846"/>
                <a:gd name="connsiteX73" fmla="*/ 702206 w 758122"/>
                <a:gd name="connsiteY73" fmla="*/ 583852 h 606846"/>
                <a:gd name="connsiteX74" fmla="*/ 689501 w 758122"/>
                <a:gd name="connsiteY74" fmla="*/ 585581 h 606846"/>
                <a:gd name="connsiteX75" fmla="*/ 682328 w 758122"/>
                <a:gd name="connsiteY75" fmla="*/ 589125 h 606846"/>
                <a:gd name="connsiteX76" fmla="*/ 673253 w 758122"/>
                <a:gd name="connsiteY76" fmla="*/ 592670 h 606846"/>
                <a:gd name="connsiteX77" fmla="*/ 667895 w 758122"/>
                <a:gd name="connsiteY77" fmla="*/ 589125 h 606846"/>
                <a:gd name="connsiteX78" fmla="*/ 664265 w 758122"/>
                <a:gd name="connsiteY78" fmla="*/ 583852 h 606846"/>
                <a:gd name="connsiteX79" fmla="*/ 664265 w 758122"/>
                <a:gd name="connsiteY79" fmla="*/ 576764 h 606846"/>
                <a:gd name="connsiteX80" fmla="*/ 664265 w 758122"/>
                <a:gd name="connsiteY80" fmla="*/ 567946 h 606846"/>
                <a:gd name="connsiteX81" fmla="*/ 664265 w 758122"/>
                <a:gd name="connsiteY81" fmla="*/ 559042 h 606846"/>
                <a:gd name="connsiteX82" fmla="*/ 658820 w 758122"/>
                <a:gd name="connsiteY82" fmla="*/ 553769 h 606846"/>
                <a:gd name="connsiteX83" fmla="*/ 651647 w 758122"/>
                <a:gd name="connsiteY83" fmla="*/ 546681 h 606846"/>
                <a:gd name="connsiteX84" fmla="*/ 649832 w 758122"/>
                <a:gd name="connsiteY84" fmla="*/ 541407 h 606846"/>
                <a:gd name="connsiteX85" fmla="*/ 639029 w 758122"/>
                <a:gd name="connsiteY85" fmla="*/ 528959 h 606846"/>
                <a:gd name="connsiteX86" fmla="*/ 633584 w 758122"/>
                <a:gd name="connsiteY86" fmla="*/ 521957 h 606846"/>
                <a:gd name="connsiteX87" fmla="*/ 628139 w 758122"/>
                <a:gd name="connsiteY87" fmla="*/ 516598 h 606846"/>
                <a:gd name="connsiteX88" fmla="*/ 615521 w 758122"/>
                <a:gd name="connsiteY88" fmla="*/ 520142 h 606846"/>
                <a:gd name="connsiteX89" fmla="*/ 608262 w 758122"/>
                <a:gd name="connsiteY89" fmla="*/ 516598 h 606846"/>
                <a:gd name="connsiteX90" fmla="*/ 602903 w 758122"/>
                <a:gd name="connsiteY90" fmla="*/ 507780 h 606846"/>
                <a:gd name="connsiteX91" fmla="*/ 595643 w 758122"/>
                <a:gd name="connsiteY91" fmla="*/ 498963 h 606846"/>
                <a:gd name="connsiteX92" fmla="*/ 593828 w 758122"/>
                <a:gd name="connsiteY92" fmla="*/ 488330 h 606846"/>
                <a:gd name="connsiteX93" fmla="*/ 590285 w 758122"/>
                <a:gd name="connsiteY93" fmla="*/ 482971 h 606846"/>
                <a:gd name="connsiteX94" fmla="*/ 581211 w 758122"/>
                <a:gd name="connsiteY94" fmla="*/ 470609 h 606846"/>
                <a:gd name="connsiteX95" fmla="*/ 574037 w 758122"/>
                <a:gd name="connsiteY95" fmla="*/ 465336 h 606846"/>
                <a:gd name="connsiteX96" fmla="*/ 572222 w 758122"/>
                <a:gd name="connsiteY96" fmla="*/ 461791 h 606846"/>
                <a:gd name="connsiteX97" fmla="*/ 568592 w 758122"/>
                <a:gd name="connsiteY97" fmla="*/ 449430 h 606846"/>
                <a:gd name="connsiteX98" fmla="*/ 572222 w 758122"/>
                <a:gd name="connsiteY98" fmla="*/ 444070 h 606846"/>
                <a:gd name="connsiteX99" fmla="*/ 561333 w 758122"/>
                <a:gd name="connsiteY99" fmla="*/ 440526 h 606846"/>
                <a:gd name="connsiteX100" fmla="*/ 561333 w 758122"/>
                <a:gd name="connsiteY100" fmla="*/ 433437 h 606846"/>
                <a:gd name="connsiteX101" fmla="*/ 561333 w 758122"/>
                <a:gd name="connsiteY101" fmla="*/ 424620 h 606846"/>
                <a:gd name="connsiteX102" fmla="*/ 559604 w 758122"/>
                <a:gd name="connsiteY102" fmla="*/ 419347 h 606846"/>
                <a:gd name="connsiteX103" fmla="*/ 555974 w 758122"/>
                <a:gd name="connsiteY103" fmla="*/ 415802 h 606846"/>
                <a:gd name="connsiteX104" fmla="*/ 552344 w 758122"/>
                <a:gd name="connsiteY104" fmla="*/ 419347 h 606846"/>
                <a:gd name="connsiteX105" fmla="*/ 546899 w 758122"/>
                <a:gd name="connsiteY105" fmla="*/ 422891 h 606846"/>
                <a:gd name="connsiteX106" fmla="*/ 539726 w 758122"/>
                <a:gd name="connsiteY106" fmla="*/ 422891 h 606846"/>
                <a:gd name="connsiteX107" fmla="*/ 537911 w 758122"/>
                <a:gd name="connsiteY107" fmla="*/ 419347 h 606846"/>
                <a:gd name="connsiteX108" fmla="*/ 534282 w 758122"/>
                <a:gd name="connsiteY108" fmla="*/ 410443 h 606846"/>
                <a:gd name="connsiteX109" fmla="*/ 521663 w 758122"/>
                <a:gd name="connsiteY109" fmla="*/ 398081 h 606846"/>
                <a:gd name="connsiteX110" fmla="*/ 518034 w 758122"/>
                <a:gd name="connsiteY110" fmla="*/ 389264 h 606846"/>
                <a:gd name="connsiteX111" fmla="*/ 505415 w 758122"/>
                <a:gd name="connsiteY111" fmla="*/ 382175 h 606846"/>
                <a:gd name="connsiteX112" fmla="*/ 499970 w 758122"/>
                <a:gd name="connsiteY112" fmla="*/ 373271 h 606846"/>
                <a:gd name="connsiteX113" fmla="*/ 499970 w 758122"/>
                <a:gd name="connsiteY113" fmla="*/ 360909 h 606846"/>
                <a:gd name="connsiteX114" fmla="*/ 499970 w 758122"/>
                <a:gd name="connsiteY114" fmla="*/ 352092 h 606846"/>
                <a:gd name="connsiteX115" fmla="*/ 499970 w 758122"/>
                <a:gd name="connsiteY115" fmla="*/ 346733 h 606846"/>
                <a:gd name="connsiteX116" fmla="*/ 503600 w 758122"/>
                <a:gd name="connsiteY116" fmla="*/ 334371 h 606846"/>
                <a:gd name="connsiteX117" fmla="*/ 503600 w 758122"/>
                <a:gd name="connsiteY117" fmla="*/ 325553 h 606846"/>
                <a:gd name="connsiteX118" fmla="*/ 503600 w 758122"/>
                <a:gd name="connsiteY118" fmla="*/ 314921 h 606846"/>
                <a:gd name="connsiteX119" fmla="*/ 496427 w 758122"/>
                <a:gd name="connsiteY119" fmla="*/ 309647 h 606846"/>
                <a:gd name="connsiteX120" fmla="*/ 490982 w 758122"/>
                <a:gd name="connsiteY120" fmla="*/ 313192 h 606846"/>
                <a:gd name="connsiteX121" fmla="*/ 487352 w 758122"/>
                <a:gd name="connsiteY121" fmla="*/ 314921 h 606846"/>
                <a:gd name="connsiteX122" fmla="*/ 490982 w 758122"/>
                <a:gd name="connsiteY122" fmla="*/ 318465 h 606846"/>
                <a:gd name="connsiteX123" fmla="*/ 490982 w 758122"/>
                <a:gd name="connsiteY123" fmla="*/ 325553 h 606846"/>
                <a:gd name="connsiteX124" fmla="*/ 483722 w 758122"/>
                <a:gd name="connsiteY124" fmla="*/ 325553 h 606846"/>
                <a:gd name="connsiteX125" fmla="*/ 481908 w 758122"/>
                <a:gd name="connsiteY125" fmla="*/ 325553 h 606846"/>
                <a:gd name="connsiteX126" fmla="*/ 478364 w 758122"/>
                <a:gd name="connsiteY126" fmla="*/ 314921 h 606846"/>
                <a:gd name="connsiteX127" fmla="*/ 478364 w 758122"/>
                <a:gd name="connsiteY127" fmla="*/ 291926 h 606846"/>
                <a:gd name="connsiteX128" fmla="*/ 474734 w 758122"/>
                <a:gd name="connsiteY128" fmla="*/ 276020 h 606846"/>
                <a:gd name="connsiteX129" fmla="*/ 472919 w 758122"/>
                <a:gd name="connsiteY129" fmla="*/ 251211 h 606846"/>
                <a:gd name="connsiteX130" fmla="*/ 469290 w 758122"/>
                <a:gd name="connsiteY130" fmla="*/ 230031 h 606846"/>
                <a:gd name="connsiteX131" fmla="*/ 469290 w 758122"/>
                <a:gd name="connsiteY131" fmla="*/ 212310 h 606846"/>
                <a:gd name="connsiteX132" fmla="*/ 465660 w 758122"/>
                <a:gd name="connsiteY132" fmla="*/ 196404 h 606846"/>
                <a:gd name="connsiteX133" fmla="*/ 465660 w 758122"/>
                <a:gd name="connsiteY133" fmla="*/ 191044 h 606846"/>
                <a:gd name="connsiteX134" fmla="*/ 460302 w 758122"/>
                <a:gd name="connsiteY134" fmla="*/ 184042 h 606846"/>
                <a:gd name="connsiteX135" fmla="*/ 451226 w 758122"/>
                <a:gd name="connsiteY135" fmla="*/ 182227 h 606846"/>
                <a:gd name="connsiteX136" fmla="*/ 440423 w 758122"/>
                <a:gd name="connsiteY136" fmla="*/ 178683 h 606846"/>
                <a:gd name="connsiteX137" fmla="*/ 434978 w 758122"/>
                <a:gd name="connsiteY137" fmla="*/ 178683 h 606846"/>
                <a:gd name="connsiteX138" fmla="*/ 425990 w 758122"/>
                <a:gd name="connsiteY138" fmla="*/ 175138 h 606846"/>
                <a:gd name="connsiteX139" fmla="*/ 422361 w 758122"/>
                <a:gd name="connsiteY139" fmla="*/ 173410 h 606846"/>
                <a:gd name="connsiteX140" fmla="*/ 413372 w 758122"/>
                <a:gd name="connsiteY140" fmla="*/ 162777 h 606846"/>
                <a:gd name="connsiteX141" fmla="*/ 406113 w 758122"/>
                <a:gd name="connsiteY141" fmla="*/ 157503 h 606846"/>
                <a:gd name="connsiteX142" fmla="*/ 400754 w 758122"/>
                <a:gd name="connsiteY142" fmla="*/ 153959 h 606846"/>
                <a:gd name="connsiteX143" fmla="*/ 397125 w 758122"/>
                <a:gd name="connsiteY143" fmla="*/ 152144 h 606846"/>
                <a:gd name="connsiteX144" fmla="*/ 395310 w 758122"/>
                <a:gd name="connsiteY144" fmla="*/ 141511 h 606846"/>
                <a:gd name="connsiteX145" fmla="*/ 391680 w 758122"/>
                <a:gd name="connsiteY145" fmla="*/ 136238 h 606846"/>
                <a:gd name="connsiteX146" fmla="*/ 384506 w 758122"/>
                <a:gd name="connsiteY146" fmla="*/ 130965 h 606846"/>
                <a:gd name="connsiteX147" fmla="*/ 373617 w 758122"/>
                <a:gd name="connsiteY147" fmla="*/ 120332 h 606846"/>
                <a:gd name="connsiteX148" fmla="*/ 362813 w 758122"/>
                <a:gd name="connsiteY148" fmla="*/ 111428 h 606846"/>
                <a:gd name="connsiteX149" fmla="*/ 352010 w 758122"/>
                <a:gd name="connsiteY149" fmla="*/ 106155 h 606846"/>
                <a:gd name="connsiteX150" fmla="*/ 344750 w 758122"/>
                <a:gd name="connsiteY150" fmla="*/ 99067 h 606846"/>
                <a:gd name="connsiteX151" fmla="*/ 323144 w 758122"/>
                <a:gd name="connsiteY151" fmla="*/ 99067 h 606846"/>
                <a:gd name="connsiteX152" fmla="*/ 319514 w 758122"/>
                <a:gd name="connsiteY152" fmla="*/ 102611 h 606846"/>
                <a:gd name="connsiteX153" fmla="*/ 314069 w 758122"/>
                <a:gd name="connsiteY153" fmla="*/ 106155 h 606846"/>
                <a:gd name="connsiteX154" fmla="*/ 310440 w 758122"/>
                <a:gd name="connsiteY154" fmla="*/ 109699 h 606846"/>
                <a:gd name="connsiteX155" fmla="*/ 306897 w 758122"/>
                <a:gd name="connsiteY155" fmla="*/ 111428 h 606846"/>
                <a:gd name="connsiteX156" fmla="*/ 306897 w 758122"/>
                <a:gd name="connsiteY156" fmla="*/ 118517 h 606846"/>
                <a:gd name="connsiteX157" fmla="*/ 305081 w 758122"/>
                <a:gd name="connsiteY157" fmla="*/ 120332 h 606846"/>
                <a:gd name="connsiteX158" fmla="*/ 297821 w 758122"/>
                <a:gd name="connsiteY158" fmla="*/ 123876 h 606846"/>
                <a:gd name="connsiteX159" fmla="*/ 292377 w 758122"/>
                <a:gd name="connsiteY159" fmla="*/ 123876 h 606846"/>
                <a:gd name="connsiteX160" fmla="*/ 288833 w 758122"/>
                <a:gd name="connsiteY160" fmla="*/ 127421 h 606846"/>
                <a:gd name="connsiteX161" fmla="*/ 283389 w 758122"/>
                <a:gd name="connsiteY161" fmla="*/ 132694 h 606846"/>
                <a:gd name="connsiteX162" fmla="*/ 276129 w 758122"/>
                <a:gd name="connsiteY162" fmla="*/ 139782 h 606846"/>
                <a:gd name="connsiteX163" fmla="*/ 267141 w 758122"/>
                <a:gd name="connsiteY163" fmla="*/ 139782 h 606846"/>
                <a:gd name="connsiteX164" fmla="*/ 261696 w 758122"/>
                <a:gd name="connsiteY164" fmla="*/ 141511 h 606846"/>
                <a:gd name="connsiteX165" fmla="*/ 252708 w 758122"/>
                <a:gd name="connsiteY165" fmla="*/ 145055 h 606846"/>
                <a:gd name="connsiteX166" fmla="*/ 245448 w 758122"/>
                <a:gd name="connsiteY166" fmla="*/ 145055 h 606846"/>
                <a:gd name="connsiteX167" fmla="*/ 236460 w 758122"/>
                <a:gd name="connsiteY167" fmla="*/ 148600 h 606846"/>
                <a:gd name="connsiteX168" fmla="*/ 232830 w 758122"/>
                <a:gd name="connsiteY168" fmla="*/ 152144 h 606846"/>
                <a:gd name="connsiteX169" fmla="*/ 227472 w 758122"/>
                <a:gd name="connsiteY169" fmla="*/ 153959 h 606846"/>
                <a:gd name="connsiteX170" fmla="*/ 220212 w 758122"/>
                <a:gd name="connsiteY170" fmla="*/ 152144 h 606846"/>
                <a:gd name="connsiteX171" fmla="*/ 218397 w 758122"/>
                <a:gd name="connsiteY171" fmla="*/ 148600 h 606846"/>
                <a:gd name="connsiteX172" fmla="*/ 211224 w 758122"/>
                <a:gd name="connsiteY172" fmla="*/ 139782 h 606846"/>
                <a:gd name="connsiteX173" fmla="*/ 205779 w 758122"/>
                <a:gd name="connsiteY173" fmla="*/ 132694 h 606846"/>
                <a:gd name="connsiteX174" fmla="*/ 196790 w 758122"/>
                <a:gd name="connsiteY174" fmla="*/ 127421 h 606846"/>
                <a:gd name="connsiteX175" fmla="*/ 184086 w 758122"/>
                <a:gd name="connsiteY175" fmla="*/ 118517 h 606846"/>
                <a:gd name="connsiteX176" fmla="*/ 167838 w 758122"/>
                <a:gd name="connsiteY176" fmla="*/ 109699 h 606846"/>
                <a:gd name="connsiteX177" fmla="*/ 149775 w 758122"/>
                <a:gd name="connsiteY177" fmla="*/ 102611 h 606846"/>
                <a:gd name="connsiteX178" fmla="*/ 137157 w 758122"/>
                <a:gd name="connsiteY178" fmla="*/ 97338 h 606846"/>
                <a:gd name="connsiteX179" fmla="*/ 128168 w 758122"/>
                <a:gd name="connsiteY179" fmla="*/ 93793 h 606846"/>
                <a:gd name="connsiteX180" fmla="*/ 120909 w 758122"/>
                <a:gd name="connsiteY180" fmla="*/ 90249 h 606846"/>
                <a:gd name="connsiteX181" fmla="*/ 124539 w 758122"/>
                <a:gd name="connsiteY181" fmla="*/ 86705 h 606846"/>
                <a:gd name="connsiteX182" fmla="*/ 124539 w 758122"/>
                <a:gd name="connsiteY182" fmla="*/ 81345 h 606846"/>
                <a:gd name="connsiteX183" fmla="*/ 120909 w 758122"/>
                <a:gd name="connsiteY183" fmla="*/ 77887 h 606846"/>
                <a:gd name="connsiteX184" fmla="*/ 115551 w 758122"/>
                <a:gd name="connsiteY184" fmla="*/ 77887 h 606846"/>
                <a:gd name="connsiteX185" fmla="*/ 106476 w 758122"/>
                <a:gd name="connsiteY185" fmla="*/ 77887 h 606846"/>
                <a:gd name="connsiteX186" fmla="*/ 102846 w 758122"/>
                <a:gd name="connsiteY186" fmla="*/ 81345 h 606846"/>
                <a:gd name="connsiteX187" fmla="*/ 93858 w 758122"/>
                <a:gd name="connsiteY187" fmla="*/ 84889 h 606846"/>
                <a:gd name="connsiteX188" fmla="*/ 84870 w 758122"/>
                <a:gd name="connsiteY188" fmla="*/ 86705 h 606846"/>
                <a:gd name="connsiteX189" fmla="*/ 77610 w 758122"/>
                <a:gd name="connsiteY189" fmla="*/ 90249 h 606846"/>
                <a:gd name="connsiteX190" fmla="*/ 64992 w 758122"/>
                <a:gd name="connsiteY190" fmla="*/ 93793 h 606846"/>
                <a:gd name="connsiteX191" fmla="*/ 55917 w 758122"/>
                <a:gd name="connsiteY191" fmla="*/ 90249 h 606846"/>
                <a:gd name="connsiteX192" fmla="*/ 54188 w 758122"/>
                <a:gd name="connsiteY192" fmla="*/ 90249 h 606846"/>
                <a:gd name="connsiteX193" fmla="*/ 54188 w 758122"/>
                <a:gd name="connsiteY193" fmla="*/ 84889 h 606846"/>
                <a:gd name="connsiteX194" fmla="*/ 54188 w 758122"/>
                <a:gd name="connsiteY194" fmla="*/ 81345 h 606846"/>
                <a:gd name="connsiteX195" fmla="*/ 54188 w 758122"/>
                <a:gd name="connsiteY195" fmla="*/ 77887 h 606846"/>
                <a:gd name="connsiteX196" fmla="*/ 46929 w 758122"/>
                <a:gd name="connsiteY196" fmla="*/ 81345 h 606846"/>
                <a:gd name="connsiteX197" fmla="*/ 43299 w 758122"/>
                <a:gd name="connsiteY197" fmla="*/ 84889 h 606846"/>
                <a:gd name="connsiteX198" fmla="*/ 37940 w 758122"/>
                <a:gd name="connsiteY198" fmla="*/ 86705 h 606846"/>
                <a:gd name="connsiteX199" fmla="*/ 30681 w 758122"/>
                <a:gd name="connsiteY199" fmla="*/ 93793 h 606846"/>
                <a:gd name="connsiteX200" fmla="*/ 25236 w 758122"/>
                <a:gd name="connsiteY200" fmla="*/ 97338 h 606846"/>
                <a:gd name="connsiteX201" fmla="*/ 21693 w 758122"/>
                <a:gd name="connsiteY201" fmla="*/ 99067 h 606846"/>
                <a:gd name="connsiteX202" fmla="*/ 21693 w 758122"/>
                <a:gd name="connsiteY202" fmla="*/ 84889 h 606846"/>
                <a:gd name="connsiteX203" fmla="*/ 21693 w 758122"/>
                <a:gd name="connsiteY203" fmla="*/ 72528 h 606846"/>
                <a:gd name="connsiteX204" fmla="*/ 19878 w 758122"/>
                <a:gd name="connsiteY204" fmla="*/ 65439 h 606846"/>
                <a:gd name="connsiteX205" fmla="*/ 8988 w 758122"/>
                <a:gd name="connsiteY205" fmla="*/ 56622 h 606846"/>
                <a:gd name="connsiteX206" fmla="*/ 0 w 758122"/>
                <a:gd name="connsiteY206" fmla="*/ 47804 h 606846"/>
                <a:gd name="connsiteX207" fmla="*/ 3630 w 758122"/>
                <a:gd name="connsiteY207" fmla="*/ 38900 h 60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758122" h="606846">
                  <a:moveTo>
                    <a:pt x="3630" y="35356"/>
                  </a:moveTo>
                  <a:lnTo>
                    <a:pt x="236460" y="21266"/>
                  </a:lnTo>
                  <a:lnTo>
                    <a:pt x="245448" y="30083"/>
                  </a:lnTo>
                  <a:lnTo>
                    <a:pt x="252708" y="38900"/>
                  </a:lnTo>
                  <a:lnTo>
                    <a:pt x="258153" y="42445"/>
                  </a:lnTo>
                  <a:lnTo>
                    <a:pt x="326688" y="42445"/>
                  </a:lnTo>
                  <a:lnTo>
                    <a:pt x="341121" y="38900"/>
                  </a:lnTo>
                  <a:lnTo>
                    <a:pt x="357369" y="38900"/>
                  </a:lnTo>
                  <a:lnTo>
                    <a:pt x="391680" y="35356"/>
                  </a:lnTo>
                  <a:lnTo>
                    <a:pt x="431435" y="35356"/>
                  </a:lnTo>
                  <a:lnTo>
                    <a:pt x="465660" y="33627"/>
                  </a:lnTo>
                  <a:lnTo>
                    <a:pt x="499970" y="30083"/>
                  </a:lnTo>
                  <a:lnTo>
                    <a:pt x="499970" y="38900"/>
                  </a:lnTo>
                  <a:lnTo>
                    <a:pt x="499970" y="44260"/>
                  </a:lnTo>
                  <a:lnTo>
                    <a:pt x="503600" y="51349"/>
                  </a:lnTo>
                  <a:lnTo>
                    <a:pt x="512675" y="51349"/>
                  </a:lnTo>
                  <a:lnTo>
                    <a:pt x="518034" y="47804"/>
                  </a:lnTo>
                  <a:lnTo>
                    <a:pt x="521663" y="38900"/>
                  </a:lnTo>
                  <a:lnTo>
                    <a:pt x="521663" y="33627"/>
                  </a:lnTo>
                  <a:lnTo>
                    <a:pt x="521663" y="26539"/>
                  </a:lnTo>
                  <a:lnTo>
                    <a:pt x="516218" y="17721"/>
                  </a:lnTo>
                  <a:lnTo>
                    <a:pt x="512675" y="10633"/>
                  </a:lnTo>
                  <a:lnTo>
                    <a:pt x="516218" y="5273"/>
                  </a:lnTo>
                  <a:lnTo>
                    <a:pt x="521663" y="0"/>
                  </a:lnTo>
                  <a:lnTo>
                    <a:pt x="528837" y="0"/>
                  </a:lnTo>
                  <a:lnTo>
                    <a:pt x="537911" y="1729"/>
                  </a:lnTo>
                  <a:lnTo>
                    <a:pt x="546899" y="1729"/>
                  </a:lnTo>
                  <a:lnTo>
                    <a:pt x="552344" y="1729"/>
                  </a:lnTo>
                  <a:lnTo>
                    <a:pt x="561333" y="1729"/>
                  </a:lnTo>
                  <a:lnTo>
                    <a:pt x="561333" y="21266"/>
                  </a:lnTo>
                  <a:lnTo>
                    <a:pt x="568592" y="30083"/>
                  </a:lnTo>
                  <a:lnTo>
                    <a:pt x="574037" y="44260"/>
                  </a:lnTo>
                  <a:lnTo>
                    <a:pt x="586655" y="63710"/>
                  </a:lnTo>
                  <a:lnTo>
                    <a:pt x="602903" y="93793"/>
                  </a:lnTo>
                  <a:lnTo>
                    <a:pt x="620966" y="127421"/>
                  </a:lnTo>
                  <a:lnTo>
                    <a:pt x="633584" y="152144"/>
                  </a:lnTo>
                  <a:lnTo>
                    <a:pt x="673253" y="217583"/>
                  </a:lnTo>
                  <a:lnTo>
                    <a:pt x="673253" y="228216"/>
                  </a:lnTo>
                  <a:lnTo>
                    <a:pt x="673253" y="238849"/>
                  </a:lnTo>
                  <a:lnTo>
                    <a:pt x="676883" y="245937"/>
                  </a:lnTo>
                  <a:lnTo>
                    <a:pt x="680513" y="258299"/>
                  </a:lnTo>
                  <a:lnTo>
                    <a:pt x="680513" y="267116"/>
                  </a:lnTo>
                  <a:lnTo>
                    <a:pt x="689501" y="283109"/>
                  </a:lnTo>
                  <a:lnTo>
                    <a:pt x="702206" y="300744"/>
                  </a:lnTo>
                  <a:lnTo>
                    <a:pt x="714824" y="325553"/>
                  </a:lnTo>
                  <a:lnTo>
                    <a:pt x="723812" y="343275"/>
                  </a:lnTo>
                  <a:lnTo>
                    <a:pt x="741875" y="373271"/>
                  </a:lnTo>
                  <a:lnTo>
                    <a:pt x="749135" y="389264"/>
                  </a:lnTo>
                  <a:lnTo>
                    <a:pt x="750864" y="410443"/>
                  </a:lnTo>
                  <a:lnTo>
                    <a:pt x="750864" y="422891"/>
                  </a:lnTo>
                  <a:lnTo>
                    <a:pt x="754493" y="449430"/>
                  </a:lnTo>
                  <a:lnTo>
                    <a:pt x="758123" y="465336"/>
                  </a:lnTo>
                  <a:lnTo>
                    <a:pt x="754493" y="488330"/>
                  </a:lnTo>
                  <a:lnTo>
                    <a:pt x="754493" y="507780"/>
                  </a:lnTo>
                  <a:lnTo>
                    <a:pt x="754493" y="516598"/>
                  </a:lnTo>
                  <a:lnTo>
                    <a:pt x="749135" y="528959"/>
                  </a:lnTo>
                  <a:lnTo>
                    <a:pt x="749135" y="543136"/>
                  </a:lnTo>
                  <a:lnTo>
                    <a:pt x="749135" y="553769"/>
                  </a:lnTo>
                  <a:lnTo>
                    <a:pt x="754493" y="555498"/>
                  </a:lnTo>
                  <a:lnTo>
                    <a:pt x="750864" y="571491"/>
                  </a:lnTo>
                  <a:lnTo>
                    <a:pt x="741875" y="583852"/>
                  </a:lnTo>
                  <a:lnTo>
                    <a:pt x="736430" y="598029"/>
                  </a:lnTo>
                  <a:lnTo>
                    <a:pt x="729257" y="606847"/>
                  </a:lnTo>
                  <a:lnTo>
                    <a:pt x="727442" y="601574"/>
                  </a:lnTo>
                  <a:lnTo>
                    <a:pt x="732887" y="596214"/>
                  </a:lnTo>
                  <a:lnTo>
                    <a:pt x="736430" y="592670"/>
                  </a:lnTo>
                  <a:lnTo>
                    <a:pt x="738245" y="583852"/>
                  </a:lnTo>
                  <a:lnTo>
                    <a:pt x="741875" y="576764"/>
                  </a:lnTo>
                  <a:lnTo>
                    <a:pt x="738245" y="571491"/>
                  </a:lnTo>
                  <a:lnTo>
                    <a:pt x="732887" y="567946"/>
                  </a:lnTo>
                  <a:lnTo>
                    <a:pt x="727442" y="575035"/>
                  </a:lnTo>
                  <a:lnTo>
                    <a:pt x="720182" y="576764"/>
                  </a:lnTo>
                  <a:lnTo>
                    <a:pt x="714824" y="580308"/>
                  </a:lnTo>
                  <a:lnTo>
                    <a:pt x="702206" y="583852"/>
                  </a:lnTo>
                  <a:lnTo>
                    <a:pt x="689501" y="585581"/>
                  </a:lnTo>
                  <a:lnTo>
                    <a:pt x="682328" y="589125"/>
                  </a:lnTo>
                  <a:lnTo>
                    <a:pt x="673253" y="592670"/>
                  </a:lnTo>
                  <a:lnTo>
                    <a:pt x="667895" y="589125"/>
                  </a:lnTo>
                  <a:lnTo>
                    <a:pt x="664265" y="583852"/>
                  </a:lnTo>
                  <a:lnTo>
                    <a:pt x="664265" y="576764"/>
                  </a:lnTo>
                  <a:lnTo>
                    <a:pt x="664265" y="567946"/>
                  </a:lnTo>
                  <a:lnTo>
                    <a:pt x="664265" y="559042"/>
                  </a:lnTo>
                  <a:lnTo>
                    <a:pt x="658820" y="553769"/>
                  </a:lnTo>
                  <a:lnTo>
                    <a:pt x="651647" y="546681"/>
                  </a:lnTo>
                  <a:lnTo>
                    <a:pt x="649832" y="541407"/>
                  </a:lnTo>
                  <a:lnTo>
                    <a:pt x="639029" y="528959"/>
                  </a:lnTo>
                  <a:lnTo>
                    <a:pt x="633584" y="521957"/>
                  </a:lnTo>
                  <a:lnTo>
                    <a:pt x="628139" y="516598"/>
                  </a:lnTo>
                  <a:lnTo>
                    <a:pt x="615521" y="520142"/>
                  </a:lnTo>
                  <a:lnTo>
                    <a:pt x="608262" y="516598"/>
                  </a:lnTo>
                  <a:lnTo>
                    <a:pt x="602903" y="507780"/>
                  </a:lnTo>
                  <a:lnTo>
                    <a:pt x="595643" y="498963"/>
                  </a:lnTo>
                  <a:lnTo>
                    <a:pt x="593828" y="488330"/>
                  </a:lnTo>
                  <a:lnTo>
                    <a:pt x="590285" y="482971"/>
                  </a:lnTo>
                  <a:lnTo>
                    <a:pt x="581211" y="470609"/>
                  </a:lnTo>
                  <a:lnTo>
                    <a:pt x="574037" y="465336"/>
                  </a:lnTo>
                  <a:lnTo>
                    <a:pt x="572222" y="461791"/>
                  </a:lnTo>
                  <a:lnTo>
                    <a:pt x="568592" y="449430"/>
                  </a:lnTo>
                  <a:lnTo>
                    <a:pt x="572222" y="444070"/>
                  </a:lnTo>
                  <a:lnTo>
                    <a:pt x="561333" y="440526"/>
                  </a:lnTo>
                  <a:lnTo>
                    <a:pt x="561333" y="433437"/>
                  </a:lnTo>
                  <a:lnTo>
                    <a:pt x="561333" y="424620"/>
                  </a:lnTo>
                  <a:lnTo>
                    <a:pt x="559604" y="419347"/>
                  </a:lnTo>
                  <a:lnTo>
                    <a:pt x="555974" y="415802"/>
                  </a:lnTo>
                  <a:lnTo>
                    <a:pt x="552344" y="419347"/>
                  </a:lnTo>
                  <a:lnTo>
                    <a:pt x="546899" y="422891"/>
                  </a:lnTo>
                  <a:lnTo>
                    <a:pt x="539726" y="422891"/>
                  </a:lnTo>
                  <a:lnTo>
                    <a:pt x="537911" y="419347"/>
                  </a:lnTo>
                  <a:lnTo>
                    <a:pt x="534282" y="410443"/>
                  </a:lnTo>
                  <a:lnTo>
                    <a:pt x="521663" y="398081"/>
                  </a:lnTo>
                  <a:lnTo>
                    <a:pt x="518034" y="389264"/>
                  </a:lnTo>
                  <a:lnTo>
                    <a:pt x="505415" y="382175"/>
                  </a:lnTo>
                  <a:lnTo>
                    <a:pt x="499970" y="373271"/>
                  </a:lnTo>
                  <a:lnTo>
                    <a:pt x="499970" y="360909"/>
                  </a:lnTo>
                  <a:lnTo>
                    <a:pt x="499970" y="352092"/>
                  </a:lnTo>
                  <a:lnTo>
                    <a:pt x="499970" y="346733"/>
                  </a:lnTo>
                  <a:lnTo>
                    <a:pt x="503600" y="334371"/>
                  </a:lnTo>
                  <a:lnTo>
                    <a:pt x="503600" y="325553"/>
                  </a:lnTo>
                  <a:lnTo>
                    <a:pt x="503600" y="314921"/>
                  </a:lnTo>
                  <a:lnTo>
                    <a:pt x="496427" y="309647"/>
                  </a:lnTo>
                  <a:lnTo>
                    <a:pt x="490982" y="313192"/>
                  </a:lnTo>
                  <a:lnTo>
                    <a:pt x="487352" y="314921"/>
                  </a:lnTo>
                  <a:lnTo>
                    <a:pt x="490982" y="318465"/>
                  </a:lnTo>
                  <a:lnTo>
                    <a:pt x="490982" y="325553"/>
                  </a:lnTo>
                  <a:lnTo>
                    <a:pt x="483722" y="325553"/>
                  </a:lnTo>
                  <a:lnTo>
                    <a:pt x="481908" y="325553"/>
                  </a:lnTo>
                  <a:lnTo>
                    <a:pt x="478364" y="314921"/>
                  </a:lnTo>
                  <a:lnTo>
                    <a:pt x="478364" y="291926"/>
                  </a:lnTo>
                  <a:lnTo>
                    <a:pt x="474734" y="276020"/>
                  </a:lnTo>
                  <a:lnTo>
                    <a:pt x="472919" y="251211"/>
                  </a:lnTo>
                  <a:lnTo>
                    <a:pt x="469290" y="230031"/>
                  </a:lnTo>
                  <a:lnTo>
                    <a:pt x="469290" y="212310"/>
                  </a:lnTo>
                  <a:lnTo>
                    <a:pt x="465660" y="196404"/>
                  </a:lnTo>
                  <a:lnTo>
                    <a:pt x="465660" y="191044"/>
                  </a:lnTo>
                  <a:lnTo>
                    <a:pt x="460302" y="184042"/>
                  </a:lnTo>
                  <a:lnTo>
                    <a:pt x="451226" y="182227"/>
                  </a:lnTo>
                  <a:lnTo>
                    <a:pt x="440423" y="178683"/>
                  </a:lnTo>
                  <a:lnTo>
                    <a:pt x="434978" y="178683"/>
                  </a:lnTo>
                  <a:lnTo>
                    <a:pt x="425990" y="175138"/>
                  </a:lnTo>
                  <a:lnTo>
                    <a:pt x="422361" y="173410"/>
                  </a:lnTo>
                  <a:lnTo>
                    <a:pt x="413372" y="162777"/>
                  </a:lnTo>
                  <a:lnTo>
                    <a:pt x="406113" y="157503"/>
                  </a:lnTo>
                  <a:lnTo>
                    <a:pt x="400754" y="153959"/>
                  </a:lnTo>
                  <a:lnTo>
                    <a:pt x="397125" y="152144"/>
                  </a:lnTo>
                  <a:lnTo>
                    <a:pt x="395310" y="141511"/>
                  </a:lnTo>
                  <a:lnTo>
                    <a:pt x="391680" y="136238"/>
                  </a:lnTo>
                  <a:lnTo>
                    <a:pt x="384506" y="130965"/>
                  </a:lnTo>
                  <a:lnTo>
                    <a:pt x="373617" y="120332"/>
                  </a:lnTo>
                  <a:lnTo>
                    <a:pt x="362813" y="111428"/>
                  </a:lnTo>
                  <a:lnTo>
                    <a:pt x="352010" y="106155"/>
                  </a:lnTo>
                  <a:lnTo>
                    <a:pt x="344750" y="99067"/>
                  </a:lnTo>
                  <a:lnTo>
                    <a:pt x="323144" y="99067"/>
                  </a:lnTo>
                  <a:lnTo>
                    <a:pt x="319514" y="102611"/>
                  </a:lnTo>
                  <a:lnTo>
                    <a:pt x="314069" y="106155"/>
                  </a:lnTo>
                  <a:lnTo>
                    <a:pt x="310440" y="109699"/>
                  </a:lnTo>
                  <a:lnTo>
                    <a:pt x="306897" y="111428"/>
                  </a:lnTo>
                  <a:lnTo>
                    <a:pt x="306897" y="118517"/>
                  </a:lnTo>
                  <a:lnTo>
                    <a:pt x="305081" y="120332"/>
                  </a:lnTo>
                  <a:lnTo>
                    <a:pt x="297821" y="123876"/>
                  </a:lnTo>
                  <a:lnTo>
                    <a:pt x="292377" y="123876"/>
                  </a:lnTo>
                  <a:lnTo>
                    <a:pt x="288833" y="127421"/>
                  </a:lnTo>
                  <a:lnTo>
                    <a:pt x="283389" y="132694"/>
                  </a:lnTo>
                  <a:lnTo>
                    <a:pt x="276129" y="139782"/>
                  </a:lnTo>
                  <a:lnTo>
                    <a:pt x="267141" y="139782"/>
                  </a:lnTo>
                  <a:lnTo>
                    <a:pt x="261696" y="141511"/>
                  </a:lnTo>
                  <a:lnTo>
                    <a:pt x="252708" y="145055"/>
                  </a:lnTo>
                  <a:lnTo>
                    <a:pt x="245448" y="145055"/>
                  </a:lnTo>
                  <a:lnTo>
                    <a:pt x="236460" y="148600"/>
                  </a:lnTo>
                  <a:lnTo>
                    <a:pt x="232830" y="152144"/>
                  </a:lnTo>
                  <a:lnTo>
                    <a:pt x="227472" y="153959"/>
                  </a:lnTo>
                  <a:lnTo>
                    <a:pt x="220212" y="152144"/>
                  </a:lnTo>
                  <a:lnTo>
                    <a:pt x="218397" y="148600"/>
                  </a:lnTo>
                  <a:lnTo>
                    <a:pt x="211224" y="139782"/>
                  </a:lnTo>
                  <a:lnTo>
                    <a:pt x="205779" y="132694"/>
                  </a:lnTo>
                  <a:lnTo>
                    <a:pt x="196790" y="127421"/>
                  </a:lnTo>
                  <a:lnTo>
                    <a:pt x="184086" y="118517"/>
                  </a:lnTo>
                  <a:lnTo>
                    <a:pt x="167838" y="109699"/>
                  </a:lnTo>
                  <a:lnTo>
                    <a:pt x="149775" y="102611"/>
                  </a:lnTo>
                  <a:lnTo>
                    <a:pt x="137157" y="97338"/>
                  </a:lnTo>
                  <a:lnTo>
                    <a:pt x="128168" y="93793"/>
                  </a:lnTo>
                  <a:lnTo>
                    <a:pt x="120909" y="90249"/>
                  </a:lnTo>
                  <a:lnTo>
                    <a:pt x="124539" y="86705"/>
                  </a:lnTo>
                  <a:lnTo>
                    <a:pt x="124539" y="81345"/>
                  </a:lnTo>
                  <a:lnTo>
                    <a:pt x="120909" y="77887"/>
                  </a:lnTo>
                  <a:lnTo>
                    <a:pt x="115551" y="77887"/>
                  </a:lnTo>
                  <a:lnTo>
                    <a:pt x="106476" y="77887"/>
                  </a:lnTo>
                  <a:lnTo>
                    <a:pt x="102846" y="81345"/>
                  </a:lnTo>
                  <a:lnTo>
                    <a:pt x="93858" y="84889"/>
                  </a:lnTo>
                  <a:lnTo>
                    <a:pt x="84870" y="86705"/>
                  </a:lnTo>
                  <a:lnTo>
                    <a:pt x="77610" y="90249"/>
                  </a:lnTo>
                  <a:lnTo>
                    <a:pt x="64992" y="93793"/>
                  </a:lnTo>
                  <a:lnTo>
                    <a:pt x="55917" y="90249"/>
                  </a:lnTo>
                  <a:lnTo>
                    <a:pt x="54188" y="90249"/>
                  </a:lnTo>
                  <a:lnTo>
                    <a:pt x="54188" y="84889"/>
                  </a:lnTo>
                  <a:lnTo>
                    <a:pt x="54188" y="81345"/>
                  </a:lnTo>
                  <a:lnTo>
                    <a:pt x="54188" y="77887"/>
                  </a:lnTo>
                  <a:lnTo>
                    <a:pt x="46929" y="81345"/>
                  </a:lnTo>
                  <a:lnTo>
                    <a:pt x="43299" y="84889"/>
                  </a:lnTo>
                  <a:lnTo>
                    <a:pt x="37940" y="86705"/>
                  </a:lnTo>
                  <a:lnTo>
                    <a:pt x="30681" y="93793"/>
                  </a:lnTo>
                  <a:lnTo>
                    <a:pt x="25236" y="97338"/>
                  </a:lnTo>
                  <a:lnTo>
                    <a:pt x="21693" y="99067"/>
                  </a:lnTo>
                  <a:lnTo>
                    <a:pt x="21693" y="84889"/>
                  </a:lnTo>
                  <a:lnTo>
                    <a:pt x="21693" y="72528"/>
                  </a:lnTo>
                  <a:lnTo>
                    <a:pt x="19878" y="65439"/>
                  </a:lnTo>
                  <a:lnTo>
                    <a:pt x="8988" y="56622"/>
                  </a:lnTo>
                  <a:lnTo>
                    <a:pt x="0" y="47804"/>
                  </a:lnTo>
                  <a:lnTo>
                    <a:pt x="3630" y="38900"/>
                  </a:lnTo>
                </a:path>
              </a:pathLst>
            </a:custGeom>
            <a:solidFill>
              <a:srgbClr val="005673"/>
            </a:solidFill>
            <a:ln w="8631" cap="flat">
              <a:solidFill>
                <a:srgbClr val="FFFFFF"/>
              </a:solid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73F61F19-216C-A241-8348-5258345AA5F9}"/>
                </a:ext>
              </a:extLst>
            </p:cNvPr>
            <p:cNvSpPr/>
            <p:nvPr/>
          </p:nvSpPr>
          <p:spPr>
            <a:xfrm>
              <a:off x="6850076" y="4069617"/>
              <a:ext cx="21736" cy="18118"/>
            </a:xfrm>
            <a:custGeom>
              <a:avLst/>
              <a:gdLst>
                <a:gd name="connsiteX0" fmla="*/ 18668 w 18667"/>
                <a:gd name="connsiteY0" fmla="*/ 0 h 15560"/>
                <a:gd name="connsiteX1" fmla="*/ 14951 w 18667"/>
                <a:gd name="connsiteY1" fmla="*/ 0 h 15560"/>
                <a:gd name="connsiteX2" fmla="*/ 13050 w 18667"/>
                <a:gd name="connsiteY2" fmla="*/ 3458 h 15560"/>
                <a:gd name="connsiteX3" fmla="*/ 5617 w 18667"/>
                <a:gd name="connsiteY3" fmla="*/ 8645 h 15560"/>
                <a:gd name="connsiteX4" fmla="*/ 0 w 18667"/>
                <a:gd name="connsiteY4" fmla="*/ 12102 h 15560"/>
                <a:gd name="connsiteX5" fmla="*/ 0 w 18667"/>
                <a:gd name="connsiteY5" fmla="*/ 15560 h 15560"/>
                <a:gd name="connsiteX6" fmla="*/ 5617 w 18667"/>
                <a:gd name="connsiteY6" fmla="*/ 15560 h 15560"/>
                <a:gd name="connsiteX7" fmla="*/ 13050 w 18667"/>
                <a:gd name="connsiteY7" fmla="*/ 8645 h 15560"/>
                <a:gd name="connsiteX8" fmla="*/ 14951 w 18667"/>
                <a:gd name="connsiteY8" fmla="*/ 6916 h 1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7" h="15560">
                  <a:moveTo>
                    <a:pt x="18668" y="0"/>
                  </a:moveTo>
                  <a:lnTo>
                    <a:pt x="14951" y="0"/>
                  </a:lnTo>
                  <a:lnTo>
                    <a:pt x="13050" y="3458"/>
                  </a:lnTo>
                  <a:lnTo>
                    <a:pt x="5617" y="8645"/>
                  </a:lnTo>
                  <a:lnTo>
                    <a:pt x="0" y="12102"/>
                  </a:lnTo>
                  <a:lnTo>
                    <a:pt x="0" y="15560"/>
                  </a:lnTo>
                  <a:lnTo>
                    <a:pt x="5617" y="15560"/>
                  </a:lnTo>
                  <a:lnTo>
                    <a:pt x="13050" y="8645"/>
                  </a:lnTo>
                  <a:lnTo>
                    <a:pt x="14951" y="6916"/>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CAE2F58-B51D-C744-A6D3-D70839306A0D}"/>
                </a:ext>
              </a:extLst>
            </p:cNvPr>
            <p:cNvSpPr/>
            <p:nvPr/>
          </p:nvSpPr>
          <p:spPr>
            <a:xfrm>
              <a:off x="6749843" y="4098607"/>
              <a:ext cx="51927" cy="27781"/>
            </a:xfrm>
            <a:custGeom>
              <a:avLst/>
              <a:gdLst>
                <a:gd name="connsiteX0" fmla="*/ 44596 w 44595"/>
                <a:gd name="connsiteY0" fmla="*/ 5100 h 23858"/>
                <a:gd name="connsiteX1" fmla="*/ 42781 w 44595"/>
                <a:gd name="connsiteY1" fmla="*/ 0 h 23858"/>
                <a:gd name="connsiteX2" fmla="*/ 35694 w 44595"/>
                <a:gd name="connsiteY2" fmla="*/ 0 h 23858"/>
                <a:gd name="connsiteX3" fmla="*/ 30335 w 44595"/>
                <a:gd name="connsiteY3" fmla="*/ 3371 h 23858"/>
                <a:gd name="connsiteX4" fmla="*/ 23162 w 44595"/>
                <a:gd name="connsiteY4" fmla="*/ 8558 h 23858"/>
                <a:gd name="connsiteX5" fmla="*/ 14260 w 44595"/>
                <a:gd name="connsiteY5" fmla="*/ 15301 h 23858"/>
                <a:gd name="connsiteX6" fmla="*/ 8902 w 44595"/>
                <a:gd name="connsiteY6" fmla="*/ 17029 h 23858"/>
                <a:gd name="connsiteX7" fmla="*/ 1815 w 44595"/>
                <a:gd name="connsiteY7" fmla="*/ 20488 h 23858"/>
                <a:gd name="connsiteX8" fmla="*/ 0 w 44595"/>
                <a:gd name="connsiteY8" fmla="*/ 23859 h 23858"/>
                <a:gd name="connsiteX9" fmla="*/ 5358 w 44595"/>
                <a:gd name="connsiteY9" fmla="*/ 23859 h 23858"/>
                <a:gd name="connsiteX10" fmla="*/ 8902 w 44595"/>
                <a:gd name="connsiteY10" fmla="*/ 20488 h 23858"/>
                <a:gd name="connsiteX11" fmla="*/ 14260 w 44595"/>
                <a:gd name="connsiteY11" fmla="*/ 17029 h 23858"/>
                <a:gd name="connsiteX12" fmla="*/ 21434 w 44595"/>
                <a:gd name="connsiteY12" fmla="*/ 17029 h 23858"/>
                <a:gd name="connsiteX13" fmla="*/ 26792 w 44595"/>
                <a:gd name="connsiteY13" fmla="*/ 15301 h 23858"/>
                <a:gd name="connsiteX14" fmla="*/ 33879 w 44595"/>
                <a:gd name="connsiteY14" fmla="*/ 11929 h 23858"/>
                <a:gd name="connsiteX15" fmla="*/ 39237 w 44595"/>
                <a:gd name="connsiteY15" fmla="*/ 8558 h 2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95" h="23858">
                  <a:moveTo>
                    <a:pt x="44596" y="5100"/>
                  </a:moveTo>
                  <a:lnTo>
                    <a:pt x="42781" y="0"/>
                  </a:lnTo>
                  <a:lnTo>
                    <a:pt x="35694" y="0"/>
                  </a:lnTo>
                  <a:lnTo>
                    <a:pt x="30335" y="3371"/>
                  </a:lnTo>
                  <a:lnTo>
                    <a:pt x="23162" y="8558"/>
                  </a:lnTo>
                  <a:lnTo>
                    <a:pt x="14260" y="15301"/>
                  </a:lnTo>
                  <a:lnTo>
                    <a:pt x="8902" y="17029"/>
                  </a:lnTo>
                  <a:lnTo>
                    <a:pt x="1815" y="20488"/>
                  </a:lnTo>
                  <a:lnTo>
                    <a:pt x="0" y="23859"/>
                  </a:lnTo>
                  <a:lnTo>
                    <a:pt x="5358" y="23859"/>
                  </a:lnTo>
                  <a:lnTo>
                    <a:pt x="8902" y="20488"/>
                  </a:lnTo>
                  <a:lnTo>
                    <a:pt x="14260" y="17029"/>
                  </a:lnTo>
                  <a:lnTo>
                    <a:pt x="21434" y="17029"/>
                  </a:lnTo>
                  <a:lnTo>
                    <a:pt x="26792" y="15301"/>
                  </a:lnTo>
                  <a:lnTo>
                    <a:pt x="33879" y="11929"/>
                  </a:lnTo>
                  <a:lnTo>
                    <a:pt x="39237" y="8558"/>
                  </a:lnTo>
                  <a:close/>
                </a:path>
              </a:pathLst>
            </a:custGeom>
            <a:solidFill>
              <a:srgbClr val="005673"/>
            </a:solidFill>
            <a:ln w="8631" cap="flat">
              <a:solidFill>
                <a:srgbClr val="FFFFFF"/>
              </a:solid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66D2E427-7644-AB47-9A9F-45187E322005}"/>
                </a:ext>
              </a:extLst>
            </p:cNvPr>
            <p:cNvSpPr/>
            <p:nvPr/>
          </p:nvSpPr>
          <p:spPr>
            <a:xfrm>
              <a:off x="6433448" y="2839979"/>
              <a:ext cx="503576" cy="363576"/>
            </a:xfrm>
            <a:custGeom>
              <a:avLst/>
              <a:gdLst>
                <a:gd name="connsiteX0" fmla="*/ 18063 w 432472"/>
                <a:gd name="connsiteY0" fmla="*/ 37344 h 312240"/>
                <a:gd name="connsiteX1" fmla="*/ 34398 w 432472"/>
                <a:gd name="connsiteY1" fmla="*/ 28873 h 312240"/>
                <a:gd name="connsiteX2" fmla="*/ 56090 w 432472"/>
                <a:gd name="connsiteY2" fmla="*/ 23772 h 312240"/>
                <a:gd name="connsiteX3" fmla="*/ 72338 w 432472"/>
                <a:gd name="connsiteY3" fmla="*/ 11843 h 312240"/>
                <a:gd name="connsiteX4" fmla="*/ 81413 w 432472"/>
                <a:gd name="connsiteY4" fmla="*/ 5100 h 312240"/>
                <a:gd name="connsiteX5" fmla="*/ 103105 w 432472"/>
                <a:gd name="connsiteY5" fmla="*/ 5100 h 312240"/>
                <a:gd name="connsiteX6" fmla="*/ 121255 w 432472"/>
                <a:gd name="connsiteY6" fmla="*/ 3371 h 312240"/>
                <a:gd name="connsiteX7" fmla="*/ 137503 w 432472"/>
                <a:gd name="connsiteY7" fmla="*/ 3371 h 312240"/>
                <a:gd name="connsiteX8" fmla="*/ 155652 w 432472"/>
                <a:gd name="connsiteY8" fmla="*/ 3371 h 312240"/>
                <a:gd name="connsiteX9" fmla="*/ 177345 w 432472"/>
                <a:gd name="connsiteY9" fmla="*/ 0 h 312240"/>
                <a:gd name="connsiteX10" fmla="*/ 189963 w 432472"/>
                <a:gd name="connsiteY10" fmla="*/ 0 h 312240"/>
                <a:gd name="connsiteX11" fmla="*/ 199038 w 432472"/>
                <a:gd name="connsiteY11" fmla="*/ 8471 h 312240"/>
                <a:gd name="connsiteX12" fmla="*/ 211742 w 432472"/>
                <a:gd name="connsiteY12" fmla="*/ 8471 h 312240"/>
                <a:gd name="connsiteX13" fmla="*/ 217100 w 432472"/>
                <a:gd name="connsiteY13" fmla="*/ 13572 h 312240"/>
                <a:gd name="connsiteX14" fmla="*/ 224360 w 432472"/>
                <a:gd name="connsiteY14" fmla="*/ 20401 h 312240"/>
                <a:gd name="connsiteX15" fmla="*/ 224360 w 432472"/>
                <a:gd name="connsiteY15" fmla="*/ 28873 h 312240"/>
                <a:gd name="connsiteX16" fmla="*/ 233435 w 432472"/>
                <a:gd name="connsiteY16" fmla="*/ 28873 h 312240"/>
                <a:gd name="connsiteX17" fmla="*/ 251498 w 432472"/>
                <a:gd name="connsiteY17" fmla="*/ 28873 h 312240"/>
                <a:gd name="connsiteX18" fmla="*/ 267832 w 432472"/>
                <a:gd name="connsiteY18" fmla="*/ 23772 h 312240"/>
                <a:gd name="connsiteX19" fmla="*/ 285895 w 432472"/>
                <a:gd name="connsiteY19" fmla="*/ 20401 h 312240"/>
                <a:gd name="connsiteX20" fmla="*/ 298600 w 432472"/>
                <a:gd name="connsiteY20" fmla="*/ 20401 h 312240"/>
                <a:gd name="connsiteX21" fmla="*/ 307588 w 432472"/>
                <a:gd name="connsiteY21" fmla="*/ 16943 h 312240"/>
                <a:gd name="connsiteX22" fmla="*/ 316663 w 432472"/>
                <a:gd name="connsiteY22" fmla="*/ 11843 h 312240"/>
                <a:gd name="connsiteX23" fmla="*/ 320292 w 432472"/>
                <a:gd name="connsiteY23" fmla="*/ 13572 h 312240"/>
                <a:gd name="connsiteX24" fmla="*/ 323923 w 432472"/>
                <a:gd name="connsiteY24" fmla="*/ 16943 h 312240"/>
                <a:gd name="connsiteX25" fmla="*/ 338355 w 432472"/>
                <a:gd name="connsiteY25" fmla="*/ 28873 h 312240"/>
                <a:gd name="connsiteX26" fmla="*/ 432473 w 432472"/>
                <a:gd name="connsiteY26" fmla="*/ 96732 h 312240"/>
                <a:gd name="connsiteX27" fmla="*/ 432473 w 432472"/>
                <a:gd name="connsiteY27" fmla="*/ 98461 h 312240"/>
                <a:gd name="connsiteX28" fmla="*/ 432473 w 432472"/>
                <a:gd name="connsiteY28" fmla="*/ 101833 h 312240"/>
                <a:gd name="connsiteX29" fmla="*/ 427028 w 432472"/>
                <a:gd name="connsiteY29" fmla="*/ 106933 h 312240"/>
                <a:gd name="connsiteX30" fmla="*/ 419768 w 432472"/>
                <a:gd name="connsiteY30" fmla="*/ 110304 h 312240"/>
                <a:gd name="connsiteX31" fmla="*/ 416225 w 432472"/>
                <a:gd name="connsiteY31" fmla="*/ 117047 h 312240"/>
                <a:gd name="connsiteX32" fmla="*/ 414410 w 432472"/>
                <a:gd name="connsiteY32" fmla="*/ 122147 h 312240"/>
                <a:gd name="connsiteX33" fmla="*/ 407150 w 432472"/>
                <a:gd name="connsiteY33" fmla="*/ 128976 h 312240"/>
                <a:gd name="connsiteX34" fmla="*/ 405335 w 432472"/>
                <a:gd name="connsiteY34" fmla="*/ 137448 h 312240"/>
                <a:gd name="connsiteX35" fmla="*/ 401705 w 432472"/>
                <a:gd name="connsiteY35" fmla="*/ 145920 h 312240"/>
                <a:gd name="connsiteX36" fmla="*/ 398075 w 432472"/>
                <a:gd name="connsiteY36" fmla="*/ 151020 h 312240"/>
                <a:gd name="connsiteX37" fmla="*/ 394445 w 432472"/>
                <a:gd name="connsiteY37" fmla="*/ 154391 h 312240"/>
                <a:gd name="connsiteX38" fmla="*/ 392630 w 432472"/>
                <a:gd name="connsiteY38" fmla="*/ 154391 h 312240"/>
                <a:gd name="connsiteX39" fmla="*/ 389001 w 432472"/>
                <a:gd name="connsiteY39" fmla="*/ 157849 h 312240"/>
                <a:gd name="connsiteX40" fmla="*/ 389001 w 432472"/>
                <a:gd name="connsiteY40" fmla="*/ 159492 h 312240"/>
                <a:gd name="connsiteX41" fmla="*/ 392630 w 432472"/>
                <a:gd name="connsiteY41" fmla="*/ 162950 h 312240"/>
                <a:gd name="connsiteX42" fmla="*/ 394445 w 432472"/>
                <a:gd name="connsiteY42" fmla="*/ 169692 h 312240"/>
                <a:gd name="connsiteX43" fmla="*/ 394445 w 432472"/>
                <a:gd name="connsiteY43" fmla="*/ 171421 h 312240"/>
                <a:gd name="connsiteX44" fmla="*/ 392630 w 432472"/>
                <a:gd name="connsiteY44" fmla="*/ 178164 h 312240"/>
                <a:gd name="connsiteX45" fmla="*/ 389001 w 432472"/>
                <a:gd name="connsiteY45" fmla="*/ 183264 h 312240"/>
                <a:gd name="connsiteX46" fmla="*/ 385457 w 432472"/>
                <a:gd name="connsiteY46" fmla="*/ 186636 h 312240"/>
                <a:gd name="connsiteX47" fmla="*/ 383642 w 432472"/>
                <a:gd name="connsiteY47" fmla="*/ 190093 h 312240"/>
                <a:gd name="connsiteX48" fmla="*/ 380013 w 432472"/>
                <a:gd name="connsiteY48" fmla="*/ 190093 h 312240"/>
                <a:gd name="connsiteX49" fmla="*/ 372753 w 432472"/>
                <a:gd name="connsiteY49" fmla="*/ 190093 h 312240"/>
                <a:gd name="connsiteX50" fmla="*/ 370938 w 432472"/>
                <a:gd name="connsiteY50" fmla="*/ 191736 h 312240"/>
                <a:gd name="connsiteX51" fmla="*/ 367308 w 432472"/>
                <a:gd name="connsiteY51" fmla="*/ 195107 h 312240"/>
                <a:gd name="connsiteX52" fmla="*/ 367308 w 432472"/>
                <a:gd name="connsiteY52" fmla="*/ 203665 h 312240"/>
                <a:gd name="connsiteX53" fmla="*/ 367308 w 432472"/>
                <a:gd name="connsiteY53" fmla="*/ 207037 h 312240"/>
                <a:gd name="connsiteX54" fmla="*/ 363678 w 432472"/>
                <a:gd name="connsiteY54" fmla="*/ 210408 h 312240"/>
                <a:gd name="connsiteX55" fmla="*/ 323923 w 432472"/>
                <a:gd name="connsiteY55" fmla="*/ 247752 h 312240"/>
                <a:gd name="connsiteX56" fmla="*/ 316663 w 432472"/>
                <a:gd name="connsiteY56" fmla="*/ 251124 h 312240"/>
                <a:gd name="connsiteX57" fmla="*/ 307588 w 432472"/>
                <a:gd name="connsiteY57" fmla="*/ 252853 h 312240"/>
                <a:gd name="connsiteX58" fmla="*/ 294970 w 432472"/>
                <a:gd name="connsiteY58" fmla="*/ 256224 h 312240"/>
                <a:gd name="connsiteX59" fmla="*/ 276821 w 432472"/>
                <a:gd name="connsiteY59" fmla="*/ 256224 h 312240"/>
                <a:gd name="connsiteX60" fmla="*/ 267832 w 432472"/>
                <a:gd name="connsiteY60" fmla="*/ 259595 h 312240"/>
                <a:gd name="connsiteX61" fmla="*/ 260573 w 432472"/>
                <a:gd name="connsiteY61" fmla="*/ 263053 h 312240"/>
                <a:gd name="connsiteX62" fmla="*/ 264202 w 432472"/>
                <a:gd name="connsiteY62" fmla="*/ 264696 h 312240"/>
                <a:gd name="connsiteX63" fmla="*/ 267832 w 432472"/>
                <a:gd name="connsiteY63" fmla="*/ 268153 h 312240"/>
                <a:gd name="connsiteX64" fmla="*/ 271462 w 432472"/>
                <a:gd name="connsiteY64" fmla="*/ 271525 h 312240"/>
                <a:gd name="connsiteX65" fmla="*/ 276821 w 432472"/>
                <a:gd name="connsiteY65" fmla="*/ 276625 h 312240"/>
                <a:gd name="connsiteX66" fmla="*/ 276821 w 432472"/>
                <a:gd name="connsiteY66" fmla="*/ 279996 h 312240"/>
                <a:gd name="connsiteX67" fmla="*/ 280450 w 432472"/>
                <a:gd name="connsiteY67" fmla="*/ 283368 h 312240"/>
                <a:gd name="connsiteX68" fmla="*/ 284080 w 432472"/>
                <a:gd name="connsiteY68" fmla="*/ 288468 h 312240"/>
                <a:gd name="connsiteX69" fmla="*/ 276821 w 432472"/>
                <a:gd name="connsiteY69" fmla="*/ 288468 h 312240"/>
                <a:gd name="connsiteX70" fmla="*/ 276821 w 432472"/>
                <a:gd name="connsiteY70" fmla="*/ 291839 h 312240"/>
                <a:gd name="connsiteX71" fmla="*/ 267832 w 432472"/>
                <a:gd name="connsiteY71" fmla="*/ 291839 h 312240"/>
                <a:gd name="connsiteX72" fmla="*/ 264202 w 432472"/>
                <a:gd name="connsiteY72" fmla="*/ 296940 h 312240"/>
                <a:gd name="connsiteX73" fmla="*/ 258758 w 432472"/>
                <a:gd name="connsiteY73" fmla="*/ 296940 h 312240"/>
                <a:gd name="connsiteX74" fmla="*/ 255128 w 432472"/>
                <a:gd name="connsiteY74" fmla="*/ 300398 h 312240"/>
                <a:gd name="connsiteX75" fmla="*/ 255128 w 432472"/>
                <a:gd name="connsiteY75" fmla="*/ 305411 h 312240"/>
                <a:gd name="connsiteX76" fmla="*/ 255128 w 432472"/>
                <a:gd name="connsiteY76" fmla="*/ 312241 h 312240"/>
                <a:gd name="connsiteX77" fmla="*/ 246053 w 432472"/>
                <a:gd name="connsiteY77" fmla="*/ 312241 h 312240"/>
                <a:gd name="connsiteX78" fmla="*/ 238880 w 432472"/>
                <a:gd name="connsiteY78" fmla="*/ 308869 h 312240"/>
                <a:gd name="connsiteX79" fmla="*/ 237065 w 432472"/>
                <a:gd name="connsiteY79" fmla="*/ 308869 h 312240"/>
                <a:gd name="connsiteX80" fmla="*/ 233435 w 432472"/>
                <a:gd name="connsiteY80" fmla="*/ 303769 h 312240"/>
                <a:gd name="connsiteX81" fmla="*/ 229805 w 432472"/>
                <a:gd name="connsiteY81" fmla="*/ 300398 h 312240"/>
                <a:gd name="connsiteX82" fmla="*/ 233435 w 432472"/>
                <a:gd name="connsiteY82" fmla="*/ 295297 h 312240"/>
                <a:gd name="connsiteX83" fmla="*/ 229805 w 432472"/>
                <a:gd name="connsiteY83" fmla="*/ 291839 h 312240"/>
                <a:gd name="connsiteX84" fmla="*/ 227990 w 432472"/>
                <a:gd name="connsiteY84" fmla="*/ 285097 h 312240"/>
                <a:gd name="connsiteX85" fmla="*/ 227990 w 432472"/>
                <a:gd name="connsiteY85" fmla="*/ 279996 h 312240"/>
                <a:gd name="connsiteX86" fmla="*/ 224360 w 432472"/>
                <a:gd name="connsiteY86" fmla="*/ 276625 h 312240"/>
                <a:gd name="connsiteX87" fmla="*/ 217100 w 432472"/>
                <a:gd name="connsiteY87" fmla="*/ 271525 h 312240"/>
                <a:gd name="connsiteX88" fmla="*/ 215372 w 432472"/>
                <a:gd name="connsiteY88" fmla="*/ 264696 h 312240"/>
                <a:gd name="connsiteX89" fmla="*/ 211742 w 432472"/>
                <a:gd name="connsiteY89" fmla="*/ 263053 h 312240"/>
                <a:gd name="connsiteX90" fmla="*/ 206297 w 432472"/>
                <a:gd name="connsiteY90" fmla="*/ 259595 h 312240"/>
                <a:gd name="connsiteX91" fmla="*/ 199038 w 432472"/>
                <a:gd name="connsiteY91" fmla="*/ 252853 h 312240"/>
                <a:gd name="connsiteX92" fmla="*/ 199038 w 432472"/>
                <a:gd name="connsiteY92" fmla="*/ 247752 h 312240"/>
                <a:gd name="connsiteX93" fmla="*/ 195408 w 432472"/>
                <a:gd name="connsiteY93" fmla="*/ 242652 h 312240"/>
                <a:gd name="connsiteX94" fmla="*/ 193593 w 432472"/>
                <a:gd name="connsiteY94" fmla="*/ 235910 h 312240"/>
                <a:gd name="connsiteX95" fmla="*/ 189963 w 432472"/>
                <a:gd name="connsiteY95" fmla="*/ 230809 h 312240"/>
                <a:gd name="connsiteX96" fmla="*/ 186420 w 432472"/>
                <a:gd name="connsiteY96" fmla="*/ 223980 h 312240"/>
                <a:gd name="connsiteX97" fmla="*/ 177345 w 432472"/>
                <a:gd name="connsiteY97" fmla="*/ 218880 h 312240"/>
                <a:gd name="connsiteX98" fmla="*/ 164640 w 432472"/>
                <a:gd name="connsiteY98" fmla="*/ 210408 h 312240"/>
                <a:gd name="connsiteX99" fmla="*/ 155652 w 432472"/>
                <a:gd name="connsiteY99" fmla="*/ 203665 h 312240"/>
                <a:gd name="connsiteX100" fmla="*/ 155652 w 432472"/>
                <a:gd name="connsiteY100" fmla="*/ 200208 h 312240"/>
                <a:gd name="connsiteX101" fmla="*/ 152022 w 432472"/>
                <a:gd name="connsiteY101" fmla="*/ 198565 h 312240"/>
                <a:gd name="connsiteX102" fmla="*/ 146578 w 432472"/>
                <a:gd name="connsiteY102" fmla="*/ 195107 h 312240"/>
                <a:gd name="connsiteX103" fmla="*/ 139318 w 432472"/>
                <a:gd name="connsiteY103" fmla="*/ 190093 h 312240"/>
                <a:gd name="connsiteX104" fmla="*/ 139318 w 432472"/>
                <a:gd name="connsiteY104" fmla="*/ 183264 h 312240"/>
                <a:gd name="connsiteX105" fmla="*/ 137503 w 432472"/>
                <a:gd name="connsiteY105" fmla="*/ 178164 h 312240"/>
                <a:gd name="connsiteX106" fmla="*/ 121255 w 432472"/>
                <a:gd name="connsiteY106" fmla="*/ 169692 h 312240"/>
                <a:gd name="connsiteX107" fmla="*/ 112180 w 432472"/>
                <a:gd name="connsiteY107" fmla="*/ 159492 h 312240"/>
                <a:gd name="connsiteX108" fmla="*/ 106736 w 432472"/>
                <a:gd name="connsiteY108" fmla="*/ 154391 h 312240"/>
                <a:gd name="connsiteX109" fmla="*/ 95932 w 432472"/>
                <a:gd name="connsiteY109" fmla="*/ 145920 h 312240"/>
                <a:gd name="connsiteX110" fmla="*/ 85043 w 432472"/>
                <a:gd name="connsiteY110" fmla="*/ 142548 h 312240"/>
                <a:gd name="connsiteX111" fmla="*/ 77783 w 432472"/>
                <a:gd name="connsiteY111" fmla="*/ 137448 h 312240"/>
                <a:gd name="connsiteX112" fmla="*/ 59720 w 432472"/>
                <a:gd name="connsiteY112" fmla="*/ 113676 h 312240"/>
                <a:gd name="connsiteX113" fmla="*/ 56090 w 432472"/>
                <a:gd name="connsiteY113" fmla="*/ 106933 h 312240"/>
                <a:gd name="connsiteX114" fmla="*/ 52460 w 432472"/>
                <a:gd name="connsiteY114" fmla="*/ 105204 h 312240"/>
                <a:gd name="connsiteX115" fmla="*/ 52460 w 432472"/>
                <a:gd name="connsiteY115" fmla="*/ 98461 h 312240"/>
                <a:gd name="connsiteX116" fmla="*/ 43386 w 432472"/>
                <a:gd name="connsiteY116" fmla="*/ 89903 h 312240"/>
                <a:gd name="connsiteX117" fmla="*/ 34398 w 432472"/>
                <a:gd name="connsiteY117" fmla="*/ 86532 h 312240"/>
                <a:gd name="connsiteX118" fmla="*/ 28953 w 432472"/>
                <a:gd name="connsiteY118" fmla="*/ 84889 h 312240"/>
                <a:gd name="connsiteX119" fmla="*/ 12705 w 432472"/>
                <a:gd name="connsiteY119" fmla="*/ 81431 h 312240"/>
                <a:gd name="connsiteX120" fmla="*/ 0 w 432472"/>
                <a:gd name="connsiteY120" fmla="*/ 69588 h 312240"/>
                <a:gd name="connsiteX121" fmla="*/ 0 w 432472"/>
                <a:gd name="connsiteY121" fmla="*/ 64488 h 312240"/>
                <a:gd name="connsiteX122" fmla="*/ 3630 w 432472"/>
                <a:gd name="connsiteY122" fmla="*/ 56016 h 312240"/>
                <a:gd name="connsiteX123" fmla="*/ 12705 w 432472"/>
                <a:gd name="connsiteY123" fmla="*/ 49187 h 312240"/>
                <a:gd name="connsiteX124" fmla="*/ 18063 w 432472"/>
                <a:gd name="connsiteY124" fmla="*/ 44087 h 31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32472" h="312240">
                  <a:moveTo>
                    <a:pt x="18063" y="37344"/>
                  </a:moveTo>
                  <a:lnTo>
                    <a:pt x="34398" y="28873"/>
                  </a:lnTo>
                  <a:lnTo>
                    <a:pt x="56090" y="23772"/>
                  </a:lnTo>
                  <a:lnTo>
                    <a:pt x="72338" y="11843"/>
                  </a:lnTo>
                  <a:lnTo>
                    <a:pt x="81413" y="5100"/>
                  </a:lnTo>
                  <a:lnTo>
                    <a:pt x="103105" y="5100"/>
                  </a:lnTo>
                  <a:lnTo>
                    <a:pt x="121255" y="3371"/>
                  </a:lnTo>
                  <a:lnTo>
                    <a:pt x="137503" y="3371"/>
                  </a:lnTo>
                  <a:lnTo>
                    <a:pt x="155652" y="3371"/>
                  </a:lnTo>
                  <a:lnTo>
                    <a:pt x="177345" y="0"/>
                  </a:lnTo>
                  <a:lnTo>
                    <a:pt x="189963" y="0"/>
                  </a:lnTo>
                  <a:lnTo>
                    <a:pt x="199038" y="8471"/>
                  </a:lnTo>
                  <a:lnTo>
                    <a:pt x="211742" y="8471"/>
                  </a:lnTo>
                  <a:lnTo>
                    <a:pt x="217100" y="13572"/>
                  </a:lnTo>
                  <a:lnTo>
                    <a:pt x="224360" y="20401"/>
                  </a:lnTo>
                  <a:lnTo>
                    <a:pt x="224360" y="28873"/>
                  </a:lnTo>
                  <a:lnTo>
                    <a:pt x="233435" y="28873"/>
                  </a:lnTo>
                  <a:lnTo>
                    <a:pt x="251498" y="28873"/>
                  </a:lnTo>
                  <a:lnTo>
                    <a:pt x="267832" y="23772"/>
                  </a:lnTo>
                  <a:lnTo>
                    <a:pt x="285895" y="20401"/>
                  </a:lnTo>
                  <a:lnTo>
                    <a:pt x="298600" y="20401"/>
                  </a:lnTo>
                  <a:lnTo>
                    <a:pt x="307588" y="16943"/>
                  </a:lnTo>
                  <a:lnTo>
                    <a:pt x="316663" y="11843"/>
                  </a:lnTo>
                  <a:lnTo>
                    <a:pt x="320292" y="13572"/>
                  </a:lnTo>
                  <a:lnTo>
                    <a:pt x="323923" y="16943"/>
                  </a:lnTo>
                  <a:lnTo>
                    <a:pt x="338355" y="28873"/>
                  </a:lnTo>
                  <a:lnTo>
                    <a:pt x="432473" y="96732"/>
                  </a:lnTo>
                  <a:lnTo>
                    <a:pt x="432473" y="98461"/>
                  </a:lnTo>
                  <a:lnTo>
                    <a:pt x="432473" y="101833"/>
                  </a:lnTo>
                  <a:lnTo>
                    <a:pt x="427028" y="106933"/>
                  </a:lnTo>
                  <a:lnTo>
                    <a:pt x="419768" y="110304"/>
                  </a:lnTo>
                  <a:lnTo>
                    <a:pt x="416225" y="117047"/>
                  </a:lnTo>
                  <a:lnTo>
                    <a:pt x="414410" y="122147"/>
                  </a:lnTo>
                  <a:lnTo>
                    <a:pt x="407150" y="128976"/>
                  </a:lnTo>
                  <a:lnTo>
                    <a:pt x="405335" y="137448"/>
                  </a:lnTo>
                  <a:lnTo>
                    <a:pt x="401705" y="145920"/>
                  </a:lnTo>
                  <a:lnTo>
                    <a:pt x="398075" y="151020"/>
                  </a:lnTo>
                  <a:lnTo>
                    <a:pt x="394445" y="154391"/>
                  </a:lnTo>
                  <a:lnTo>
                    <a:pt x="392630" y="154391"/>
                  </a:lnTo>
                  <a:lnTo>
                    <a:pt x="389001" y="157849"/>
                  </a:lnTo>
                  <a:lnTo>
                    <a:pt x="389001" y="159492"/>
                  </a:lnTo>
                  <a:lnTo>
                    <a:pt x="392630" y="162950"/>
                  </a:lnTo>
                  <a:lnTo>
                    <a:pt x="394445" y="169692"/>
                  </a:lnTo>
                  <a:lnTo>
                    <a:pt x="394445" y="171421"/>
                  </a:lnTo>
                  <a:lnTo>
                    <a:pt x="392630" y="178164"/>
                  </a:lnTo>
                  <a:lnTo>
                    <a:pt x="389001" y="183264"/>
                  </a:lnTo>
                  <a:lnTo>
                    <a:pt x="385457" y="186636"/>
                  </a:lnTo>
                  <a:lnTo>
                    <a:pt x="383642" y="190093"/>
                  </a:lnTo>
                  <a:lnTo>
                    <a:pt x="380013" y="190093"/>
                  </a:lnTo>
                  <a:lnTo>
                    <a:pt x="372753" y="190093"/>
                  </a:lnTo>
                  <a:lnTo>
                    <a:pt x="370938" y="191736"/>
                  </a:lnTo>
                  <a:lnTo>
                    <a:pt x="367308" y="195107"/>
                  </a:lnTo>
                  <a:lnTo>
                    <a:pt x="367308" y="203665"/>
                  </a:lnTo>
                  <a:lnTo>
                    <a:pt x="367308" y="207037"/>
                  </a:lnTo>
                  <a:lnTo>
                    <a:pt x="363678" y="210408"/>
                  </a:lnTo>
                  <a:lnTo>
                    <a:pt x="323923" y="247752"/>
                  </a:lnTo>
                  <a:lnTo>
                    <a:pt x="316663" y="251124"/>
                  </a:lnTo>
                  <a:lnTo>
                    <a:pt x="307588" y="252853"/>
                  </a:lnTo>
                  <a:lnTo>
                    <a:pt x="294970" y="256224"/>
                  </a:lnTo>
                  <a:lnTo>
                    <a:pt x="276821" y="256224"/>
                  </a:lnTo>
                  <a:lnTo>
                    <a:pt x="267832" y="259595"/>
                  </a:lnTo>
                  <a:lnTo>
                    <a:pt x="260573" y="263053"/>
                  </a:lnTo>
                  <a:lnTo>
                    <a:pt x="264202" y="264696"/>
                  </a:lnTo>
                  <a:lnTo>
                    <a:pt x="267832" y="268153"/>
                  </a:lnTo>
                  <a:lnTo>
                    <a:pt x="271462" y="271525"/>
                  </a:lnTo>
                  <a:lnTo>
                    <a:pt x="276821" y="276625"/>
                  </a:lnTo>
                  <a:lnTo>
                    <a:pt x="276821" y="279996"/>
                  </a:lnTo>
                  <a:lnTo>
                    <a:pt x="280450" y="283368"/>
                  </a:lnTo>
                  <a:lnTo>
                    <a:pt x="284080" y="288468"/>
                  </a:lnTo>
                  <a:lnTo>
                    <a:pt x="276821" y="288468"/>
                  </a:lnTo>
                  <a:lnTo>
                    <a:pt x="276821" y="291839"/>
                  </a:lnTo>
                  <a:lnTo>
                    <a:pt x="267832" y="291839"/>
                  </a:lnTo>
                  <a:lnTo>
                    <a:pt x="264202" y="296940"/>
                  </a:lnTo>
                  <a:lnTo>
                    <a:pt x="258758" y="296940"/>
                  </a:lnTo>
                  <a:lnTo>
                    <a:pt x="255128" y="300398"/>
                  </a:lnTo>
                  <a:lnTo>
                    <a:pt x="255128" y="305411"/>
                  </a:lnTo>
                  <a:lnTo>
                    <a:pt x="255128" y="312241"/>
                  </a:lnTo>
                  <a:lnTo>
                    <a:pt x="246053" y="312241"/>
                  </a:lnTo>
                  <a:lnTo>
                    <a:pt x="238880" y="308869"/>
                  </a:lnTo>
                  <a:lnTo>
                    <a:pt x="237065" y="308869"/>
                  </a:lnTo>
                  <a:lnTo>
                    <a:pt x="233435" y="303769"/>
                  </a:lnTo>
                  <a:lnTo>
                    <a:pt x="229805" y="300398"/>
                  </a:lnTo>
                  <a:lnTo>
                    <a:pt x="233435" y="295297"/>
                  </a:lnTo>
                  <a:lnTo>
                    <a:pt x="229805" y="291839"/>
                  </a:lnTo>
                  <a:lnTo>
                    <a:pt x="227990" y="285097"/>
                  </a:lnTo>
                  <a:lnTo>
                    <a:pt x="227990" y="279996"/>
                  </a:lnTo>
                  <a:lnTo>
                    <a:pt x="224360" y="276625"/>
                  </a:lnTo>
                  <a:lnTo>
                    <a:pt x="217100" y="271525"/>
                  </a:lnTo>
                  <a:lnTo>
                    <a:pt x="215372" y="264696"/>
                  </a:lnTo>
                  <a:lnTo>
                    <a:pt x="211742" y="263053"/>
                  </a:lnTo>
                  <a:lnTo>
                    <a:pt x="206297" y="259595"/>
                  </a:lnTo>
                  <a:lnTo>
                    <a:pt x="199038" y="252853"/>
                  </a:lnTo>
                  <a:lnTo>
                    <a:pt x="199038" y="247752"/>
                  </a:lnTo>
                  <a:lnTo>
                    <a:pt x="195408" y="242652"/>
                  </a:lnTo>
                  <a:lnTo>
                    <a:pt x="193593" y="235910"/>
                  </a:lnTo>
                  <a:lnTo>
                    <a:pt x="189963" y="230809"/>
                  </a:lnTo>
                  <a:lnTo>
                    <a:pt x="186420" y="223980"/>
                  </a:lnTo>
                  <a:lnTo>
                    <a:pt x="177345" y="218880"/>
                  </a:lnTo>
                  <a:lnTo>
                    <a:pt x="164640" y="210408"/>
                  </a:lnTo>
                  <a:lnTo>
                    <a:pt x="155652" y="203665"/>
                  </a:lnTo>
                  <a:lnTo>
                    <a:pt x="155652" y="200208"/>
                  </a:lnTo>
                  <a:lnTo>
                    <a:pt x="152022" y="198565"/>
                  </a:lnTo>
                  <a:lnTo>
                    <a:pt x="146578" y="195107"/>
                  </a:lnTo>
                  <a:lnTo>
                    <a:pt x="139318" y="190093"/>
                  </a:lnTo>
                  <a:lnTo>
                    <a:pt x="139318" y="183264"/>
                  </a:lnTo>
                  <a:lnTo>
                    <a:pt x="137503" y="178164"/>
                  </a:lnTo>
                  <a:lnTo>
                    <a:pt x="121255" y="169692"/>
                  </a:lnTo>
                  <a:lnTo>
                    <a:pt x="112180" y="159492"/>
                  </a:lnTo>
                  <a:lnTo>
                    <a:pt x="106736" y="154391"/>
                  </a:lnTo>
                  <a:lnTo>
                    <a:pt x="95932" y="145920"/>
                  </a:lnTo>
                  <a:lnTo>
                    <a:pt x="85043" y="142548"/>
                  </a:lnTo>
                  <a:lnTo>
                    <a:pt x="77783" y="137448"/>
                  </a:lnTo>
                  <a:lnTo>
                    <a:pt x="59720" y="113676"/>
                  </a:lnTo>
                  <a:lnTo>
                    <a:pt x="56090" y="106933"/>
                  </a:lnTo>
                  <a:lnTo>
                    <a:pt x="52460" y="105204"/>
                  </a:lnTo>
                  <a:lnTo>
                    <a:pt x="52460" y="98461"/>
                  </a:lnTo>
                  <a:lnTo>
                    <a:pt x="43386" y="89903"/>
                  </a:lnTo>
                  <a:lnTo>
                    <a:pt x="34398" y="86532"/>
                  </a:lnTo>
                  <a:lnTo>
                    <a:pt x="28953" y="84889"/>
                  </a:lnTo>
                  <a:lnTo>
                    <a:pt x="12705" y="81431"/>
                  </a:lnTo>
                  <a:lnTo>
                    <a:pt x="0" y="69588"/>
                  </a:lnTo>
                  <a:lnTo>
                    <a:pt x="0" y="64488"/>
                  </a:lnTo>
                  <a:lnTo>
                    <a:pt x="3630" y="56016"/>
                  </a:lnTo>
                  <a:lnTo>
                    <a:pt x="12705" y="49187"/>
                  </a:lnTo>
                  <a:lnTo>
                    <a:pt x="18063" y="44087"/>
                  </a:lnTo>
                  <a:close/>
                </a:path>
              </a:pathLst>
            </a:custGeom>
            <a:solidFill>
              <a:srgbClr val="C3F1FF"/>
            </a:solidFill>
            <a:ln w="8631" cap="flat">
              <a:solidFill>
                <a:srgbClr val="FFFFFF"/>
              </a:solidFill>
              <a:prstDash val="solid"/>
              <a:miter/>
            </a:ln>
          </p:spPr>
          <p:txBody>
            <a:bodyPr rtlCol="0" anchor="ctr"/>
            <a:lstStyle/>
            <a:p>
              <a:endParaRPr lang="en-US"/>
            </a:p>
          </p:txBody>
        </p:sp>
        <p:sp>
          <p:nvSpPr>
            <p:cNvPr id="194" name="Freeform 193">
              <a:extLst>
                <a:ext uri="{FF2B5EF4-FFF2-40B4-BE49-F238E27FC236}">
                  <a16:creationId xmlns:a16="http://schemas.microsoft.com/office/drawing/2014/main" id="{16BC3AE0-12EC-7F4B-BD13-758E088974DD}"/>
                </a:ext>
              </a:extLst>
            </p:cNvPr>
            <p:cNvSpPr/>
            <p:nvPr/>
          </p:nvSpPr>
          <p:spPr>
            <a:xfrm>
              <a:off x="6303025" y="2564578"/>
              <a:ext cx="909335" cy="380487"/>
            </a:xfrm>
            <a:custGeom>
              <a:avLst/>
              <a:gdLst>
                <a:gd name="connsiteX0" fmla="*/ 227731 w 780939"/>
                <a:gd name="connsiteY0" fmla="*/ 88002 h 326763"/>
                <a:gd name="connsiteX1" fmla="*/ 721306 w 780939"/>
                <a:gd name="connsiteY1" fmla="*/ 0 h 326763"/>
                <a:gd name="connsiteX2" fmla="*/ 721306 w 780939"/>
                <a:gd name="connsiteY2" fmla="*/ 23686 h 326763"/>
                <a:gd name="connsiteX3" fmla="*/ 724936 w 780939"/>
                <a:gd name="connsiteY3" fmla="*/ 32158 h 326763"/>
                <a:gd name="connsiteX4" fmla="*/ 737554 w 780939"/>
                <a:gd name="connsiteY4" fmla="*/ 44001 h 326763"/>
                <a:gd name="connsiteX5" fmla="*/ 742999 w 780939"/>
                <a:gd name="connsiteY5" fmla="*/ 52472 h 326763"/>
                <a:gd name="connsiteX6" fmla="*/ 755617 w 780939"/>
                <a:gd name="connsiteY6" fmla="*/ 64315 h 326763"/>
                <a:gd name="connsiteX7" fmla="*/ 768321 w 780939"/>
                <a:gd name="connsiteY7" fmla="*/ 81259 h 326763"/>
                <a:gd name="connsiteX8" fmla="*/ 773679 w 780939"/>
                <a:gd name="connsiteY8" fmla="*/ 93102 h 326763"/>
                <a:gd name="connsiteX9" fmla="*/ 780939 w 780939"/>
                <a:gd name="connsiteY9" fmla="*/ 101573 h 326763"/>
                <a:gd name="connsiteX10" fmla="*/ 777310 w 780939"/>
                <a:gd name="connsiteY10" fmla="*/ 140560 h 326763"/>
                <a:gd name="connsiteX11" fmla="*/ 737554 w 780939"/>
                <a:gd name="connsiteY11" fmla="*/ 177732 h 326763"/>
                <a:gd name="connsiteX12" fmla="*/ 730294 w 780939"/>
                <a:gd name="connsiteY12" fmla="*/ 177732 h 326763"/>
                <a:gd name="connsiteX13" fmla="*/ 726664 w 780939"/>
                <a:gd name="connsiteY13" fmla="*/ 174360 h 326763"/>
                <a:gd name="connsiteX14" fmla="*/ 733924 w 780939"/>
                <a:gd name="connsiteY14" fmla="*/ 172718 h 326763"/>
                <a:gd name="connsiteX15" fmla="*/ 771865 w 780939"/>
                <a:gd name="connsiteY15" fmla="*/ 140560 h 326763"/>
                <a:gd name="connsiteX16" fmla="*/ 773679 w 780939"/>
                <a:gd name="connsiteY16" fmla="*/ 101573 h 326763"/>
                <a:gd name="connsiteX17" fmla="*/ 733924 w 780939"/>
                <a:gd name="connsiteY17" fmla="*/ 52472 h 326763"/>
                <a:gd name="connsiteX18" fmla="*/ 730294 w 780939"/>
                <a:gd name="connsiteY18" fmla="*/ 50830 h 326763"/>
                <a:gd name="connsiteX19" fmla="*/ 717676 w 780939"/>
                <a:gd name="connsiteY19" fmla="*/ 52472 h 326763"/>
                <a:gd name="connsiteX20" fmla="*/ 715861 w 780939"/>
                <a:gd name="connsiteY20" fmla="*/ 55844 h 326763"/>
                <a:gd name="connsiteX21" fmla="*/ 704972 w 780939"/>
                <a:gd name="connsiteY21" fmla="*/ 60944 h 326763"/>
                <a:gd name="connsiteX22" fmla="*/ 694169 w 780939"/>
                <a:gd name="connsiteY22" fmla="*/ 72787 h 326763"/>
                <a:gd name="connsiteX23" fmla="*/ 686909 w 780939"/>
                <a:gd name="connsiteY23" fmla="*/ 76158 h 326763"/>
                <a:gd name="connsiteX24" fmla="*/ 681550 w 780939"/>
                <a:gd name="connsiteY24" fmla="*/ 76158 h 326763"/>
                <a:gd name="connsiteX25" fmla="*/ 674290 w 780939"/>
                <a:gd name="connsiteY25" fmla="*/ 72787 h 326763"/>
                <a:gd name="connsiteX26" fmla="*/ 672476 w 780939"/>
                <a:gd name="connsiteY26" fmla="*/ 64315 h 326763"/>
                <a:gd name="connsiteX27" fmla="*/ 668845 w 780939"/>
                <a:gd name="connsiteY27" fmla="*/ 55844 h 326763"/>
                <a:gd name="connsiteX28" fmla="*/ 665216 w 780939"/>
                <a:gd name="connsiteY28" fmla="*/ 60944 h 326763"/>
                <a:gd name="connsiteX29" fmla="*/ 668845 w 780939"/>
                <a:gd name="connsiteY29" fmla="*/ 72787 h 326763"/>
                <a:gd name="connsiteX30" fmla="*/ 672476 w 780939"/>
                <a:gd name="connsiteY30" fmla="*/ 79616 h 326763"/>
                <a:gd name="connsiteX31" fmla="*/ 674290 w 780939"/>
                <a:gd name="connsiteY31" fmla="*/ 88002 h 326763"/>
                <a:gd name="connsiteX32" fmla="*/ 677921 w 780939"/>
                <a:gd name="connsiteY32" fmla="*/ 91459 h 326763"/>
                <a:gd name="connsiteX33" fmla="*/ 690538 w 780939"/>
                <a:gd name="connsiteY33" fmla="*/ 91459 h 326763"/>
                <a:gd name="connsiteX34" fmla="*/ 694169 w 780939"/>
                <a:gd name="connsiteY34" fmla="*/ 88002 h 326763"/>
                <a:gd name="connsiteX35" fmla="*/ 703243 w 780939"/>
                <a:gd name="connsiteY35" fmla="*/ 84630 h 326763"/>
                <a:gd name="connsiteX36" fmla="*/ 708601 w 780939"/>
                <a:gd name="connsiteY36" fmla="*/ 81259 h 326763"/>
                <a:gd name="connsiteX37" fmla="*/ 715861 w 780939"/>
                <a:gd name="connsiteY37" fmla="*/ 79616 h 326763"/>
                <a:gd name="connsiteX38" fmla="*/ 721306 w 780939"/>
                <a:gd name="connsiteY38" fmla="*/ 79616 h 326763"/>
                <a:gd name="connsiteX39" fmla="*/ 724936 w 780939"/>
                <a:gd name="connsiteY39" fmla="*/ 79616 h 326763"/>
                <a:gd name="connsiteX40" fmla="*/ 724936 w 780939"/>
                <a:gd name="connsiteY40" fmla="*/ 84630 h 326763"/>
                <a:gd name="connsiteX41" fmla="*/ 724936 w 780939"/>
                <a:gd name="connsiteY41" fmla="*/ 91459 h 326763"/>
                <a:gd name="connsiteX42" fmla="*/ 726664 w 780939"/>
                <a:gd name="connsiteY42" fmla="*/ 96473 h 326763"/>
                <a:gd name="connsiteX43" fmla="*/ 730294 w 780939"/>
                <a:gd name="connsiteY43" fmla="*/ 99931 h 326763"/>
                <a:gd name="connsiteX44" fmla="*/ 737554 w 780939"/>
                <a:gd name="connsiteY44" fmla="*/ 96473 h 326763"/>
                <a:gd name="connsiteX45" fmla="*/ 739369 w 780939"/>
                <a:gd name="connsiteY45" fmla="*/ 88002 h 326763"/>
                <a:gd name="connsiteX46" fmla="*/ 739369 w 780939"/>
                <a:gd name="connsiteY46" fmla="*/ 81259 h 326763"/>
                <a:gd name="connsiteX47" fmla="*/ 742999 w 780939"/>
                <a:gd name="connsiteY47" fmla="*/ 76158 h 326763"/>
                <a:gd name="connsiteX48" fmla="*/ 748357 w 780939"/>
                <a:gd name="connsiteY48" fmla="*/ 79616 h 326763"/>
                <a:gd name="connsiteX49" fmla="*/ 751987 w 780939"/>
                <a:gd name="connsiteY49" fmla="*/ 81259 h 326763"/>
                <a:gd name="connsiteX50" fmla="*/ 755617 w 780939"/>
                <a:gd name="connsiteY50" fmla="*/ 91459 h 326763"/>
                <a:gd name="connsiteX51" fmla="*/ 755617 w 780939"/>
                <a:gd name="connsiteY51" fmla="*/ 93102 h 326763"/>
                <a:gd name="connsiteX52" fmla="*/ 759247 w 780939"/>
                <a:gd name="connsiteY52" fmla="*/ 96473 h 326763"/>
                <a:gd name="connsiteX53" fmla="*/ 759247 w 780939"/>
                <a:gd name="connsiteY53" fmla="*/ 101573 h 326763"/>
                <a:gd name="connsiteX54" fmla="*/ 761062 w 780939"/>
                <a:gd name="connsiteY54" fmla="*/ 104945 h 326763"/>
                <a:gd name="connsiteX55" fmla="*/ 755617 w 780939"/>
                <a:gd name="connsiteY55" fmla="*/ 111774 h 326763"/>
                <a:gd name="connsiteX56" fmla="*/ 751987 w 780939"/>
                <a:gd name="connsiteY56" fmla="*/ 113416 h 326763"/>
                <a:gd name="connsiteX57" fmla="*/ 748357 w 780939"/>
                <a:gd name="connsiteY57" fmla="*/ 120246 h 326763"/>
                <a:gd name="connsiteX58" fmla="*/ 746628 w 780939"/>
                <a:gd name="connsiteY58" fmla="*/ 128717 h 326763"/>
                <a:gd name="connsiteX59" fmla="*/ 742999 w 780939"/>
                <a:gd name="connsiteY59" fmla="*/ 132089 h 326763"/>
                <a:gd name="connsiteX60" fmla="*/ 737554 w 780939"/>
                <a:gd name="connsiteY60" fmla="*/ 137103 h 326763"/>
                <a:gd name="connsiteX61" fmla="*/ 730294 w 780939"/>
                <a:gd name="connsiteY61" fmla="*/ 140560 h 326763"/>
                <a:gd name="connsiteX62" fmla="*/ 724936 w 780939"/>
                <a:gd name="connsiteY62" fmla="*/ 143932 h 326763"/>
                <a:gd name="connsiteX63" fmla="*/ 715861 w 780939"/>
                <a:gd name="connsiteY63" fmla="*/ 143932 h 326763"/>
                <a:gd name="connsiteX64" fmla="*/ 712231 w 780939"/>
                <a:gd name="connsiteY64" fmla="*/ 140560 h 326763"/>
                <a:gd name="connsiteX65" fmla="*/ 704972 w 780939"/>
                <a:gd name="connsiteY65" fmla="*/ 137103 h 326763"/>
                <a:gd name="connsiteX66" fmla="*/ 703243 w 780939"/>
                <a:gd name="connsiteY66" fmla="*/ 133731 h 326763"/>
                <a:gd name="connsiteX67" fmla="*/ 699613 w 780939"/>
                <a:gd name="connsiteY67" fmla="*/ 132089 h 326763"/>
                <a:gd name="connsiteX68" fmla="*/ 695983 w 780939"/>
                <a:gd name="connsiteY68" fmla="*/ 132089 h 326763"/>
                <a:gd name="connsiteX69" fmla="*/ 690538 w 780939"/>
                <a:gd name="connsiteY69" fmla="*/ 137103 h 326763"/>
                <a:gd name="connsiteX70" fmla="*/ 686909 w 780939"/>
                <a:gd name="connsiteY70" fmla="*/ 140560 h 326763"/>
                <a:gd name="connsiteX71" fmla="*/ 677921 w 780939"/>
                <a:gd name="connsiteY71" fmla="*/ 140560 h 326763"/>
                <a:gd name="connsiteX72" fmla="*/ 674290 w 780939"/>
                <a:gd name="connsiteY72" fmla="*/ 143932 h 326763"/>
                <a:gd name="connsiteX73" fmla="*/ 677921 w 780939"/>
                <a:gd name="connsiteY73" fmla="*/ 143932 h 326763"/>
                <a:gd name="connsiteX74" fmla="*/ 683279 w 780939"/>
                <a:gd name="connsiteY74" fmla="*/ 143932 h 326763"/>
                <a:gd name="connsiteX75" fmla="*/ 686909 w 780939"/>
                <a:gd name="connsiteY75" fmla="*/ 143932 h 326763"/>
                <a:gd name="connsiteX76" fmla="*/ 694169 w 780939"/>
                <a:gd name="connsiteY76" fmla="*/ 145574 h 326763"/>
                <a:gd name="connsiteX77" fmla="*/ 699613 w 780939"/>
                <a:gd name="connsiteY77" fmla="*/ 149032 h 326763"/>
                <a:gd name="connsiteX78" fmla="*/ 703243 w 780939"/>
                <a:gd name="connsiteY78" fmla="*/ 152403 h 326763"/>
                <a:gd name="connsiteX79" fmla="*/ 703243 w 780939"/>
                <a:gd name="connsiteY79" fmla="*/ 154046 h 326763"/>
                <a:gd name="connsiteX80" fmla="*/ 699613 w 780939"/>
                <a:gd name="connsiteY80" fmla="*/ 160875 h 326763"/>
                <a:gd name="connsiteX81" fmla="*/ 699613 w 780939"/>
                <a:gd name="connsiteY81" fmla="*/ 164246 h 326763"/>
                <a:gd name="connsiteX82" fmla="*/ 699613 w 780939"/>
                <a:gd name="connsiteY82" fmla="*/ 165889 h 326763"/>
                <a:gd name="connsiteX83" fmla="*/ 695983 w 780939"/>
                <a:gd name="connsiteY83" fmla="*/ 172718 h 326763"/>
                <a:gd name="connsiteX84" fmla="*/ 694169 w 780939"/>
                <a:gd name="connsiteY84" fmla="*/ 174360 h 326763"/>
                <a:gd name="connsiteX85" fmla="*/ 694169 w 780939"/>
                <a:gd name="connsiteY85" fmla="*/ 181190 h 326763"/>
                <a:gd name="connsiteX86" fmla="*/ 694169 w 780939"/>
                <a:gd name="connsiteY86" fmla="*/ 184561 h 326763"/>
                <a:gd name="connsiteX87" fmla="*/ 695983 w 780939"/>
                <a:gd name="connsiteY87" fmla="*/ 186203 h 326763"/>
                <a:gd name="connsiteX88" fmla="*/ 699613 w 780939"/>
                <a:gd name="connsiteY88" fmla="*/ 184561 h 326763"/>
                <a:gd name="connsiteX89" fmla="*/ 704972 w 780939"/>
                <a:gd name="connsiteY89" fmla="*/ 181190 h 326763"/>
                <a:gd name="connsiteX90" fmla="*/ 712231 w 780939"/>
                <a:gd name="connsiteY90" fmla="*/ 181190 h 326763"/>
                <a:gd name="connsiteX91" fmla="*/ 717676 w 780939"/>
                <a:gd name="connsiteY91" fmla="*/ 186203 h 326763"/>
                <a:gd name="connsiteX92" fmla="*/ 717676 w 780939"/>
                <a:gd name="connsiteY92" fmla="*/ 196404 h 326763"/>
                <a:gd name="connsiteX93" fmla="*/ 717676 w 780939"/>
                <a:gd name="connsiteY93" fmla="*/ 198133 h 326763"/>
                <a:gd name="connsiteX94" fmla="*/ 712231 w 780939"/>
                <a:gd name="connsiteY94" fmla="*/ 204876 h 326763"/>
                <a:gd name="connsiteX95" fmla="*/ 704972 w 780939"/>
                <a:gd name="connsiteY95" fmla="*/ 209976 h 326763"/>
                <a:gd name="connsiteX96" fmla="*/ 699613 w 780939"/>
                <a:gd name="connsiteY96" fmla="*/ 216719 h 326763"/>
                <a:gd name="connsiteX97" fmla="*/ 690538 w 780939"/>
                <a:gd name="connsiteY97" fmla="*/ 221819 h 326763"/>
                <a:gd name="connsiteX98" fmla="*/ 681550 w 780939"/>
                <a:gd name="connsiteY98" fmla="*/ 221819 h 326763"/>
                <a:gd name="connsiteX99" fmla="*/ 668845 w 780939"/>
                <a:gd name="connsiteY99" fmla="*/ 225190 h 326763"/>
                <a:gd name="connsiteX100" fmla="*/ 659857 w 780939"/>
                <a:gd name="connsiteY100" fmla="*/ 230291 h 326763"/>
                <a:gd name="connsiteX101" fmla="*/ 652597 w 780939"/>
                <a:gd name="connsiteY101" fmla="*/ 237033 h 326763"/>
                <a:gd name="connsiteX102" fmla="*/ 639893 w 780939"/>
                <a:gd name="connsiteY102" fmla="*/ 245505 h 326763"/>
                <a:gd name="connsiteX103" fmla="*/ 630905 w 780939"/>
                <a:gd name="connsiteY103" fmla="*/ 253977 h 326763"/>
                <a:gd name="connsiteX104" fmla="*/ 621830 w 780939"/>
                <a:gd name="connsiteY104" fmla="*/ 259077 h 326763"/>
                <a:gd name="connsiteX105" fmla="*/ 616472 w 780939"/>
                <a:gd name="connsiteY105" fmla="*/ 277663 h 326763"/>
                <a:gd name="connsiteX106" fmla="*/ 609212 w 780939"/>
                <a:gd name="connsiteY106" fmla="*/ 282763 h 326763"/>
                <a:gd name="connsiteX107" fmla="*/ 609212 w 780939"/>
                <a:gd name="connsiteY107" fmla="*/ 294606 h 326763"/>
                <a:gd name="connsiteX108" fmla="*/ 603767 w 780939"/>
                <a:gd name="connsiteY108" fmla="*/ 299706 h 326763"/>
                <a:gd name="connsiteX109" fmla="*/ 587519 w 780939"/>
                <a:gd name="connsiteY109" fmla="*/ 311549 h 326763"/>
                <a:gd name="connsiteX110" fmla="*/ 571271 w 780939"/>
                <a:gd name="connsiteY110" fmla="*/ 318292 h 326763"/>
                <a:gd name="connsiteX111" fmla="*/ 556752 w 780939"/>
                <a:gd name="connsiteY111" fmla="*/ 326764 h 326763"/>
                <a:gd name="connsiteX112" fmla="*/ 544134 w 780939"/>
                <a:gd name="connsiteY112" fmla="*/ 326764 h 326763"/>
                <a:gd name="connsiteX113" fmla="*/ 428411 w 780939"/>
                <a:gd name="connsiteY113" fmla="*/ 245505 h 326763"/>
                <a:gd name="connsiteX114" fmla="*/ 410347 w 780939"/>
                <a:gd name="connsiteY114" fmla="*/ 250605 h 326763"/>
                <a:gd name="connsiteX115" fmla="*/ 401273 w 780939"/>
                <a:gd name="connsiteY115" fmla="*/ 253977 h 326763"/>
                <a:gd name="connsiteX116" fmla="*/ 385025 w 780939"/>
                <a:gd name="connsiteY116" fmla="*/ 253977 h 326763"/>
                <a:gd name="connsiteX117" fmla="*/ 370592 w 780939"/>
                <a:gd name="connsiteY117" fmla="*/ 259077 h 326763"/>
                <a:gd name="connsiteX118" fmla="*/ 361517 w 780939"/>
                <a:gd name="connsiteY118" fmla="*/ 259077 h 326763"/>
                <a:gd name="connsiteX119" fmla="*/ 336194 w 780939"/>
                <a:gd name="connsiteY119" fmla="*/ 262448 h 326763"/>
                <a:gd name="connsiteX120" fmla="*/ 332651 w 780939"/>
                <a:gd name="connsiteY120" fmla="*/ 250605 h 326763"/>
                <a:gd name="connsiteX121" fmla="*/ 327206 w 780939"/>
                <a:gd name="connsiteY121" fmla="*/ 245505 h 326763"/>
                <a:gd name="connsiteX122" fmla="*/ 319946 w 780939"/>
                <a:gd name="connsiteY122" fmla="*/ 242134 h 326763"/>
                <a:gd name="connsiteX123" fmla="*/ 314501 w 780939"/>
                <a:gd name="connsiteY123" fmla="*/ 242134 h 326763"/>
                <a:gd name="connsiteX124" fmla="*/ 307329 w 780939"/>
                <a:gd name="connsiteY124" fmla="*/ 242134 h 326763"/>
                <a:gd name="connsiteX125" fmla="*/ 301884 w 780939"/>
                <a:gd name="connsiteY125" fmla="*/ 230291 h 326763"/>
                <a:gd name="connsiteX126" fmla="*/ 283821 w 780939"/>
                <a:gd name="connsiteY126" fmla="*/ 233662 h 326763"/>
                <a:gd name="connsiteX127" fmla="*/ 267573 w 780939"/>
                <a:gd name="connsiteY127" fmla="*/ 233662 h 326763"/>
                <a:gd name="connsiteX128" fmla="*/ 263943 w 780939"/>
                <a:gd name="connsiteY128" fmla="*/ 237033 h 326763"/>
                <a:gd name="connsiteX129" fmla="*/ 240435 w 780939"/>
                <a:gd name="connsiteY129" fmla="*/ 237033 h 326763"/>
                <a:gd name="connsiteX130" fmla="*/ 224187 w 780939"/>
                <a:gd name="connsiteY130" fmla="*/ 237033 h 326763"/>
                <a:gd name="connsiteX131" fmla="*/ 207853 w 780939"/>
                <a:gd name="connsiteY131" fmla="*/ 238762 h 326763"/>
                <a:gd name="connsiteX132" fmla="*/ 197050 w 780939"/>
                <a:gd name="connsiteY132" fmla="*/ 242134 h 326763"/>
                <a:gd name="connsiteX133" fmla="*/ 186160 w 780939"/>
                <a:gd name="connsiteY133" fmla="*/ 245505 h 326763"/>
                <a:gd name="connsiteX134" fmla="*/ 164467 w 780939"/>
                <a:gd name="connsiteY134" fmla="*/ 257348 h 326763"/>
                <a:gd name="connsiteX135" fmla="*/ 140960 w 780939"/>
                <a:gd name="connsiteY135" fmla="*/ 262448 h 326763"/>
                <a:gd name="connsiteX136" fmla="*/ 133786 w 780939"/>
                <a:gd name="connsiteY136" fmla="*/ 267549 h 326763"/>
                <a:gd name="connsiteX137" fmla="*/ 94031 w 780939"/>
                <a:gd name="connsiteY137" fmla="*/ 274291 h 326763"/>
                <a:gd name="connsiteX138" fmla="*/ 63263 w 780939"/>
                <a:gd name="connsiteY138" fmla="*/ 277663 h 326763"/>
                <a:gd name="connsiteX139" fmla="*/ 0 w 780939"/>
                <a:gd name="connsiteY139" fmla="*/ 282763 h 326763"/>
                <a:gd name="connsiteX140" fmla="*/ 7259 w 780939"/>
                <a:gd name="connsiteY140" fmla="*/ 270920 h 326763"/>
                <a:gd name="connsiteX141" fmla="*/ 12618 w 780939"/>
                <a:gd name="connsiteY141" fmla="*/ 267549 h 326763"/>
                <a:gd name="connsiteX142" fmla="*/ 19878 w 780939"/>
                <a:gd name="connsiteY142" fmla="*/ 262448 h 326763"/>
                <a:gd name="connsiteX143" fmla="*/ 25323 w 780939"/>
                <a:gd name="connsiteY143" fmla="*/ 257348 h 326763"/>
                <a:gd name="connsiteX144" fmla="*/ 34311 w 780939"/>
                <a:gd name="connsiteY144" fmla="*/ 257348 h 326763"/>
                <a:gd name="connsiteX145" fmla="*/ 41571 w 780939"/>
                <a:gd name="connsiteY145" fmla="*/ 257348 h 326763"/>
                <a:gd name="connsiteX146" fmla="*/ 43385 w 780939"/>
                <a:gd name="connsiteY146" fmla="*/ 253977 h 326763"/>
                <a:gd name="connsiteX147" fmla="*/ 43385 w 780939"/>
                <a:gd name="connsiteY147" fmla="*/ 247147 h 326763"/>
                <a:gd name="connsiteX148" fmla="*/ 43385 w 780939"/>
                <a:gd name="connsiteY148" fmla="*/ 245505 h 326763"/>
                <a:gd name="connsiteX149" fmla="*/ 50645 w 780939"/>
                <a:gd name="connsiteY149" fmla="*/ 233662 h 326763"/>
                <a:gd name="connsiteX150" fmla="*/ 56003 w 780939"/>
                <a:gd name="connsiteY150" fmla="*/ 226833 h 326763"/>
                <a:gd name="connsiteX151" fmla="*/ 63263 w 780939"/>
                <a:gd name="connsiteY151" fmla="*/ 221819 h 326763"/>
                <a:gd name="connsiteX152" fmla="*/ 72338 w 780939"/>
                <a:gd name="connsiteY152" fmla="*/ 218448 h 326763"/>
                <a:gd name="connsiteX153" fmla="*/ 81326 w 780939"/>
                <a:gd name="connsiteY153" fmla="*/ 218448 h 326763"/>
                <a:gd name="connsiteX154" fmla="*/ 90401 w 780939"/>
                <a:gd name="connsiteY154" fmla="*/ 218448 h 326763"/>
                <a:gd name="connsiteX155" fmla="*/ 95845 w 780939"/>
                <a:gd name="connsiteY155" fmla="*/ 213347 h 326763"/>
                <a:gd name="connsiteX156" fmla="*/ 103019 w 780939"/>
                <a:gd name="connsiteY156" fmla="*/ 204876 h 326763"/>
                <a:gd name="connsiteX157" fmla="*/ 112093 w 780939"/>
                <a:gd name="connsiteY157" fmla="*/ 196404 h 326763"/>
                <a:gd name="connsiteX158" fmla="*/ 119267 w 780939"/>
                <a:gd name="connsiteY158" fmla="*/ 193033 h 326763"/>
                <a:gd name="connsiteX159" fmla="*/ 128341 w 780939"/>
                <a:gd name="connsiteY159" fmla="*/ 189661 h 326763"/>
                <a:gd name="connsiteX160" fmla="*/ 133786 w 780939"/>
                <a:gd name="connsiteY160" fmla="*/ 181190 h 326763"/>
                <a:gd name="connsiteX161" fmla="*/ 133786 w 780939"/>
                <a:gd name="connsiteY161" fmla="*/ 174360 h 326763"/>
                <a:gd name="connsiteX162" fmla="*/ 142774 w 780939"/>
                <a:gd name="connsiteY162" fmla="*/ 172718 h 326763"/>
                <a:gd name="connsiteX163" fmla="*/ 146405 w 780939"/>
                <a:gd name="connsiteY163" fmla="*/ 169346 h 326763"/>
                <a:gd name="connsiteX164" fmla="*/ 151849 w 780939"/>
                <a:gd name="connsiteY164" fmla="*/ 157417 h 326763"/>
                <a:gd name="connsiteX165" fmla="*/ 155479 w 780939"/>
                <a:gd name="connsiteY165" fmla="*/ 157417 h 326763"/>
                <a:gd name="connsiteX166" fmla="*/ 162653 w 780939"/>
                <a:gd name="connsiteY166" fmla="*/ 164246 h 326763"/>
                <a:gd name="connsiteX167" fmla="*/ 164467 w 780939"/>
                <a:gd name="connsiteY167" fmla="*/ 165889 h 326763"/>
                <a:gd name="connsiteX168" fmla="*/ 168097 w 780939"/>
                <a:gd name="connsiteY168" fmla="*/ 165889 h 326763"/>
                <a:gd name="connsiteX169" fmla="*/ 173542 w 780939"/>
                <a:gd name="connsiteY169" fmla="*/ 157417 h 326763"/>
                <a:gd name="connsiteX170" fmla="*/ 184345 w 780939"/>
                <a:gd name="connsiteY170" fmla="*/ 152403 h 326763"/>
                <a:gd name="connsiteX171" fmla="*/ 186160 w 780939"/>
                <a:gd name="connsiteY171" fmla="*/ 145574 h 326763"/>
                <a:gd name="connsiteX172" fmla="*/ 193420 w 780939"/>
                <a:gd name="connsiteY172" fmla="*/ 143932 h 326763"/>
                <a:gd name="connsiteX173" fmla="*/ 198864 w 780939"/>
                <a:gd name="connsiteY173" fmla="*/ 145574 h 326763"/>
                <a:gd name="connsiteX174" fmla="*/ 202495 w 780939"/>
                <a:gd name="connsiteY174" fmla="*/ 149032 h 326763"/>
                <a:gd name="connsiteX175" fmla="*/ 207853 w 780939"/>
                <a:gd name="connsiteY175" fmla="*/ 143932 h 326763"/>
                <a:gd name="connsiteX176" fmla="*/ 207853 w 780939"/>
                <a:gd name="connsiteY176" fmla="*/ 137103 h 326763"/>
                <a:gd name="connsiteX177" fmla="*/ 207853 w 780939"/>
                <a:gd name="connsiteY177" fmla="*/ 133731 h 326763"/>
                <a:gd name="connsiteX178" fmla="*/ 215112 w 780939"/>
                <a:gd name="connsiteY178" fmla="*/ 128717 h 326763"/>
                <a:gd name="connsiteX179" fmla="*/ 220557 w 780939"/>
                <a:gd name="connsiteY179" fmla="*/ 123617 h 326763"/>
                <a:gd name="connsiteX180" fmla="*/ 224187 w 780939"/>
                <a:gd name="connsiteY180" fmla="*/ 120246 h 326763"/>
                <a:gd name="connsiteX181" fmla="*/ 227731 w 780939"/>
                <a:gd name="connsiteY181" fmla="*/ 120246 h 326763"/>
                <a:gd name="connsiteX182" fmla="*/ 229546 w 780939"/>
                <a:gd name="connsiteY182" fmla="*/ 113416 h 326763"/>
                <a:gd name="connsiteX183" fmla="*/ 229546 w 780939"/>
                <a:gd name="connsiteY183" fmla="*/ 108316 h 32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780939" h="326763">
                  <a:moveTo>
                    <a:pt x="227731" y="88002"/>
                  </a:moveTo>
                  <a:lnTo>
                    <a:pt x="721306" y="0"/>
                  </a:lnTo>
                  <a:lnTo>
                    <a:pt x="721306" y="23686"/>
                  </a:lnTo>
                  <a:lnTo>
                    <a:pt x="724936" y="32158"/>
                  </a:lnTo>
                  <a:lnTo>
                    <a:pt x="737554" y="44001"/>
                  </a:lnTo>
                  <a:lnTo>
                    <a:pt x="742999" y="52472"/>
                  </a:lnTo>
                  <a:lnTo>
                    <a:pt x="755617" y="64315"/>
                  </a:lnTo>
                  <a:lnTo>
                    <a:pt x="768321" y="81259"/>
                  </a:lnTo>
                  <a:lnTo>
                    <a:pt x="773679" y="93102"/>
                  </a:lnTo>
                  <a:lnTo>
                    <a:pt x="780939" y="101573"/>
                  </a:lnTo>
                  <a:lnTo>
                    <a:pt x="777310" y="140560"/>
                  </a:lnTo>
                  <a:lnTo>
                    <a:pt x="737554" y="177732"/>
                  </a:lnTo>
                  <a:lnTo>
                    <a:pt x="730294" y="177732"/>
                  </a:lnTo>
                  <a:lnTo>
                    <a:pt x="726664" y="174360"/>
                  </a:lnTo>
                  <a:lnTo>
                    <a:pt x="733924" y="172718"/>
                  </a:lnTo>
                  <a:lnTo>
                    <a:pt x="771865" y="140560"/>
                  </a:lnTo>
                  <a:lnTo>
                    <a:pt x="773679" y="101573"/>
                  </a:lnTo>
                  <a:lnTo>
                    <a:pt x="733924" y="52472"/>
                  </a:lnTo>
                  <a:lnTo>
                    <a:pt x="730294" y="50830"/>
                  </a:lnTo>
                  <a:lnTo>
                    <a:pt x="717676" y="52472"/>
                  </a:lnTo>
                  <a:lnTo>
                    <a:pt x="715861" y="55844"/>
                  </a:lnTo>
                  <a:lnTo>
                    <a:pt x="704972" y="60944"/>
                  </a:lnTo>
                  <a:lnTo>
                    <a:pt x="694169" y="72787"/>
                  </a:lnTo>
                  <a:lnTo>
                    <a:pt x="686909" y="76158"/>
                  </a:lnTo>
                  <a:lnTo>
                    <a:pt x="681550" y="76158"/>
                  </a:lnTo>
                  <a:lnTo>
                    <a:pt x="674290" y="72787"/>
                  </a:lnTo>
                  <a:lnTo>
                    <a:pt x="672476" y="64315"/>
                  </a:lnTo>
                  <a:lnTo>
                    <a:pt x="668845" y="55844"/>
                  </a:lnTo>
                  <a:lnTo>
                    <a:pt x="665216" y="60944"/>
                  </a:lnTo>
                  <a:lnTo>
                    <a:pt x="668845" y="72787"/>
                  </a:lnTo>
                  <a:lnTo>
                    <a:pt x="672476" y="79616"/>
                  </a:lnTo>
                  <a:lnTo>
                    <a:pt x="674290" y="88002"/>
                  </a:lnTo>
                  <a:lnTo>
                    <a:pt x="677921" y="91459"/>
                  </a:lnTo>
                  <a:lnTo>
                    <a:pt x="690538" y="91459"/>
                  </a:lnTo>
                  <a:lnTo>
                    <a:pt x="694169" y="88002"/>
                  </a:lnTo>
                  <a:lnTo>
                    <a:pt x="703243" y="84630"/>
                  </a:lnTo>
                  <a:lnTo>
                    <a:pt x="708601" y="81259"/>
                  </a:lnTo>
                  <a:lnTo>
                    <a:pt x="715861" y="79616"/>
                  </a:lnTo>
                  <a:lnTo>
                    <a:pt x="721306" y="79616"/>
                  </a:lnTo>
                  <a:lnTo>
                    <a:pt x="724936" y="79616"/>
                  </a:lnTo>
                  <a:lnTo>
                    <a:pt x="724936" y="84630"/>
                  </a:lnTo>
                  <a:lnTo>
                    <a:pt x="724936" y="91459"/>
                  </a:lnTo>
                  <a:lnTo>
                    <a:pt x="726664" y="96473"/>
                  </a:lnTo>
                  <a:lnTo>
                    <a:pt x="730294" y="99931"/>
                  </a:lnTo>
                  <a:lnTo>
                    <a:pt x="737554" y="96473"/>
                  </a:lnTo>
                  <a:lnTo>
                    <a:pt x="739369" y="88002"/>
                  </a:lnTo>
                  <a:lnTo>
                    <a:pt x="739369" y="81259"/>
                  </a:lnTo>
                  <a:lnTo>
                    <a:pt x="742999" y="76158"/>
                  </a:lnTo>
                  <a:lnTo>
                    <a:pt x="748357" y="79616"/>
                  </a:lnTo>
                  <a:lnTo>
                    <a:pt x="751987" y="81259"/>
                  </a:lnTo>
                  <a:lnTo>
                    <a:pt x="755617" y="91459"/>
                  </a:lnTo>
                  <a:lnTo>
                    <a:pt x="755617" y="93102"/>
                  </a:lnTo>
                  <a:lnTo>
                    <a:pt x="759247" y="96473"/>
                  </a:lnTo>
                  <a:lnTo>
                    <a:pt x="759247" y="101573"/>
                  </a:lnTo>
                  <a:lnTo>
                    <a:pt x="761062" y="104945"/>
                  </a:lnTo>
                  <a:lnTo>
                    <a:pt x="755617" y="111774"/>
                  </a:lnTo>
                  <a:lnTo>
                    <a:pt x="751987" y="113416"/>
                  </a:lnTo>
                  <a:lnTo>
                    <a:pt x="748357" y="120246"/>
                  </a:lnTo>
                  <a:lnTo>
                    <a:pt x="746628" y="128717"/>
                  </a:lnTo>
                  <a:lnTo>
                    <a:pt x="742999" y="132089"/>
                  </a:lnTo>
                  <a:lnTo>
                    <a:pt x="737554" y="137103"/>
                  </a:lnTo>
                  <a:lnTo>
                    <a:pt x="730294" y="140560"/>
                  </a:lnTo>
                  <a:lnTo>
                    <a:pt x="724936" y="143932"/>
                  </a:lnTo>
                  <a:lnTo>
                    <a:pt x="715861" y="143932"/>
                  </a:lnTo>
                  <a:lnTo>
                    <a:pt x="712231" y="140560"/>
                  </a:lnTo>
                  <a:lnTo>
                    <a:pt x="704972" y="137103"/>
                  </a:lnTo>
                  <a:lnTo>
                    <a:pt x="703243" y="133731"/>
                  </a:lnTo>
                  <a:lnTo>
                    <a:pt x="699613" y="132089"/>
                  </a:lnTo>
                  <a:lnTo>
                    <a:pt x="695983" y="132089"/>
                  </a:lnTo>
                  <a:lnTo>
                    <a:pt x="690538" y="137103"/>
                  </a:lnTo>
                  <a:lnTo>
                    <a:pt x="686909" y="140560"/>
                  </a:lnTo>
                  <a:lnTo>
                    <a:pt x="677921" y="140560"/>
                  </a:lnTo>
                  <a:lnTo>
                    <a:pt x="674290" y="143932"/>
                  </a:lnTo>
                  <a:lnTo>
                    <a:pt x="677921" y="143932"/>
                  </a:lnTo>
                  <a:lnTo>
                    <a:pt x="683279" y="143932"/>
                  </a:lnTo>
                  <a:lnTo>
                    <a:pt x="686909" y="143932"/>
                  </a:lnTo>
                  <a:lnTo>
                    <a:pt x="694169" y="145574"/>
                  </a:lnTo>
                  <a:lnTo>
                    <a:pt x="699613" y="149032"/>
                  </a:lnTo>
                  <a:lnTo>
                    <a:pt x="703243" y="152403"/>
                  </a:lnTo>
                  <a:lnTo>
                    <a:pt x="703243" y="154046"/>
                  </a:lnTo>
                  <a:lnTo>
                    <a:pt x="699613" y="160875"/>
                  </a:lnTo>
                  <a:lnTo>
                    <a:pt x="699613" y="164246"/>
                  </a:lnTo>
                  <a:lnTo>
                    <a:pt x="699613" y="165889"/>
                  </a:lnTo>
                  <a:lnTo>
                    <a:pt x="695983" y="172718"/>
                  </a:lnTo>
                  <a:lnTo>
                    <a:pt x="694169" y="174360"/>
                  </a:lnTo>
                  <a:lnTo>
                    <a:pt x="694169" y="181190"/>
                  </a:lnTo>
                  <a:lnTo>
                    <a:pt x="694169" y="184561"/>
                  </a:lnTo>
                  <a:lnTo>
                    <a:pt x="695983" y="186203"/>
                  </a:lnTo>
                  <a:lnTo>
                    <a:pt x="699613" y="184561"/>
                  </a:lnTo>
                  <a:lnTo>
                    <a:pt x="704972" y="181190"/>
                  </a:lnTo>
                  <a:lnTo>
                    <a:pt x="712231" y="181190"/>
                  </a:lnTo>
                  <a:lnTo>
                    <a:pt x="717676" y="186203"/>
                  </a:lnTo>
                  <a:lnTo>
                    <a:pt x="717676" y="196404"/>
                  </a:lnTo>
                  <a:lnTo>
                    <a:pt x="717676" y="198133"/>
                  </a:lnTo>
                  <a:lnTo>
                    <a:pt x="712231" y="204876"/>
                  </a:lnTo>
                  <a:lnTo>
                    <a:pt x="704972" y="209976"/>
                  </a:lnTo>
                  <a:lnTo>
                    <a:pt x="699613" y="216719"/>
                  </a:lnTo>
                  <a:lnTo>
                    <a:pt x="690538" y="221819"/>
                  </a:lnTo>
                  <a:lnTo>
                    <a:pt x="681550" y="221819"/>
                  </a:lnTo>
                  <a:lnTo>
                    <a:pt x="668845" y="225190"/>
                  </a:lnTo>
                  <a:lnTo>
                    <a:pt x="659857" y="230291"/>
                  </a:lnTo>
                  <a:lnTo>
                    <a:pt x="652597" y="237033"/>
                  </a:lnTo>
                  <a:lnTo>
                    <a:pt x="639893" y="245505"/>
                  </a:lnTo>
                  <a:lnTo>
                    <a:pt x="630905" y="253977"/>
                  </a:lnTo>
                  <a:lnTo>
                    <a:pt x="621830" y="259077"/>
                  </a:lnTo>
                  <a:lnTo>
                    <a:pt x="616472" y="277663"/>
                  </a:lnTo>
                  <a:lnTo>
                    <a:pt x="609212" y="282763"/>
                  </a:lnTo>
                  <a:lnTo>
                    <a:pt x="609212" y="294606"/>
                  </a:lnTo>
                  <a:lnTo>
                    <a:pt x="603767" y="299706"/>
                  </a:lnTo>
                  <a:lnTo>
                    <a:pt x="587519" y="311549"/>
                  </a:lnTo>
                  <a:lnTo>
                    <a:pt x="571271" y="318292"/>
                  </a:lnTo>
                  <a:lnTo>
                    <a:pt x="556752" y="326764"/>
                  </a:lnTo>
                  <a:lnTo>
                    <a:pt x="544134" y="326764"/>
                  </a:lnTo>
                  <a:lnTo>
                    <a:pt x="428411" y="245505"/>
                  </a:lnTo>
                  <a:lnTo>
                    <a:pt x="410347" y="250605"/>
                  </a:lnTo>
                  <a:lnTo>
                    <a:pt x="401273" y="253977"/>
                  </a:lnTo>
                  <a:lnTo>
                    <a:pt x="385025" y="253977"/>
                  </a:lnTo>
                  <a:lnTo>
                    <a:pt x="370592" y="259077"/>
                  </a:lnTo>
                  <a:lnTo>
                    <a:pt x="361517" y="259077"/>
                  </a:lnTo>
                  <a:lnTo>
                    <a:pt x="336194" y="262448"/>
                  </a:lnTo>
                  <a:lnTo>
                    <a:pt x="332651" y="250605"/>
                  </a:lnTo>
                  <a:lnTo>
                    <a:pt x="327206" y="245505"/>
                  </a:lnTo>
                  <a:lnTo>
                    <a:pt x="319946" y="242134"/>
                  </a:lnTo>
                  <a:lnTo>
                    <a:pt x="314501" y="242134"/>
                  </a:lnTo>
                  <a:lnTo>
                    <a:pt x="307329" y="242134"/>
                  </a:lnTo>
                  <a:lnTo>
                    <a:pt x="301884" y="230291"/>
                  </a:lnTo>
                  <a:lnTo>
                    <a:pt x="283821" y="233662"/>
                  </a:lnTo>
                  <a:lnTo>
                    <a:pt x="267573" y="233662"/>
                  </a:lnTo>
                  <a:lnTo>
                    <a:pt x="263943" y="237033"/>
                  </a:lnTo>
                  <a:lnTo>
                    <a:pt x="240435" y="237033"/>
                  </a:lnTo>
                  <a:lnTo>
                    <a:pt x="224187" y="237033"/>
                  </a:lnTo>
                  <a:lnTo>
                    <a:pt x="207853" y="238762"/>
                  </a:lnTo>
                  <a:lnTo>
                    <a:pt x="197050" y="242134"/>
                  </a:lnTo>
                  <a:lnTo>
                    <a:pt x="186160" y="245505"/>
                  </a:lnTo>
                  <a:lnTo>
                    <a:pt x="164467" y="257348"/>
                  </a:lnTo>
                  <a:lnTo>
                    <a:pt x="140960" y="262448"/>
                  </a:lnTo>
                  <a:lnTo>
                    <a:pt x="133786" y="267549"/>
                  </a:lnTo>
                  <a:lnTo>
                    <a:pt x="94031" y="274291"/>
                  </a:lnTo>
                  <a:lnTo>
                    <a:pt x="63263" y="277663"/>
                  </a:lnTo>
                  <a:lnTo>
                    <a:pt x="0" y="282763"/>
                  </a:lnTo>
                  <a:lnTo>
                    <a:pt x="7259" y="270920"/>
                  </a:lnTo>
                  <a:lnTo>
                    <a:pt x="12618" y="267549"/>
                  </a:lnTo>
                  <a:lnTo>
                    <a:pt x="19878" y="262448"/>
                  </a:lnTo>
                  <a:lnTo>
                    <a:pt x="25323" y="257348"/>
                  </a:lnTo>
                  <a:lnTo>
                    <a:pt x="34311" y="257348"/>
                  </a:lnTo>
                  <a:lnTo>
                    <a:pt x="41571" y="257348"/>
                  </a:lnTo>
                  <a:lnTo>
                    <a:pt x="43385" y="253977"/>
                  </a:lnTo>
                  <a:lnTo>
                    <a:pt x="43385" y="247147"/>
                  </a:lnTo>
                  <a:lnTo>
                    <a:pt x="43385" y="245505"/>
                  </a:lnTo>
                  <a:lnTo>
                    <a:pt x="50645" y="233662"/>
                  </a:lnTo>
                  <a:lnTo>
                    <a:pt x="56003" y="226833"/>
                  </a:lnTo>
                  <a:lnTo>
                    <a:pt x="63263" y="221819"/>
                  </a:lnTo>
                  <a:lnTo>
                    <a:pt x="72338" y="218448"/>
                  </a:lnTo>
                  <a:lnTo>
                    <a:pt x="81326" y="218448"/>
                  </a:lnTo>
                  <a:lnTo>
                    <a:pt x="90401" y="218448"/>
                  </a:lnTo>
                  <a:lnTo>
                    <a:pt x="95845" y="213347"/>
                  </a:lnTo>
                  <a:lnTo>
                    <a:pt x="103019" y="204876"/>
                  </a:lnTo>
                  <a:lnTo>
                    <a:pt x="112093" y="196404"/>
                  </a:lnTo>
                  <a:lnTo>
                    <a:pt x="119267" y="193033"/>
                  </a:lnTo>
                  <a:lnTo>
                    <a:pt x="128341" y="189661"/>
                  </a:lnTo>
                  <a:lnTo>
                    <a:pt x="133786" y="181190"/>
                  </a:lnTo>
                  <a:lnTo>
                    <a:pt x="133786" y="174360"/>
                  </a:lnTo>
                  <a:lnTo>
                    <a:pt x="142774" y="172718"/>
                  </a:lnTo>
                  <a:lnTo>
                    <a:pt x="146405" y="169346"/>
                  </a:lnTo>
                  <a:lnTo>
                    <a:pt x="151849" y="157417"/>
                  </a:lnTo>
                  <a:lnTo>
                    <a:pt x="155479" y="157417"/>
                  </a:lnTo>
                  <a:lnTo>
                    <a:pt x="162653" y="164246"/>
                  </a:lnTo>
                  <a:lnTo>
                    <a:pt x="164467" y="165889"/>
                  </a:lnTo>
                  <a:lnTo>
                    <a:pt x="168097" y="165889"/>
                  </a:lnTo>
                  <a:lnTo>
                    <a:pt x="173542" y="157417"/>
                  </a:lnTo>
                  <a:lnTo>
                    <a:pt x="184345" y="152403"/>
                  </a:lnTo>
                  <a:lnTo>
                    <a:pt x="186160" y="145574"/>
                  </a:lnTo>
                  <a:lnTo>
                    <a:pt x="193420" y="143932"/>
                  </a:lnTo>
                  <a:lnTo>
                    <a:pt x="198864" y="145574"/>
                  </a:lnTo>
                  <a:lnTo>
                    <a:pt x="202495" y="149032"/>
                  </a:lnTo>
                  <a:lnTo>
                    <a:pt x="207853" y="143932"/>
                  </a:lnTo>
                  <a:lnTo>
                    <a:pt x="207853" y="137103"/>
                  </a:lnTo>
                  <a:lnTo>
                    <a:pt x="207853" y="133731"/>
                  </a:lnTo>
                  <a:lnTo>
                    <a:pt x="215112" y="128717"/>
                  </a:lnTo>
                  <a:lnTo>
                    <a:pt x="220557" y="123617"/>
                  </a:lnTo>
                  <a:lnTo>
                    <a:pt x="224187" y="120246"/>
                  </a:lnTo>
                  <a:lnTo>
                    <a:pt x="227731" y="120246"/>
                  </a:lnTo>
                  <a:lnTo>
                    <a:pt x="229546" y="113416"/>
                  </a:lnTo>
                  <a:lnTo>
                    <a:pt x="229546" y="108316"/>
                  </a:lnTo>
                  <a:close/>
                </a:path>
              </a:pathLst>
            </a:custGeom>
            <a:solidFill>
              <a:srgbClr val="BBEFFF"/>
            </a:solidFill>
            <a:ln w="8631" cap="flat">
              <a:solidFill>
                <a:srgbClr val="FFFFFF"/>
              </a:solid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6CEC8C3F-D6B0-2E42-AFB8-24252DB364A3}"/>
                </a:ext>
              </a:extLst>
            </p:cNvPr>
            <p:cNvSpPr/>
            <p:nvPr/>
          </p:nvSpPr>
          <p:spPr>
            <a:xfrm>
              <a:off x="6440694" y="2182883"/>
              <a:ext cx="443195" cy="425179"/>
            </a:xfrm>
            <a:custGeom>
              <a:avLst/>
              <a:gdLst>
                <a:gd name="connsiteX0" fmla="*/ 3630 w 380617"/>
                <a:gd name="connsiteY0" fmla="*/ 256570 h 365145"/>
                <a:gd name="connsiteX1" fmla="*/ 18063 w 380617"/>
                <a:gd name="connsiteY1" fmla="*/ 253285 h 365145"/>
                <a:gd name="connsiteX2" fmla="*/ 25236 w 380617"/>
                <a:gd name="connsiteY2" fmla="*/ 251642 h 365145"/>
                <a:gd name="connsiteX3" fmla="*/ 25236 w 380617"/>
                <a:gd name="connsiteY3" fmla="*/ 245073 h 365145"/>
                <a:gd name="connsiteX4" fmla="*/ 25236 w 380617"/>
                <a:gd name="connsiteY4" fmla="*/ 243430 h 365145"/>
                <a:gd name="connsiteX5" fmla="*/ 30681 w 380617"/>
                <a:gd name="connsiteY5" fmla="*/ 240145 h 365145"/>
                <a:gd name="connsiteX6" fmla="*/ 30681 w 380617"/>
                <a:gd name="connsiteY6" fmla="*/ 236860 h 365145"/>
                <a:gd name="connsiteX7" fmla="*/ 34311 w 380617"/>
                <a:gd name="connsiteY7" fmla="*/ 233575 h 365145"/>
                <a:gd name="connsiteX8" fmla="*/ 34311 w 380617"/>
                <a:gd name="connsiteY8" fmla="*/ 231933 h 365145"/>
                <a:gd name="connsiteX9" fmla="*/ 30681 w 380617"/>
                <a:gd name="connsiteY9" fmla="*/ 225363 h 365145"/>
                <a:gd name="connsiteX10" fmla="*/ 27051 w 380617"/>
                <a:gd name="connsiteY10" fmla="*/ 220436 h 365145"/>
                <a:gd name="connsiteX11" fmla="*/ 27051 w 380617"/>
                <a:gd name="connsiteY11" fmla="*/ 217151 h 365145"/>
                <a:gd name="connsiteX12" fmla="*/ 27051 w 380617"/>
                <a:gd name="connsiteY12" fmla="*/ 213866 h 365145"/>
                <a:gd name="connsiteX13" fmla="*/ 30681 w 380617"/>
                <a:gd name="connsiteY13" fmla="*/ 212223 h 365145"/>
                <a:gd name="connsiteX14" fmla="*/ 30681 w 380617"/>
                <a:gd name="connsiteY14" fmla="*/ 208852 h 365145"/>
                <a:gd name="connsiteX15" fmla="*/ 30681 w 380617"/>
                <a:gd name="connsiteY15" fmla="*/ 203925 h 365145"/>
                <a:gd name="connsiteX16" fmla="*/ 34311 w 380617"/>
                <a:gd name="connsiteY16" fmla="*/ 203925 h 365145"/>
                <a:gd name="connsiteX17" fmla="*/ 37854 w 380617"/>
                <a:gd name="connsiteY17" fmla="*/ 200640 h 365145"/>
                <a:gd name="connsiteX18" fmla="*/ 37854 w 380617"/>
                <a:gd name="connsiteY18" fmla="*/ 197355 h 365145"/>
                <a:gd name="connsiteX19" fmla="*/ 39669 w 380617"/>
                <a:gd name="connsiteY19" fmla="*/ 194070 h 365145"/>
                <a:gd name="connsiteX20" fmla="*/ 43299 w 380617"/>
                <a:gd name="connsiteY20" fmla="*/ 197355 h 365145"/>
                <a:gd name="connsiteX21" fmla="*/ 46929 w 380617"/>
                <a:gd name="connsiteY21" fmla="*/ 197355 h 365145"/>
                <a:gd name="connsiteX22" fmla="*/ 48744 w 380617"/>
                <a:gd name="connsiteY22" fmla="*/ 200640 h 365145"/>
                <a:gd name="connsiteX23" fmla="*/ 52287 w 380617"/>
                <a:gd name="connsiteY23" fmla="*/ 200640 h 365145"/>
                <a:gd name="connsiteX24" fmla="*/ 59547 w 380617"/>
                <a:gd name="connsiteY24" fmla="*/ 200640 h 365145"/>
                <a:gd name="connsiteX25" fmla="*/ 59547 w 380617"/>
                <a:gd name="connsiteY25" fmla="*/ 194070 h 365145"/>
                <a:gd name="connsiteX26" fmla="*/ 59547 w 380617"/>
                <a:gd name="connsiteY26" fmla="*/ 189143 h 365145"/>
                <a:gd name="connsiteX27" fmla="*/ 55917 w 380617"/>
                <a:gd name="connsiteY27" fmla="*/ 185858 h 365145"/>
                <a:gd name="connsiteX28" fmla="*/ 59547 w 380617"/>
                <a:gd name="connsiteY28" fmla="*/ 182573 h 365145"/>
                <a:gd name="connsiteX29" fmla="*/ 59547 w 380617"/>
                <a:gd name="connsiteY29" fmla="*/ 177645 h 365145"/>
                <a:gd name="connsiteX30" fmla="*/ 59547 w 380617"/>
                <a:gd name="connsiteY30" fmla="*/ 174360 h 365145"/>
                <a:gd name="connsiteX31" fmla="*/ 59547 w 380617"/>
                <a:gd name="connsiteY31" fmla="*/ 169433 h 365145"/>
                <a:gd name="connsiteX32" fmla="*/ 61362 w 380617"/>
                <a:gd name="connsiteY32" fmla="*/ 166148 h 365145"/>
                <a:gd name="connsiteX33" fmla="*/ 64906 w 380617"/>
                <a:gd name="connsiteY33" fmla="*/ 162863 h 365145"/>
                <a:gd name="connsiteX34" fmla="*/ 72165 w 380617"/>
                <a:gd name="connsiteY34" fmla="*/ 162863 h 365145"/>
                <a:gd name="connsiteX35" fmla="*/ 73980 w 380617"/>
                <a:gd name="connsiteY35" fmla="*/ 157936 h 365145"/>
                <a:gd name="connsiteX36" fmla="*/ 77610 w 380617"/>
                <a:gd name="connsiteY36" fmla="*/ 154651 h 365145"/>
                <a:gd name="connsiteX37" fmla="*/ 81154 w 380617"/>
                <a:gd name="connsiteY37" fmla="*/ 153008 h 365145"/>
                <a:gd name="connsiteX38" fmla="*/ 82968 w 380617"/>
                <a:gd name="connsiteY38" fmla="*/ 153008 h 365145"/>
                <a:gd name="connsiteX39" fmla="*/ 93771 w 380617"/>
                <a:gd name="connsiteY39" fmla="*/ 149637 h 365145"/>
                <a:gd name="connsiteX40" fmla="*/ 102846 w 380617"/>
                <a:gd name="connsiteY40" fmla="*/ 143067 h 365145"/>
                <a:gd name="connsiteX41" fmla="*/ 108204 w 380617"/>
                <a:gd name="connsiteY41" fmla="*/ 138140 h 365145"/>
                <a:gd name="connsiteX42" fmla="*/ 115464 w 380617"/>
                <a:gd name="connsiteY42" fmla="*/ 133212 h 365145"/>
                <a:gd name="connsiteX43" fmla="*/ 117279 w 380617"/>
                <a:gd name="connsiteY43" fmla="*/ 126642 h 365145"/>
                <a:gd name="connsiteX44" fmla="*/ 124452 w 380617"/>
                <a:gd name="connsiteY44" fmla="*/ 121715 h 365145"/>
                <a:gd name="connsiteX45" fmla="*/ 124452 w 380617"/>
                <a:gd name="connsiteY45" fmla="*/ 115145 h 365145"/>
                <a:gd name="connsiteX46" fmla="*/ 126267 w 380617"/>
                <a:gd name="connsiteY46" fmla="*/ 92151 h 365145"/>
                <a:gd name="connsiteX47" fmla="*/ 129897 w 380617"/>
                <a:gd name="connsiteY47" fmla="*/ 83852 h 365145"/>
                <a:gd name="connsiteX48" fmla="*/ 129897 w 380617"/>
                <a:gd name="connsiteY48" fmla="*/ 70712 h 365145"/>
                <a:gd name="connsiteX49" fmla="*/ 129897 w 380617"/>
                <a:gd name="connsiteY49" fmla="*/ 52645 h 365145"/>
                <a:gd name="connsiteX50" fmla="*/ 133527 w 380617"/>
                <a:gd name="connsiteY50" fmla="*/ 36221 h 365145"/>
                <a:gd name="connsiteX51" fmla="*/ 133527 w 380617"/>
                <a:gd name="connsiteY51" fmla="*/ 24637 h 365145"/>
                <a:gd name="connsiteX52" fmla="*/ 133527 w 380617"/>
                <a:gd name="connsiteY52" fmla="*/ 11497 h 365145"/>
                <a:gd name="connsiteX53" fmla="*/ 137070 w 380617"/>
                <a:gd name="connsiteY53" fmla="*/ 0 h 365145"/>
                <a:gd name="connsiteX54" fmla="*/ 138886 w 380617"/>
                <a:gd name="connsiteY54" fmla="*/ 11497 h 365145"/>
                <a:gd name="connsiteX55" fmla="*/ 138886 w 380617"/>
                <a:gd name="connsiteY55" fmla="*/ 19710 h 365145"/>
                <a:gd name="connsiteX56" fmla="*/ 138886 w 380617"/>
                <a:gd name="connsiteY56" fmla="*/ 27922 h 365145"/>
                <a:gd name="connsiteX57" fmla="*/ 138886 w 380617"/>
                <a:gd name="connsiteY57" fmla="*/ 42790 h 365145"/>
                <a:gd name="connsiteX58" fmla="*/ 142515 w 380617"/>
                <a:gd name="connsiteY58" fmla="*/ 64142 h 365145"/>
                <a:gd name="connsiteX59" fmla="*/ 146145 w 380617"/>
                <a:gd name="connsiteY59" fmla="*/ 78925 h 365145"/>
                <a:gd name="connsiteX60" fmla="*/ 147960 w 380617"/>
                <a:gd name="connsiteY60" fmla="*/ 103648 h 365145"/>
                <a:gd name="connsiteX61" fmla="*/ 232743 w 380617"/>
                <a:gd name="connsiteY61" fmla="*/ 92151 h 365145"/>
                <a:gd name="connsiteX62" fmla="*/ 241731 w 380617"/>
                <a:gd name="connsiteY62" fmla="*/ 143067 h 365145"/>
                <a:gd name="connsiteX63" fmla="*/ 270598 w 380617"/>
                <a:gd name="connsiteY63" fmla="*/ 113503 h 365145"/>
                <a:gd name="connsiteX64" fmla="*/ 275956 w 380617"/>
                <a:gd name="connsiteY64" fmla="*/ 110218 h 365145"/>
                <a:gd name="connsiteX65" fmla="*/ 279586 w 380617"/>
                <a:gd name="connsiteY65" fmla="*/ 113503 h 365145"/>
                <a:gd name="connsiteX66" fmla="*/ 285031 w 380617"/>
                <a:gd name="connsiteY66" fmla="*/ 106933 h 365145"/>
                <a:gd name="connsiteX67" fmla="*/ 288660 w 380617"/>
                <a:gd name="connsiteY67" fmla="*/ 98720 h 365145"/>
                <a:gd name="connsiteX68" fmla="*/ 294019 w 380617"/>
                <a:gd name="connsiteY68" fmla="*/ 92151 h 365145"/>
                <a:gd name="connsiteX69" fmla="*/ 301279 w 380617"/>
                <a:gd name="connsiteY69" fmla="*/ 92151 h 365145"/>
                <a:gd name="connsiteX70" fmla="*/ 301279 w 380617"/>
                <a:gd name="connsiteY70" fmla="*/ 95436 h 365145"/>
                <a:gd name="connsiteX71" fmla="*/ 306637 w 380617"/>
                <a:gd name="connsiteY71" fmla="*/ 98720 h 365145"/>
                <a:gd name="connsiteX72" fmla="*/ 313897 w 380617"/>
                <a:gd name="connsiteY72" fmla="*/ 98720 h 365145"/>
                <a:gd name="connsiteX73" fmla="*/ 319255 w 380617"/>
                <a:gd name="connsiteY73" fmla="*/ 92151 h 365145"/>
                <a:gd name="connsiteX74" fmla="*/ 324700 w 380617"/>
                <a:gd name="connsiteY74" fmla="*/ 87137 h 365145"/>
                <a:gd name="connsiteX75" fmla="*/ 331873 w 380617"/>
                <a:gd name="connsiteY75" fmla="*/ 83852 h 365145"/>
                <a:gd name="connsiteX76" fmla="*/ 337318 w 380617"/>
                <a:gd name="connsiteY76" fmla="*/ 78925 h 365145"/>
                <a:gd name="connsiteX77" fmla="*/ 344578 w 380617"/>
                <a:gd name="connsiteY77" fmla="*/ 78925 h 365145"/>
                <a:gd name="connsiteX78" fmla="*/ 357196 w 380617"/>
                <a:gd name="connsiteY78" fmla="*/ 78925 h 365145"/>
                <a:gd name="connsiteX79" fmla="*/ 366184 w 380617"/>
                <a:gd name="connsiteY79" fmla="*/ 78925 h 365145"/>
                <a:gd name="connsiteX80" fmla="*/ 369814 w 380617"/>
                <a:gd name="connsiteY80" fmla="*/ 87137 h 365145"/>
                <a:gd name="connsiteX81" fmla="*/ 375172 w 380617"/>
                <a:gd name="connsiteY81" fmla="*/ 92151 h 365145"/>
                <a:gd name="connsiteX82" fmla="*/ 380617 w 380617"/>
                <a:gd name="connsiteY82" fmla="*/ 102005 h 365145"/>
                <a:gd name="connsiteX83" fmla="*/ 380617 w 380617"/>
                <a:gd name="connsiteY83" fmla="*/ 106933 h 365145"/>
                <a:gd name="connsiteX84" fmla="*/ 380617 w 380617"/>
                <a:gd name="connsiteY84" fmla="*/ 115145 h 365145"/>
                <a:gd name="connsiteX85" fmla="*/ 378802 w 380617"/>
                <a:gd name="connsiteY85" fmla="*/ 121715 h 365145"/>
                <a:gd name="connsiteX86" fmla="*/ 375172 w 380617"/>
                <a:gd name="connsiteY86" fmla="*/ 123357 h 365145"/>
                <a:gd name="connsiteX87" fmla="*/ 369814 w 380617"/>
                <a:gd name="connsiteY87" fmla="*/ 121715 h 365145"/>
                <a:gd name="connsiteX88" fmla="*/ 362554 w 380617"/>
                <a:gd name="connsiteY88" fmla="*/ 118430 h 365145"/>
                <a:gd name="connsiteX89" fmla="*/ 349936 w 380617"/>
                <a:gd name="connsiteY89" fmla="*/ 113503 h 365145"/>
                <a:gd name="connsiteX90" fmla="*/ 344578 w 380617"/>
                <a:gd name="connsiteY90" fmla="*/ 106933 h 365145"/>
                <a:gd name="connsiteX91" fmla="*/ 337318 w 380617"/>
                <a:gd name="connsiteY91" fmla="*/ 103648 h 365145"/>
                <a:gd name="connsiteX92" fmla="*/ 335503 w 380617"/>
                <a:gd name="connsiteY92" fmla="*/ 103648 h 365145"/>
                <a:gd name="connsiteX93" fmla="*/ 328330 w 380617"/>
                <a:gd name="connsiteY93" fmla="*/ 103648 h 365145"/>
                <a:gd name="connsiteX94" fmla="*/ 328330 w 380617"/>
                <a:gd name="connsiteY94" fmla="*/ 133212 h 365145"/>
                <a:gd name="connsiteX95" fmla="*/ 324700 w 380617"/>
                <a:gd name="connsiteY95" fmla="*/ 138140 h 365145"/>
                <a:gd name="connsiteX96" fmla="*/ 322885 w 380617"/>
                <a:gd name="connsiteY96" fmla="*/ 146352 h 365145"/>
                <a:gd name="connsiteX97" fmla="*/ 313897 w 380617"/>
                <a:gd name="connsiteY97" fmla="*/ 157936 h 365145"/>
                <a:gd name="connsiteX98" fmla="*/ 303094 w 380617"/>
                <a:gd name="connsiteY98" fmla="*/ 166148 h 365145"/>
                <a:gd name="connsiteX99" fmla="*/ 303094 w 380617"/>
                <a:gd name="connsiteY99" fmla="*/ 172718 h 365145"/>
                <a:gd name="connsiteX100" fmla="*/ 297649 w 380617"/>
                <a:gd name="connsiteY100" fmla="*/ 174360 h 365145"/>
                <a:gd name="connsiteX101" fmla="*/ 294019 w 380617"/>
                <a:gd name="connsiteY101" fmla="*/ 172718 h 365145"/>
                <a:gd name="connsiteX102" fmla="*/ 292204 w 380617"/>
                <a:gd name="connsiteY102" fmla="*/ 172718 h 365145"/>
                <a:gd name="connsiteX103" fmla="*/ 288660 w 380617"/>
                <a:gd name="connsiteY103" fmla="*/ 177645 h 365145"/>
                <a:gd name="connsiteX104" fmla="*/ 285031 w 380617"/>
                <a:gd name="connsiteY104" fmla="*/ 182573 h 365145"/>
                <a:gd name="connsiteX105" fmla="*/ 275956 w 380617"/>
                <a:gd name="connsiteY105" fmla="*/ 212223 h 365145"/>
                <a:gd name="connsiteX106" fmla="*/ 272412 w 380617"/>
                <a:gd name="connsiteY106" fmla="*/ 217151 h 365145"/>
                <a:gd name="connsiteX107" fmla="*/ 266968 w 380617"/>
                <a:gd name="connsiteY107" fmla="*/ 220436 h 365145"/>
                <a:gd name="connsiteX108" fmla="*/ 259795 w 380617"/>
                <a:gd name="connsiteY108" fmla="*/ 217151 h 365145"/>
                <a:gd name="connsiteX109" fmla="*/ 257979 w 380617"/>
                <a:gd name="connsiteY109" fmla="*/ 213866 h 365145"/>
                <a:gd name="connsiteX110" fmla="*/ 250720 w 380617"/>
                <a:gd name="connsiteY110" fmla="*/ 208852 h 365145"/>
                <a:gd name="connsiteX111" fmla="*/ 245362 w 380617"/>
                <a:gd name="connsiteY111" fmla="*/ 205567 h 365145"/>
                <a:gd name="connsiteX112" fmla="*/ 241731 w 380617"/>
                <a:gd name="connsiteY112" fmla="*/ 208852 h 365145"/>
                <a:gd name="connsiteX113" fmla="*/ 238102 w 380617"/>
                <a:gd name="connsiteY113" fmla="*/ 213866 h 365145"/>
                <a:gd name="connsiteX114" fmla="*/ 241731 w 380617"/>
                <a:gd name="connsiteY114" fmla="*/ 225363 h 365145"/>
                <a:gd name="connsiteX115" fmla="*/ 238102 w 380617"/>
                <a:gd name="connsiteY115" fmla="*/ 228648 h 365145"/>
                <a:gd name="connsiteX116" fmla="*/ 232743 w 380617"/>
                <a:gd name="connsiteY116" fmla="*/ 231933 h 365145"/>
                <a:gd name="connsiteX117" fmla="*/ 232743 w 380617"/>
                <a:gd name="connsiteY117" fmla="*/ 236860 h 365145"/>
                <a:gd name="connsiteX118" fmla="*/ 232743 w 380617"/>
                <a:gd name="connsiteY118" fmla="*/ 243430 h 365145"/>
                <a:gd name="connsiteX119" fmla="*/ 223669 w 380617"/>
                <a:gd name="connsiteY119" fmla="*/ 248357 h 365145"/>
                <a:gd name="connsiteX120" fmla="*/ 223669 w 380617"/>
                <a:gd name="connsiteY120" fmla="*/ 253285 h 365145"/>
                <a:gd name="connsiteX121" fmla="*/ 223669 w 380617"/>
                <a:gd name="connsiteY121" fmla="*/ 264782 h 365145"/>
                <a:gd name="connsiteX122" fmla="*/ 220039 w 380617"/>
                <a:gd name="connsiteY122" fmla="*/ 271352 h 365145"/>
                <a:gd name="connsiteX123" fmla="*/ 214680 w 380617"/>
                <a:gd name="connsiteY123" fmla="*/ 279651 h 365145"/>
                <a:gd name="connsiteX124" fmla="*/ 214680 w 380617"/>
                <a:gd name="connsiteY124" fmla="*/ 291148 h 365145"/>
                <a:gd name="connsiteX125" fmla="*/ 211051 w 380617"/>
                <a:gd name="connsiteY125" fmla="*/ 302645 h 365145"/>
                <a:gd name="connsiteX126" fmla="*/ 211051 w 380617"/>
                <a:gd name="connsiteY126" fmla="*/ 307573 h 365145"/>
                <a:gd name="connsiteX127" fmla="*/ 211051 w 380617"/>
                <a:gd name="connsiteY127" fmla="*/ 315785 h 365145"/>
                <a:gd name="connsiteX128" fmla="*/ 203877 w 380617"/>
                <a:gd name="connsiteY128" fmla="*/ 322355 h 365145"/>
                <a:gd name="connsiteX129" fmla="*/ 198432 w 380617"/>
                <a:gd name="connsiteY129" fmla="*/ 327282 h 365145"/>
                <a:gd name="connsiteX130" fmla="*/ 192987 w 380617"/>
                <a:gd name="connsiteY130" fmla="*/ 327282 h 365145"/>
                <a:gd name="connsiteX131" fmla="*/ 185815 w 380617"/>
                <a:gd name="connsiteY131" fmla="*/ 327282 h 365145"/>
                <a:gd name="connsiteX132" fmla="*/ 180370 w 380617"/>
                <a:gd name="connsiteY132" fmla="*/ 333939 h 365145"/>
                <a:gd name="connsiteX133" fmla="*/ 173196 w 380617"/>
                <a:gd name="connsiteY133" fmla="*/ 335581 h 365145"/>
                <a:gd name="connsiteX134" fmla="*/ 164122 w 380617"/>
                <a:gd name="connsiteY134" fmla="*/ 338866 h 365145"/>
                <a:gd name="connsiteX135" fmla="*/ 160578 w 380617"/>
                <a:gd name="connsiteY135" fmla="*/ 343793 h 365145"/>
                <a:gd name="connsiteX136" fmla="*/ 151503 w 380617"/>
                <a:gd name="connsiteY136" fmla="*/ 350363 h 365145"/>
                <a:gd name="connsiteX137" fmla="*/ 142515 w 380617"/>
                <a:gd name="connsiteY137" fmla="*/ 353648 h 365145"/>
                <a:gd name="connsiteX138" fmla="*/ 138886 w 380617"/>
                <a:gd name="connsiteY138" fmla="*/ 355291 h 365145"/>
                <a:gd name="connsiteX139" fmla="*/ 133527 w 380617"/>
                <a:gd name="connsiteY139" fmla="*/ 355291 h 365145"/>
                <a:gd name="connsiteX140" fmla="*/ 126267 w 380617"/>
                <a:gd name="connsiteY140" fmla="*/ 355291 h 365145"/>
                <a:gd name="connsiteX141" fmla="*/ 124452 w 380617"/>
                <a:gd name="connsiteY141" fmla="*/ 353648 h 365145"/>
                <a:gd name="connsiteX142" fmla="*/ 120822 w 380617"/>
                <a:gd name="connsiteY142" fmla="*/ 350363 h 365145"/>
                <a:gd name="connsiteX143" fmla="*/ 117279 w 380617"/>
                <a:gd name="connsiteY143" fmla="*/ 353648 h 365145"/>
                <a:gd name="connsiteX144" fmla="*/ 111834 w 380617"/>
                <a:gd name="connsiteY144" fmla="*/ 361860 h 365145"/>
                <a:gd name="connsiteX145" fmla="*/ 104661 w 380617"/>
                <a:gd name="connsiteY145" fmla="*/ 365145 h 365145"/>
                <a:gd name="connsiteX146" fmla="*/ 102846 w 380617"/>
                <a:gd name="connsiteY146" fmla="*/ 365145 h 365145"/>
                <a:gd name="connsiteX147" fmla="*/ 93771 w 380617"/>
                <a:gd name="connsiteY147" fmla="*/ 365145 h 365145"/>
                <a:gd name="connsiteX148" fmla="*/ 82968 w 380617"/>
                <a:gd name="connsiteY148" fmla="*/ 361860 h 365145"/>
                <a:gd name="connsiteX149" fmla="*/ 73980 w 380617"/>
                <a:gd name="connsiteY149" fmla="*/ 355291 h 365145"/>
                <a:gd name="connsiteX150" fmla="*/ 72165 w 380617"/>
                <a:gd name="connsiteY150" fmla="*/ 353648 h 365145"/>
                <a:gd name="connsiteX151" fmla="*/ 68535 w 380617"/>
                <a:gd name="connsiteY151" fmla="*/ 342151 h 365145"/>
                <a:gd name="connsiteX152" fmla="*/ 61362 w 380617"/>
                <a:gd name="connsiteY152" fmla="*/ 338866 h 365145"/>
                <a:gd name="connsiteX153" fmla="*/ 55917 w 380617"/>
                <a:gd name="connsiteY153" fmla="*/ 338866 h 365145"/>
                <a:gd name="connsiteX154" fmla="*/ 46929 w 380617"/>
                <a:gd name="connsiteY154" fmla="*/ 333939 h 365145"/>
                <a:gd name="connsiteX155" fmla="*/ 43299 w 380617"/>
                <a:gd name="connsiteY155" fmla="*/ 327282 h 365145"/>
                <a:gd name="connsiteX156" fmla="*/ 34311 w 380617"/>
                <a:gd name="connsiteY156" fmla="*/ 322355 h 365145"/>
                <a:gd name="connsiteX157" fmla="*/ 30681 w 380617"/>
                <a:gd name="connsiteY157" fmla="*/ 315785 h 365145"/>
                <a:gd name="connsiteX158" fmla="*/ 25236 w 380617"/>
                <a:gd name="connsiteY158" fmla="*/ 310858 h 365145"/>
                <a:gd name="connsiteX159" fmla="*/ 21606 w 380617"/>
                <a:gd name="connsiteY159" fmla="*/ 307573 h 365145"/>
                <a:gd name="connsiteX160" fmla="*/ 16248 w 380617"/>
                <a:gd name="connsiteY160" fmla="*/ 299360 h 365145"/>
                <a:gd name="connsiteX161" fmla="*/ 12618 w 380617"/>
                <a:gd name="connsiteY161" fmla="*/ 294433 h 365145"/>
                <a:gd name="connsiteX162" fmla="*/ 5445 w 380617"/>
                <a:gd name="connsiteY162" fmla="*/ 287863 h 365145"/>
                <a:gd name="connsiteX163" fmla="*/ 3630 w 380617"/>
                <a:gd name="connsiteY163" fmla="*/ 284578 h 365145"/>
                <a:gd name="connsiteX164" fmla="*/ 0 w 380617"/>
                <a:gd name="connsiteY164" fmla="*/ 279651 h 365145"/>
                <a:gd name="connsiteX165" fmla="*/ 3630 w 380617"/>
                <a:gd name="connsiteY165" fmla="*/ 274723 h 365145"/>
                <a:gd name="connsiteX166" fmla="*/ 3630 w 380617"/>
                <a:gd name="connsiteY166" fmla="*/ 264782 h 365145"/>
                <a:gd name="connsiteX167" fmla="*/ 0 w 380617"/>
                <a:gd name="connsiteY167" fmla="*/ 259855 h 365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380617" h="365145">
                  <a:moveTo>
                    <a:pt x="3630" y="256570"/>
                  </a:moveTo>
                  <a:lnTo>
                    <a:pt x="18063" y="253285"/>
                  </a:lnTo>
                  <a:lnTo>
                    <a:pt x="25236" y="251642"/>
                  </a:lnTo>
                  <a:lnTo>
                    <a:pt x="25236" y="245073"/>
                  </a:lnTo>
                  <a:lnTo>
                    <a:pt x="25236" y="243430"/>
                  </a:lnTo>
                  <a:lnTo>
                    <a:pt x="30681" y="240145"/>
                  </a:lnTo>
                  <a:lnTo>
                    <a:pt x="30681" y="236860"/>
                  </a:lnTo>
                  <a:lnTo>
                    <a:pt x="34311" y="233575"/>
                  </a:lnTo>
                  <a:lnTo>
                    <a:pt x="34311" y="231933"/>
                  </a:lnTo>
                  <a:lnTo>
                    <a:pt x="30681" y="225363"/>
                  </a:lnTo>
                  <a:lnTo>
                    <a:pt x="27051" y="220436"/>
                  </a:lnTo>
                  <a:lnTo>
                    <a:pt x="27051" y="217151"/>
                  </a:lnTo>
                  <a:lnTo>
                    <a:pt x="27051" y="213866"/>
                  </a:lnTo>
                  <a:lnTo>
                    <a:pt x="30681" y="212223"/>
                  </a:lnTo>
                  <a:lnTo>
                    <a:pt x="30681" y="208852"/>
                  </a:lnTo>
                  <a:lnTo>
                    <a:pt x="30681" y="203925"/>
                  </a:lnTo>
                  <a:lnTo>
                    <a:pt x="34311" y="203925"/>
                  </a:lnTo>
                  <a:lnTo>
                    <a:pt x="37854" y="200640"/>
                  </a:lnTo>
                  <a:lnTo>
                    <a:pt x="37854" y="197355"/>
                  </a:lnTo>
                  <a:lnTo>
                    <a:pt x="39669" y="194070"/>
                  </a:lnTo>
                  <a:lnTo>
                    <a:pt x="43299" y="197355"/>
                  </a:lnTo>
                  <a:lnTo>
                    <a:pt x="46929" y="197355"/>
                  </a:lnTo>
                  <a:lnTo>
                    <a:pt x="48744" y="200640"/>
                  </a:lnTo>
                  <a:lnTo>
                    <a:pt x="52287" y="200640"/>
                  </a:lnTo>
                  <a:lnTo>
                    <a:pt x="59547" y="200640"/>
                  </a:lnTo>
                  <a:lnTo>
                    <a:pt x="59547" y="194070"/>
                  </a:lnTo>
                  <a:lnTo>
                    <a:pt x="59547" y="189143"/>
                  </a:lnTo>
                  <a:lnTo>
                    <a:pt x="55917" y="185858"/>
                  </a:lnTo>
                  <a:lnTo>
                    <a:pt x="59547" y="182573"/>
                  </a:lnTo>
                  <a:lnTo>
                    <a:pt x="59547" y="177645"/>
                  </a:lnTo>
                  <a:lnTo>
                    <a:pt x="59547" y="174360"/>
                  </a:lnTo>
                  <a:lnTo>
                    <a:pt x="59547" y="169433"/>
                  </a:lnTo>
                  <a:lnTo>
                    <a:pt x="61362" y="166148"/>
                  </a:lnTo>
                  <a:lnTo>
                    <a:pt x="64906" y="162863"/>
                  </a:lnTo>
                  <a:lnTo>
                    <a:pt x="72165" y="162863"/>
                  </a:lnTo>
                  <a:lnTo>
                    <a:pt x="73980" y="157936"/>
                  </a:lnTo>
                  <a:lnTo>
                    <a:pt x="77610" y="154651"/>
                  </a:lnTo>
                  <a:lnTo>
                    <a:pt x="81154" y="153008"/>
                  </a:lnTo>
                  <a:lnTo>
                    <a:pt x="82968" y="153008"/>
                  </a:lnTo>
                  <a:lnTo>
                    <a:pt x="93771" y="149637"/>
                  </a:lnTo>
                  <a:lnTo>
                    <a:pt x="102846" y="143067"/>
                  </a:lnTo>
                  <a:lnTo>
                    <a:pt x="108204" y="138140"/>
                  </a:lnTo>
                  <a:lnTo>
                    <a:pt x="115464" y="133212"/>
                  </a:lnTo>
                  <a:lnTo>
                    <a:pt x="117279" y="126642"/>
                  </a:lnTo>
                  <a:lnTo>
                    <a:pt x="124452" y="121715"/>
                  </a:lnTo>
                  <a:lnTo>
                    <a:pt x="124452" y="115145"/>
                  </a:lnTo>
                  <a:lnTo>
                    <a:pt x="126267" y="92151"/>
                  </a:lnTo>
                  <a:lnTo>
                    <a:pt x="129897" y="83852"/>
                  </a:lnTo>
                  <a:lnTo>
                    <a:pt x="129897" y="70712"/>
                  </a:lnTo>
                  <a:lnTo>
                    <a:pt x="129897" y="52645"/>
                  </a:lnTo>
                  <a:lnTo>
                    <a:pt x="133527" y="36221"/>
                  </a:lnTo>
                  <a:lnTo>
                    <a:pt x="133527" y="24637"/>
                  </a:lnTo>
                  <a:lnTo>
                    <a:pt x="133527" y="11497"/>
                  </a:lnTo>
                  <a:lnTo>
                    <a:pt x="137070" y="0"/>
                  </a:lnTo>
                  <a:lnTo>
                    <a:pt x="138886" y="11497"/>
                  </a:lnTo>
                  <a:lnTo>
                    <a:pt x="138886" y="19710"/>
                  </a:lnTo>
                  <a:lnTo>
                    <a:pt x="138886" y="27922"/>
                  </a:lnTo>
                  <a:lnTo>
                    <a:pt x="138886" y="42790"/>
                  </a:lnTo>
                  <a:lnTo>
                    <a:pt x="142515" y="64142"/>
                  </a:lnTo>
                  <a:lnTo>
                    <a:pt x="146145" y="78925"/>
                  </a:lnTo>
                  <a:lnTo>
                    <a:pt x="147960" y="103648"/>
                  </a:lnTo>
                  <a:lnTo>
                    <a:pt x="232743" y="92151"/>
                  </a:lnTo>
                  <a:lnTo>
                    <a:pt x="241731" y="143067"/>
                  </a:lnTo>
                  <a:lnTo>
                    <a:pt x="270598" y="113503"/>
                  </a:lnTo>
                  <a:lnTo>
                    <a:pt x="275956" y="110218"/>
                  </a:lnTo>
                  <a:lnTo>
                    <a:pt x="279586" y="113503"/>
                  </a:lnTo>
                  <a:lnTo>
                    <a:pt x="285031" y="106933"/>
                  </a:lnTo>
                  <a:lnTo>
                    <a:pt x="288660" y="98720"/>
                  </a:lnTo>
                  <a:lnTo>
                    <a:pt x="294019" y="92151"/>
                  </a:lnTo>
                  <a:lnTo>
                    <a:pt x="301279" y="92151"/>
                  </a:lnTo>
                  <a:lnTo>
                    <a:pt x="301279" y="95436"/>
                  </a:lnTo>
                  <a:lnTo>
                    <a:pt x="306637" y="98720"/>
                  </a:lnTo>
                  <a:lnTo>
                    <a:pt x="313897" y="98720"/>
                  </a:lnTo>
                  <a:lnTo>
                    <a:pt x="319255" y="92151"/>
                  </a:lnTo>
                  <a:lnTo>
                    <a:pt x="324700" y="87137"/>
                  </a:lnTo>
                  <a:lnTo>
                    <a:pt x="331873" y="83852"/>
                  </a:lnTo>
                  <a:lnTo>
                    <a:pt x="337318" y="78925"/>
                  </a:lnTo>
                  <a:lnTo>
                    <a:pt x="344578" y="78925"/>
                  </a:lnTo>
                  <a:lnTo>
                    <a:pt x="357196" y="78925"/>
                  </a:lnTo>
                  <a:lnTo>
                    <a:pt x="366184" y="78925"/>
                  </a:lnTo>
                  <a:lnTo>
                    <a:pt x="369814" y="87137"/>
                  </a:lnTo>
                  <a:lnTo>
                    <a:pt x="375172" y="92151"/>
                  </a:lnTo>
                  <a:lnTo>
                    <a:pt x="380617" y="102005"/>
                  </a:lnTo>
                  <a:lnTo>
                    <a:pt x="380617" y="106933"/>
                  </a:lnTo>
                  <a:lnTo>
                    <a:pt x="380617" y="115145"/>
                  </a:lnTo>
                  <a:lnTo>
                    <a:pt x="378802" y="121715"/>
                  </a:lnTo>
                  <a:lnTo>
                    <a:pt x="375172" y="123357"/>
                  </a:lnTo>
                  <a:lnTo>
                    <a:pt x="369814" y="121715"/>
                  </a:lnTo>
                  <a:lnTo>
                    <a:pt x="362554" y="118430"/>
                  </a:lnTo>
                  <a:lnTo>
                    <a:pt x="349936" y="113503"/>
                  </a:lnTo>
                  <a:lnTo>
                    <a:pt x="344578" y="106933"/>
                  </a:lnTo>
                  <a:lnTo>
                    <a:pt x="337318" y="103648"/>
                  </a:lnTo>
                  <a:lnTo>
                    <a:pt x="335503" y="103648"/>
                  </a:lnTo>
                  <a:lnTo>
                    <a:pt x="328330" y="103648"/>
                  </a:lnTo>
                  <a:lnTo>
                    <a:pt x="328330" y="133212"/>
                  </a:lnTo>
                  <a:lnTo>
                    <a:pt x="324700" y="138140"/>
                  </a:lnTo>
                  <a:lnTo>
                    <a:pt x="322885" y="146352"/>
                  </a:lnTo>
                  <a:lnTo>
                    <a:pt x="313897" y="157936"/>
                  </a:lnTo>
                  <a:lnTo>
                    <a:pt x="303094" y="166148"/>
                  </a:lnTo>
                  <a:lnTo>
                    <a:pt x="303094" y="172718"/>
                  </a:lnTo>
                  <a:lnTo>
                    <a:pt x="297649" y="174360"/>
                  </a:lnTo>
                  <a:lnTo>
                    <a:pt x="294019" y="172718"/>
                  </a:lnTo>
                  <a:lnTo>
                    <a:pt x="292204" y="172718"/>
                  </a:lnTo>
                  <a:lnTo>
                    <a:pt x="288660" y="177645"/>
                  </a:lnTo>
                  <a:lnTo>
                    <a:pt x="285031" y="182573"/>
                  </a:lnTo>
                  <a:lnTo>
                    <a:pt x="275956" y="212223"/>
                  </a:lnTo>
                  <a:lnTo>
                    <a:pt x="272412" y="217151"/>
                  </a:lnTo>
                  <a:lnTo>
                    <a:pt x="266968" y="220436"/>
                  </a:lnTo>
                  <a:lnTo>
                    <a:pt x="259795" y="217151"/>
                  </a:lnTo>
                  <a:lnTo>
                    <a:pt x="257979" y="213866"/>
                  </a:lnTo>
                  <a:lnTo>
                    <a:pt x="250720" y="208852"/>
                  </a:lnTo>
                  <a:lnTo>
                    <a:pt x="245362" y="205567"/>
                  </a:lnTo>
                  <a:lnTo>
                    <a:pt x="241731" y="208852"/>
                  </a:lnTo>
                  <a:lnTo>
                    <a:pt x="238102" y="213866"/>
                  </a:lnTo>
                  <a:lnTo>
                    <a:pt x="241731" y="225363"/>
                  </a:lnTo>
                  <a:lnTo>
                    <a:pt x="238102" y="228648"/>
                  </a:lnTo>
                  <a:lnTo>
                    <a:pt x="232743" y="231933"/>
                  </a:lnTo>
                  <a:lnTo>
                    <a:pt x="232743" y="236860"/>
                  </a:lnTo>
                  <a:lnTo>
                    <a:pt x="232743" y="243430"/>
                  </a:lnTo>
                  <a:lnTo>
                    <a:pt x="223669" y="248357"/>
                  </a:lnTo>
                  <a:lnTo>
                    <a:pt x="223669" y="253285"/>
                  </a:lnTo>
                  <a:lnTo>
                    <a:pt x="223669" y="264782"/>
                  </a:lnTo>
                  <a:lnTo>
                    <a:pt x="220039" y="271352"/>
                  </a:lnTo>
                  <a:lnTo>
                    <a:pt x="214680" y="279651"/>
                  </a:lnTo>
                  <a:lnTo>
                    <a:pt x="214680" y="291148"/>
                  </a:lnTo>
                  <a:lnTo>
                    <a:pt x="211051" y="302645"/>
                  </a:lnTo>
                  <a:lnTo>
                    <a:pt x="211051" y="307573"/>
                  </a:lnTo>
                  <a:lnTo>
                    <a:pt x="211051" y="315785"/>
                  </a:lnTo>
                  <a:lnTo>
                    <a:pt x="203877" y="322355"/>
                  </a:lnTo>
                  <a:lnTo>
                    <a:pt x="198432" y="327282"/>
                  </a:lnTo>
                  <a:lnTo>
                    <a:pt x="192987" y="327282"/>
                  </a:lnTo>
                  <a:lnTo>
                    <a:pt x="185815" y="327282"/>
                  </a:lnTo>
                  <a:lnTo>
                    <a:pt x="180370" y="333939"/>
                  </a:lnTo>
                  <a:lnTo>
                    <a:pt x="173196" y="335581"/>
                  </a:lnTo>
                  <a:lnTo>
                    <a:pt x="164122" y="338866"/>
                  </a:lnTo>
                  <a:lnTo>
                    <a:pt x="160578" y="343793"/>
                  </a:lnTo>
                  <a:lnTo>
                    <a:pt x="151503" y="350363"/>
                  </a:lnTo>
                  <a:lnTo>
                    <a:pt x="142515" y="353648"/>
                  </a:lnTo>
                  <a:lnTo>
                    <a:pt x="138886" y="355291"/>
                  </a:lnTo>
                  <a:lnTo>
                    <a:pt x="133527" y="355291"/>
                  </a:lnTo>
                  <a:lnTo>
                    <a:pt x="126267" y="355291"/>
                  </a:lnTo>
                  <a:lnTo>
                    <a:pt x="124452" y="353648"/>
                  </a:lnTo>
                  <a:lnTo>
                    <a:pt x="120822" y="350363"/>
                  </a:lnTo>
                  <a:lnTo>
                    <a:pt x="117279" y="353648"/>
                  </a:lnTo>
                  <a:lnTo>
                    <a:pt x="111834" y="361860"/>
                  </a:lnTo>
                  <a:lnTo>
                    <a:pt x="104661" y="365145"/>
                  </a:lnTo>
                  <a:lnTo>
                    <a:pt x="102846" y="365145"/>
                  </a:lnTo>
                  <a:lnTo>
                    <a:pt x="93771" y="365145"/>
                  </a:lnTo>
                  <a:lnTo>
                    <a:pt x="82968" y="361860"/>
                  </a:lnTo>
                  <a:lnTo>
                    <a:pt x="73980" y="355291"/>
                  </a:lnTo>
                  <a:lnTo>
                    <a:pt x="72165" y="353648"/>
                  </a:lnTo>
                  <a:lnTo>
                    <a:pt x="68535" y="342151"/>
                  </a:lnTo>
                  <a:lnTo>
                    <a:pt x="61362" y="338866"/>
                  </a:lnTo>
                  <a:lnTo>
                    <a:pt x="55917" y="338866"/>
                  </a:lnTo>
                  <a:lnTo>
                    <a:pt x="46929" y="333939"/>
                  </a:lnTo>
                  <a:lnTo>
                    <a:pt x="43299" y="327282"/>
                  </a:lnTo>
                  <a:lnTo>
                    <a:pt x="34311" y="322355"/>
                  </a:lnTo>
                  <a:lnTo>
                    <a:pt x="30681" y="315785"/>
                  </a:lnTo>
                  <a:lnTo>
                    <a:pt x="25236" y="310858"/>
                  </a:lnTo>
                  <a:lnTo>
                    <a:pt x="21606" y="307573"/>
                  </a:lnTo>
                  <a:lnTo>
                    <a:pt x="16248" y="299360"/>
                  </a:lnTo>
                  <a:lnTo>
                    <a:pt x="12618" y="294433"/>
                  </a:lnTo>
                  <a:lnTo>
                    <a:pt x="5445" y="287863"/>
                  </a:lnTo>
                  <a:lnTo>
                    <a:pt x="3630" y="284578"/>
                  </a:lnTo>
                  <a:lnTo>
                    <a:pt x="0" y="279651"/>
                  </a:lnTo>
                  <a:lnTo>
                    <a:pt x="3630" y="274723"/>
                  </a:lnTo>
                  <a:lnTo>
                    <a:pt x="3630" y="264782"/>
                  </a:lnTo>
                  <a:lnTo>
                    <a:pt x="0" y="259855"/>
                  </a:lnTo>
                  <a:close/>
                </a:path>
              </a:pathLst>
            </a:custGeom>
            <a:solidFill>
              <a:srgbClr val="AAEAFF"/>
            </a:solidFill>
            <a:ln w="8631" cap="flat">
              <a:solidFill>
                <a:srgbClr val="FFFFFF"/>
              </a:solid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32DC399B-D348-B741-93AE-106205BC4946}"/>
                </a:ext>
              </a:extLst>
            </p:cNvPr>
            <p:cNvSpPr/>
            <p:nvPr/>
          </p:nvSpPr>
          <p:spPr>
            <a:xfrm>
              <a:off x="6722068" y="2220328"/>
              <a:ext cx="455271" cy="196887"/>
            </a:xfrm>
            <a:custGeom>
              <a:avLst/>
              <a:gdLst>
                <a:gd name="connsiteX0" fmla="*/ 0 w 390988"/>
                <a:gd name="connsiteY0" fmla="*/ 52559 h 169087"/>
                <a:gd name="connsiteX1" fmla="*/ 298686 w 390988"/>
                <a:gd name="connsiteY1" fmla="*/ 0 h 169087"/>
                <a:gd name="connsiteX2" fmla="*/ 304131 w 390988"/>
                <a:gd name="connsiteY2" fmla="*/ 22995 h 169087"/>
                <a:gd name="connsiteX3" fmla="*/ 311304 w 390988"/>
                <a:gd name="connsiteY3" fmla="*/ 42704 h 169087"/>
                <a:gd name="connsiteX4" fmla="*/ 316749 w 390988"/>
                <a:gd name="connsiteY4" fmla="*/ 62414 h 169087"/>
                <a:gd name="connsiteX5" fmla="*/ 324009 w 390988"/>
                <a:gd name="connsiteY5" fmla="*/ 83679 h 169087"/>
                <a:gd name="connsiteX6" fmla="*/ 333084 w 390988"/>
                <a:gd name="connsiteY6" fmla="*/ 106674 h 169087"/>
                <a:gd name="connsiteX7" fmla="*/ 336713 w 390988"/>
                <a:gd name="connsiteY7" fmla="*/ 118171 h 169087"/>
                <a:gd name="connsiteX8" fmla="*/ 390989 w 390988"/>
                <a:gd name="connsiteY8" fmla="*/ 113244 h 169087"/>
                <a:gd name="connsiteX9" fmla="*/ 389174 w 390988"/>
                <a:gd name="connsiteY9" fmla="*/ 126383 h 169087"/>
                <a:gd name="connsiteX10" fmla="*/ 389174 w 390988"/>
                <a:gd name="connsiteY10" fmla="*/ 146093 h 169087"/>
                <a:gd name="connsiteX11" fmla="*/ 385544 w 390988"/>
                <a:gd name="connsiteY11" fmla="*/ 157590 h 169087"/>
                <a:gd name="connsiteX12" fmla="*/ 367481 w 390988"/>
                <a:gd name="connsiteY12" fmla="*/ 160875 h 169087"/>
                <a:gd name="connsiteX13" fmla="*/ 354777 w 390988"/>
                <a:gd name="connsiteY13" fmla="*/ 164160 h 169087"/>
                <a:gd name="connsiteX14" fmla="*/ 347517 w 390988"/>
                <a:gd name="connsiteY14" fmla="*/ 169087 h 169087"/>
                <a:gd name="connsiteX15" fmla="*/ 342072 w 390988"/>
                <a:gd name="connsiteY15" fmla="*/ 165802 h 169087"/>
                <a:gd name="connsiteX16" fmla="*/ 338529 w 390988"/>
                <a:gd name="connsiteY16" fmla="*/ 160875 h 169087"/>
                <a:gd name="connsiteX17" fmla="*/ 336713 w 390988"/>
                <a:gd name="connsiteY17" fmla="*/ 152663 h 169087"/>
                <a:gd name="connsiteX18" fmla="*/ 333084 w 390988"/>
                <a:gd name="connsiteY18" fmla="*/ 146093 h 169087"/>
                <a:gd name="connsiteX19" fmla="*/ 324009 w 390988"/>
                <a:gd name="connsiteY19" fmla="*/ 142808 h 169087"/>
                <a:gd name="connsiteX20" fmla="*/ 314934 w 390988"/>
                <a:gd name="connsiteY20" fmla="*/ 141165 h 169087"/>
                <a:gd name="connsiteX21" fmla="*/ 307761 w 390988"/>
                <a:gd name="connsiteY21" fmla="*/ 141165 h 169087"/>
                <a:gd name="connsiteX22" fmla="*/ 302316 w 390988"/>
                <a:gd name="connsiteY22" fmla="*/ 134595 h 169087"/>
                <a:gd name="connsiteX23" fmla="*/ 302316 w 390988"/>
                <a:gd name="connsiteY23" fmla="*/ 126383 h 169087"/>
                <a:gd name="connsiteX24" fmla="*/ 298686 w 390988"/>
                <a:gd name="connsiteY24" fmla="*/ 114886 h 169087"/>
                <a:gd name="connsiteX25" fmla="*/ 302316 w 390988"/>
                <a:gd name="connsiteY25" fmla="*/ 103389 h 169087"/>
                <a:gd name="connsiteX26" fmla="*/ 302316 w 390988"/>
                <a:gd name="connsiteY26" fmla="*/ 98461 h 169087"/>
                <a:gd name="connsiteX27" fmla="*/ 295056 w 390988"/>
                <a:gd name="connsiteY27" fmla="*/ 93534 h 169087"/>
                <a:gd name="connsiteX28" fmla="*/ 295056 w 390988"/>
                <a:gd name="connsiteY28" fmla="*/ 83679 h 169087"/>
                <a:gd name="connsiteX29" fmla="*/ 285982 w 390988"/>
                <a:gd name="connsiteY29" fmla="*/ 83679 h 169087"/>
                <a:gd name="connsiteX30" fmla="*/ 282352 w 390988"/>
                <a:gd name="connsiteY30" fmla="*/ 82037 h 169087"/>
                <a:gd name="connsiteX31" fmla="*/ 282352 w 390988"/>
                <a:gd name="connsiteY31" fmla="*/ 78752 h 169087"/>
                <a:gd name="connsiteX32" fmla="*/ 285982 w 390988"/>
                <a:gd name="connsiteY32" fmla="*/ 73911 h 169087"/>
                <a:gd name="connsiteX33" fmla="*/ 289611 w 390988"/>
                <a:gd name="connsiteY33" fmla="*/ 70626 h 169087"/>
                <a:gd name="connsiteX34" fmla="*/ 289611 w 390988"/>
                <a:gd name="connsiteY34" fmla="*/ 62414 h 169087"/>
                <a:gd name="connsiteX35" fmla="*/ 289611 w 390988"/>
                <a:gd name="connsiteY35" fmla="*/ 52559 h 169087"/>
                <a:gd name="connsiteX36" fmla="*/ 285982 w 390988"/>
                <a:gd name="connsiteY36" fmla="*/ 47631 h 169087"/>
                <a:gd name="connsiteX37" fmla="*/ 289611 w 390988"/>
                <a:gd name="connsiteY37" fmla="*/ 42704 h 169087"/>
                <a:gd name="connsiteX38" fmla="*/ 291427 w 390988"/>
                <a:gd name="connsiteY38" fmla="*/ 39419 h 169087"/>
                <a:gd name="connsiteX39" fmla="*/ 295056 w 390988"/>
                <a:gd name="connsiteY39" fmla="*/ 32849 h 169087"/>
                <a:gd name="connsiteX40" fmla="*/ 295056 w 390988"/>
                <a:gd name="connsiteY40" fmla="*/ 27922 h 169087"/>
                <a:gd name="connsiteX41" fmla="*/ 295056 w 390988"/>
                <a:gd name="connsiteY41" fmla="*/ 19710 h 169087"/>
                <a:gd name="connsiteX42" fmla="*/ 289611 w 390988"/>
                <a:gd name="connsiteY42" fmla="*/ 19710 h 169087"/>
                <a:gd name="connsiteX43" fmla="*/ 285982 w 390988"/>
                <a:gd name="connsiteY43" fmla="*/ 22995 h 169087"/>
                <a:gd name="connsiteX44" fmla="*/ 285982 w 390988"/>
                <a:gd name="connsiteY44" fmla="*/ 27922 h 169087"/>
                <a:gd name="connsiteX45" fmla="*/ 280537 w 390988"/>
                <a:gd name="connsiteY45" fmla="*/ 32849 h 169087"/>
                <a:gd name="connsiteX46" fmla="*/ 276907 w 390988"/>
                <a:gd name="connsiteY46" fmla="*/ 39419 h 169087"/>
                <a:gd name="connsiteX47" fmla="*/ 273363 w 390988"/>
                <a:gd name="connsiteY47" fmla="*/ 42704 h 169087"/>
                <a:gd name="connsiteX48" fmla="*/ 269734 w 390988"/>
                <a:gd name="connsiteY48" fmla="*/ 47631 h 169087"/>
                <a:gd name="connsiteX49" fmla="*/ 264289 w 390988"/>
                <a:gd name="connsiteY49" fmla="*/ 52559 h 169087"/>
                <a:gd name="connsiteX50" fmla="*/ 260659 w 390988"/>
                <a:gd name="connsiteY50" fmla="*/ 55844 h 169087"/>
                <a:gd name="connsiteX51" fmla="*/ 258844 w 390988"/>
                <a:gd name="connsiteY51" fmla="*/ 59129 h 169087"/>
                <a:gd name="connsiteX52" fmla="*/ 255214 w 390988"/>
                <a:gd name="connsiteY52" fmla="*/ 59129 h 169087"/>
                <a:gd name="connsiteX53" fmla="*/ 255214 w 390988"/>
                <a:gd name="connsiteY53" fmla="*/ 62414 h 169087"/>
                <a:gd name="connsiteX54" fmla="*/ 258844 w 390988"/>
                <a:gd name="connsiteY54" fmla="*/ 64056 h 169087"/>
                <a:gd name="connsiteX55" fmla="*/ 260659 w 390988"/>
                <a:gd name="connsiteY55" fmla="*/ 67341 h 169087"/>
                <a:gd name="connsiteX56" fmla="*/ 264289 w 390988"/>
                <a:gd name="connsiteY56" fmla="*/ 70626 h 169087"/>
                <a:gd name="connsiteX57" fmla="*/ 264289 w 390988"/>
                <a:gd name="connsiteY57" fmla="*/ 75553 h 169087"/>
                <a:gd name="connsiteX58" fmla="*/ 264289 w 390988"/>
                <a:gd name="connsiteY58" fmla="*/ 86964 h 169087"/>
                <a:gd name="connsiteX59" fmla="*/ 264289 w 390988"/>
                <a:gd name="connsiteY59" fmla="*/ 95176 h 169087"/>
                <a:gd name="connsiteX60" fmla="*/ 264289 w 390988"/>
                <a:gd name="connsiteY60" fmla="*/ 103389 h 169087"/>
                <a:gd name="connsiteX61" fmla="*/ 267919 w 390988"/>
                <a:gd name="connsiteY61" fmla="*/ 113244 h 169087"/>
                <a:gd name="connsiteX62" fmla="*/ 269734 w 390988"/>
                <a:gd name="connsiteY62" fmla="*/ 114886 h 169087"/>
                <a:gd name="connsiteX63" fmla="*/ 273363 w 390988"/>
                <a:gd name="connsiteY63" fmla="*/ 121456 h 169087"/>
                <a:gd name="connsiteX64" fmla="*/ 273363 w 390988"/>
                <a:gd name="connsiteY64" fmla="*/ 126383 h 169087"/>
                <a:gd name="connsiteX65" fmla="*/ 276907 w 390988"/>
                <a:gd name="connsiteY65" fmla="*/ 132953 h 169087"/>
                <a:gd name="connsiteX66" fmla="*/ 282352 w 390988"/>
                <a:gd name="connsiteY66" fmla="*/ 134595 h 169087"/>
                <a:gd name="connsiteX67" fmla="*/ 285982 w 390988"/>
                <a:gd name="connsiteY67" fmla="*/ 141165 h 169087"/>
                <a:gd name="connsiteX68" fmla="*/ 289611 w 390988"/>
                <a:gd name="connsiteY68" fmla="*/ 146093 h 169087"/>
                <a:gd name="connsiteX69" fmla="*/ 289611 w 390988"/>
                <a:gd name="connsiteY69" fmla="*/ 154305 h 169087"/>
                <a:gd name="connsiteX70" fmla="*/ 291427 w 390988"/>
                <a:gd name="connsiteY70" fmla="*/ 160875 h 169087"/>
                <a:gd name="connsiteX71" fmla="*/ 289611 w 390988"/>
                <a:gd name="connsiteY71" fmla="*/ 164160 h 169087"/>
                <a:gd name="connsiteX72" fmla="*/ 282352 w 390988"/>
                <a:gd name="connsiteY72" fmla="*/ 160875 h 169087"/>
                <a:gd name="connsiteX73" fmla="*/ 273363 w 390988"/>
                <a:gd name="connsiteY73" fmla="*/ 157590 h 169087"/>
                <a:gd name="connsiteX74" fmla="*/ 267919 w 390988"/>
                <a:gd name="connsiteY74" fmla="*/ 154305 h 169087"/>
                <a:gd name="connsiteX75" fmla="*/ 264289 w 390988"/>
                <a:gd name="connsiteY75" fmla="*/ 152663 h 169087"/>
                <a:gd name="connsiteX76" fmla="*/ 260659 w 390988"/>
                <a:gd name="connsiteY76" fmla="*/ 152663 h 169087"/>
                <a:gd name="connsiteX77" fmla="*/ 251585 w 390988"/>
                <a:gd name="connsiteY77" fmla="*/ 152663 h 169087"/>
                <a:gd name="connsiteX78" fmla="*/ 246140 w 390988"/>
                <a:gd name="connsiteY78" fmla="*/ 149378 h 169087"/>
                <a:gd name="connsiteX79" fmla="*/ 238966 w 390988"/>
                <a:gd name="connsiteY79" fmla="*/ 149378 h 169087"/>
                <a:gd name="connsiteX80" fmla="*/ 229892 w 390988"/>
                <a:gd name="connsiteY80" fmla="*/ 146093 h 169087"/>
                <a:gd name="connsiteX81" fmla="*/ 224447 w 390988"/>
                <a:gd name="connsiteY81" fmla="*/ 146093 h 169087"/>
                <a:gd name="connsiteX82" fmla="*/ 217187 w 390988"/>
                <a:gd name="connsiteY82" fmla="*/ 142808 h 169087"/>
                <a:gd name="connsiteX83" fmla="*/ 211742 w 390988"/>
                <a:gd name="connsiteY83" fmla="*/ 141165 h 169087"/>
                <a:gd name="connsiteX84" fmla="*/ 208199 w 390988"/>
                <a:gd name="connsiteY84" fmla="*/ 134595 h 169087"/>
                <a:gd name="connsiteX85" fmla="*/ 211742 w 390988"/>
                <a:gd name="connsiteY85" fmla="*/ 126383 h 169087"/>
                <a:gd name="connsiteX86" fmla="*/ 213557 w 390988"/>
                <a:gd name="connsiteY86" fmla="*/ 121456 h 169087"/>
                <a:gd name="connsiteX87" fmla="*/ 213557 w 390988"/>
                <a:gd name="connsiteY87" fmla="*/ 113244 h 169087"/>
                <a:gd name="connsiteX88" fmla="*/ 213557 w 390988"/>
                <a:gd name="connsiteY88" fmla="*/ 106674 h 169087"/>
                <a:gd name="connsiteX89" fmla="*/ 211742 w 390988"/>
                <a:gd name="connsiteY89" fmla="*/ 98461 h 169087"/>
                <a:gd name="connsiteX90" fmla="*/ 204569 w 390988"/>
                <a:gd name="connsiteY90" fmla="*/ 93534 h 169087"/>
                <a:gd name="connsiteX91" fmla="*/ 195494 w 390988"/>
                <a:gd name="connsiteY91" fmla="*/ 86964 h 169087"/>
                <a:gd name="connsiteX92" fmla="*/ 186420 w 390988"/>
                <a:gd name="connsiteY92" fmla="*/ 86964 h 169087"/>
                <a:gd name="connsiteX93" fmla="*/ 177432 w 390988"/>
                <a:gd name="connsiteY93" fmla="*/ 83679 h 169087"/>
                <a:gd name="connsiteX94" fmla="*/ 173802 w 390988"/>
                <a:gd name="connsiteY94" fmla="*/ 82037 h 169087"/>
                <a:gd name="connsiteX95" fmla="*/ 173802 w 390988"/>
                <a:gd name="connsiteY95" fmla="*/ 75553 h 169087"/>
                <a:gd name="connsiteX96" fmla="*/ 170172 w 390988"/>
                <a:gd name="connsiteY96" fmla="*/ 73911 h 169087"/>
                <a:gd name="connsiteX97" fmla="*/ 168357 w 390988"/>
                <a:gd name="connsiteY97" fmla="*/ 67341 h 169087"/>
                <a:gd name="connsiteX98" fmla="*/ 159282 w 390988"/>
                <a:gd name="connsiteY98" fmla="*/ 67341 h 169087"/>
                <a:gd name="connsiteX99" fmla="*/ 152022 w 390988"/>
                <a:gd name="connsiteY99" fmla="*/ 67341 h 169087"/>
                <a:gd name="connsiteX100" fmla="*/ 148393 w 390988"/>
                <a:gd name="connsiteY100" fmla="*/ 67341 h 169087"/>
                <a:gd name="connsiteX101" fmla="*/ 148393 w 390988"/>
                <a:gd name="connsiteY101" fmla="*/ 64056 h 169087"/>
                <a:gd name="connsiteX102" fmla="*/ 146578 w 390988"/>
                <a:gd name="connsiteY102" fmla="*/ 55844 h 169087"/>
                <a:gd name="connsiteX103" fmla="*/ 139404 w 390988"/>
                <a:gd name="connsiteY103" fmla="*/ 50916 h 169087"/>
                <a:gd name="connsiteX104" fmla="*/ 137590 w 390988"/>
                <a:gd name="connsiteY104" fmla="*/ 44347 h 169087"/>
                <a:gd name="connsiteX105" fmla="*/ 133959 w 390988"/>
                <a:gd name="connsiteY105" fmla="*/ 42704 h 169087"/>
                <a:gd name="connsiteX106" fmla="*/ 124885 w 390988"/>
                <a:gd name="connsiteY106" fmla="*/ 39419 h 169087"/>
                <a:gd name="connsiteX107" fmla="*/ 117625 w 390988"/>
                <a:gd name="connsiteY107" fmla="*/ 39419 h 169087"/>
                <a:gd name="connsiteX108" fmla="*/ 112267 w 390988"/>
                <a:gd name="connsiteY108" fmla="*/ 39419 h 169087"/>
                <a:gd name="connsiteX109" fmla="*/ 105007 w 390988"/>
                <a:gd name="connsiteY109" fmla="*/ 39419 h 169087"/>
                <a:gd name="connsiteX110" fmla="*/ 99562 w 390988"/>
                <a:gd name="connsiteY110" fmla="*/ 42704 h 169087"/>
                <a:gd name="connsiteX111" fmla="*/ 92303 w 390988"/>
                <a:gd name="connsiteY111" fmla="*/ 47631 h 169087"/>
                <a:gd name="connsiteX112" fmla="*/ 86858 w 390988"/>
                <a:gd name="connsiteY112" fmla="*/ 52559 h 169087"/>
                <a:gd name="connsiteX113" fmla="*/ 83228 w 390988"/>
                <a:gd name="connsiteY113" fmla="*/ 55844 h 169087"/>
                <a:gd name="connsiteX114" fmla="*/ 77869 w 390988"/>
                <a:gd name="connsiteY114" fmla="*/ 59129 h 169087"/>
                <a:gd name="connsiteX115" fmla="*/ 70610 w 390988"/>
                <a:gd name="connsiteY115" fmla="*/ 59129 h 169087"/>
                <a:gd name="connsiteX116" fmla="*/ 68795 w 390988"/>
                <a:gd name="connsiteY116" fmla="*/ 55844 h 169087"/>
                <a:gd name="connsiteX117" fmla="*/ 65165 w 390988"/>
                <a:gd name="connsiteY117" fmla="*/ 52559 h 169087"/>
                <a:gd name="connsiteX118" fmla="*/ 61535 w 390988"/>
                <a:gd name="connsiteY118" fmla="*/ 52559 h 169087"/>
                <a:gd name="connsiteX119" fmla="*/ 59720 w 390988"/>
                <a:gd name="connsiteY119" fmla="*/ 55844 h 169087"/>
                <a:gd name="connsiteX120" fmla="*/ 59720 w 390988"/>
                <a:gd name="connsiteY120" fmla="*/ 59129 h 169087"/>
                <a:gd name="connsiteX121" fmla="*/ 56091 w 390988"/>
                <a:gd name="connsiteY121" fmla="*/ 62414 h 169087"/>
                <a:gd name="connsiteX122" fmla="*/ 56091 w 390988"/>
                <a:gd name="connsiteY122" fmla="*/ 64056 h 169087"/>
                <a:gd name="connsiteX123" fmla="*/ 52460 w 390988"/>
                <a:gd name="connsiteY123" fmla="*/ 67341 h 169087"/>
                <a:gd name="connsiteX124" fmla="*/ 48831 w 390988"/>
                <a:gd name="connsiteY124" fmla="*/ 70626 h 169087"/>
                <a:gd name="connsiteX125" fmla="*/ 47102 w 390988"/>
                <a:gd name="connsiteY125" fmla="*/ 73911 h 169087"/>
                <a:gd name="connsiteX126" fmla="*/ 43472 w 390988"/>
                <a:gd name="connsiteY126" fmla="*/ 70626 h 169087"/>
                <a:gd name="connsiteX127" fmla="*/ 39842 w 390988"/>
                <a:gd name="connsiteY127" fmla="*/ 70626 h 169087"/>
                <a:gd name="connsiteX128" fmla="*/ 38027 w 390988"/>
                <a:gd name="connsiteY128" fmla="*/ 73911 h 169087"/>
                <a:gd name="connsiteX129" fmla="*/ 30767 w 390988"/>
                <a:gd name="connsiteY129" fmla="*/ 78752 h 169087"/>
                <a:gd name="connsiteX130" fmla="*/ 12705 w 390988"/>
                <a:gd name="connsiteY130" fmla="*/ 101746 h 169087"/>
                <a:gd name="connsiteX131" fmla="*/ 9075 w 390988"/>
                <a:gd name="connsiteY131" fmla="*/ 103389 h 16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390988" h="169087">
                  <a:moveTo>
                    <a:pt x="0" y="52559"/>
                  </a:moveTo>
                  <a:lnTo>
                    <a:pt x="298686" y="0"/>
                  </a:lnTo>
                  <a:lnTo>
                    <a:pt x="304131" y="22995"/>
                  </a:lnTo>
                  <a:lnTo>
                    <a:pt x="311304" y="42704"/>
                  </a:lnTo>
                  <a:lnTo>
                    <a:pt x="316749" y="62414"/>
                  </a:lnTo>
                  <a:lnTo>
                    <a:pt x="324009" y="83679"/>
                  </a:lnTo>
                  <a:lnTo>
                    <a:pt x="333084" y="106674"/>
                  </a:lnTo>
                  <a:lnTo>
                    <a:pt x="336713" y="118171"/>
                  </a:lnTo>
                  <a:lnTo>
                    <a:pt x="390989" y="113244"/>
                  </a:lnTo>
                  <a:lnTo>
                    <a:pt x="389174" y="126383"/>
                  </a:lnTo>
                  <a:lnTo>
                    <a:pt x="389174" y="146093"/>
                  </a:lnTo>
                  <a:lnTo>
                    <a:pt x="385544" y="157590"/>
                  </a:lnTo>
                  <a:lnTo>
                    <a:pt x="367481" y="160875"/>
                  </a:lnTo>
                  <a:lnTo>
                    <a:pt x="354777" y="164160"/>
                  </a:lnTo>
                  <a:lnTo>
                    <a:pt x="347517" y="169087"/>
                  </a:lnTo>
                  <a:lnTo>
                    <a:pt x="342072" y="165802"/>
                  </a:lnTo>
                  <a:lnTo>
                    <a:pt x="338529" y="160875"/>
                  </a:lnTo>
                  <a:lnTo>
                    <a:pt x="336713" y="152663"/>
                  </a:lnTo>
                  <a:lnTo>
                    <a:pt x="333084" y="146093"/>
                  </a:lnTo>
                  <a:lnTo>
                    <a:pt x="324009" y="142808"/>
                  </a:lnTo>
                  <a:lnTo>
                    <a:pt x="314934" y="141165"/>
                  </a:lnTo>
                  <a:lnTo>
                    <a:pt x="307761" y="141165"/>
                  </a:lnTo>
                  <a:lnTo>
                    <a:pt x="302316" y="134595"/>
                  </a:lnTo>
                  <a:lnTo>
                    <a:pt x="302316" y="126383"/>
                  </a:lnTo>
                  <a:lnTo>
                    <a:pt x="298686" y="114886"/>
                  </a:lnTo>
                  <a:lnTo>
                    <a:pt x="302316" y="103389"/>
                  </a:lnTo>
                  <a:lnTo>
                    <a:pt x="302316" y="98461"/>
                  </a:lnTo>
                  <a:lnTo>
                    <a:pt x="295056" y="93534"/>
                  </a:lnTo>
                  <a:lnTo>
                    <a:pt x="295056" y="83679"/>
                  </a:lnTo>
                  <a:lnTo>
                    <a:pt x="285982" y="83679"/>
                  </a:lnTo>
                  <a:lnTo>
                    <a:pt x="282352" y="82037"/>
                  </a:lnTo>
                  <a:lnTo>
                    <a:pt x="282352" y="78752"/>
                  </a:lnTo>
                  <a:lnTo>
                    <a:pt x="285982" y="73911"/>
                  </a:lnTo>
                  <a:lnTo>
                    <a:pt x="289611" y="70626"/>
                  </a:lnTo>
                  <a:lnTo>
                    <a:pt x="289611" y="62414"/>
                  </a:lnTo>
                  <a:lnTo>
                    <a:pt x="289611" y="52559"/>
                  </a:lnTo>
                  <a:lnTo>
                    <a:pt x="285982" y="47631"/>
                  </a:lnTo>
                  <a:lnTo>
                    <a:pt x="289611" y="42704"/>
                  </a:lnTo>
                  <a:lnTo>
                    <a:pt x="291427" y="39419"/>
                  </a:lnTo>
                  <a:lnTo>
                    <a:pt x="295056" y="32849"/>
                  </a:lnTo>
                  <a:lnTo>
                    <a:pt x="295056" y="27922"/>
                  </a:lnTo>
                  <a:lnTo>
                    <a:pt x="295056" y="19710"/>
                  </a:lnTo>
                  <a:lnTo>
                    <a:pt x="289611" y="19710"/>
                  </a:lnTo>
                  <a:lnTo>
                    <a:pt x="285982" y="22995"/>
                  </a:lnTo>
                  <a:lnTo>
                    <a:pt x="285982" y="27922"/>
                  </a:lnTo>
                  <a:lnTo>
                    <a:pt x="280537" y="32849"/>
                  </a:lnTo>
                  <a:lnTo>
                    <a:pt x="276907" y="39419"/>
                  </a:lnTo>
                  <a:lnTo>
                    <a:pt x="273363" y="42704"/>
                  </a:lnTo>
                  <a:lnTo>
                    <a:pt x="269734" y="47631"/>
                  </a:lnTo>
                  <a:lnTo>
                    <a:pt x="264289" y="52559"/>
                  </a:lnTo>
                  <a:lnTo>
                    <a:pt x="260659" y="55844"/>
                  </a:lnTo>
                  <a:lnTo>
                    <a:pt x="258844" y="59129"/>
                  </a:lnTo>
                  <a:lnTo>
                    <a:pt x="255214" y="59129"/>
                  </a:lnTo>
                  <a:lnTo>
                    <a:pt x="255214" y="62414"/>
                  </a:lnTo>
                  <a:lnTo>
                    <a:pt x="258844" y="64056"/>
                  </a:lnTo>
                  <a:lnTo>
                    <a:pt x="260659" y="67341"/>
                  </a:lnTo>
                  <a:lnTo>
                    <a:pt x="264289" y="70626"/>
                  </a:lnTo>
                  <a:lnTo>
                    <a:pt x="264289" y="75553"/>
                  </a:lnTo>
                  <a:lnTo>
                    <a:pt x="264289" y="86964"/>
                  </a:lnTo>
                  <a:lnTo>
                    <a:pt x="264289" y="95176"/>
                  </a:lnTo>
                  <a:lnTo>
                    <a:pt x="264289" y="103389"/>
                  </a:lnTo>
                  <a:lnTo>
                    <a:pt x="267919" y="113244"/>
                  </a:lnTo>
                  <a:lnTo>
                    <a:pt x="269734" y="114886"/>
                  </a:lnTo>
                  <a:lnTo>
                    <a:pt x="273363" y="121456"/>
                  </a:lnTo>
                  <a:lnTo>
                    <a:pt x="273363" y="126383"/>
                  </a:lnTo>
                  <a:lnTo>
                    <a:pt x="276907" y="132953"/>
                  </a:lnTo>
                  <a:lnTo>
                    <a:pt x="282352" y="134595"/>
                  </a:lnTo>
                  <a:lnTo>
                    <a:pt x="285982" y="141165"/>
                  </a:lnTo>
                  <a:lnTo>
                    <a:pt x="289611" y="146093"/>
                  </a:lnTo>
                  <a:lnTo>
                    <a:pt x="289611" y="154305"/>
                  </a:lnTo>
                  <a:lnTo>
                    <a:pt x="291427" y="160875"/>
                  </a:lnTo>
                  <a:lnTo>
                    <a:pt x="289611" y="164160"/>
                  </a:lnTo>
                  <a:lnTo>
                    <a:pt x="282352" y="160875"/>
                  </a:lnTo>
                  <a:lnTo>
                    <a:pt x="273363" y="157590"/>
                  </a:lnTo>
                  <a:lnTo>
                    <a:pt x="267919" y="154305"/>
                  </a:lnTo>
                  <a:lnTo>
                    <a:pt x="264289" y="152663"/>
                  </a:lnTo>
                  <a:lnTo>
                    <a:pt x="260659" y="152663"/>
                  </a:lnTo>
                  <a:lnTo>
                    <a:pt x="251585" y="152663"/>
                  </a:lnTo>
                  <a:lnTo>
                    <a:pt x="246140" y="149378"/>
                  </a:lnTo>
                  <a:lnTo>
                    <a:pt x="238966" y="149378"/>
                  </a:lnTo>
                  <a:lnTo>
                    <a:pt x="229892" y="146093"/>
                  </a:lnTo>
                  <a:lnTo>
                    <a:pt x="224447" y="146093"/>
                  </a:lnTo>
                  <a:lnTo>
                    <a:pt x="217187" y="142808"/>
                  </a:lnTo>
                  <a:lnTo>
                    <a:pt x="211742" y="141165"/>
                  </a:lnTo>
                  <a:lnTo>
                    <a:pt x="208199" y="134595"/>
                  </a:lnTo>
                  <a:lnTo>
                    <a:pt x="211742" y="126383"/>
                  </a:lnTo>
                  <a:lnTo>
                    <a:pt x="213557" y="121456"/>
                  </a:lnTo>
                  <a:lnTo>
                    <a:pt x="213557" y="113244"/>
                  </a:lnTo>
                  <a:lnTo>
                    <a:pt x="213557" y="106674"/>
                  </a:lnTo>
                  <a:lnTo>
                    <a:pt x="211742" y="98461"/>
                  </a:lnTo>
                  <a:lnTo>
                    <a:pt x="204569" y="93534"/>
                  </a:lnTo>
                  <a:lnTo>
                    <a:pt x="195494" y="86964"/>
                  </a:lnTo>
                  <a:lnTo>
                    <a:pt x="186420" y="86964"/>
                  </a:lnTo>
                  <a:lnTo>
                    <a:pt x="177432" y="83679"/>
                  </a:lnTo>
                  <a:lnTo>
                    <a:pt x="173802" y="82037"/>
                  </a:lnTo>
                  <a:lnTo>
                    <a:pt x="173802" y="75553"/>
                  </a:lnTo>
                  <a:lnTo>
                    <a:pt x="170172" y="73911"/>
                  </a:lnTo>
                  <a:lnTo>
                    <a:pt x="168357" y="67341"/>
                  </a:lnTo>
                  <a:lnTo>
                    <a:pt x="159282" y="67341"/>
                  </a:lnTo>
                  <a:lnTo>
                    <a:pt x="152022" y="67341"/>
                  </a:lnTo>
                  <a:lnTo>
                    <a:pt x="148393" y="67341"/>
                  </a:lnTo>
                  <a:lnTo>
                    <a:pt x="148393" y="64056"/>
                  </a:lnTo>
                  <a:lnTo>
                    <a:pt x="146578" y="55844"/>
                  </a:lnTo>
                  <a:lnTo>
                    <a:pt x="139404" y="50916"/>
                  </a:lnTo>
                  <a:lnTo>
                    <a:pt x="137590" y="44347"/>
                  </a:lnTo>
                  <a:lnTo>
                    <a:pt x="133959" y="42704"/>
                  </a:lnTo>
                  <a:lnTo>
                    <a:pt x="124885" y="39419"/>
                  </a:lnTo>
                  <a:lnTo>
                    <a:pt x="117625" y="39419"/>
                  </a:lnTo>
                  <a:lnTo>
                    <a:pt x="112267" y="39419"/>
                  </a:lnTo>
                  <a:lnTo>
                    <a:pt x="105007" y="39419"/>
                  </a:lnTo>
                  <a:lnTo>
                    <a:pt x="99562" y="42704"/>
                  </a:lnTo>
                  <a:lnTo>
                    <a:pt x="92303" y="47631"/>
                  </a:lnTo>
                  <a:lnTo>
                    <a:pt x="86858" y="52559"/>
                  </a:lnTo>
                  <a:lnTo>
                    <a:pt x="83228" y="55844"/>
                  </a:lnTo>
                  <a:lnTo>
                    <a:pt x="77869" y="59129"/>
                  </a:lnTo>
                  <a:lnTo>
                    <a:pt x="70610" y="59129"/>
                  </a:lnTo>
                  <a:lnTo>
                    <a:pt x="68795" y="55844"/>
                  </a:lnTo>
                  <a:lnTo>
                    <a:pt x="65165" y="52559"/>
                  </a:lnTo>
                  <a:lnTo>
                    <a:pt x="61535" y="52559"/>
                  </a:lnTo>
                  <a:lnTo>
                    <a:pt x="59720" y="55844"/>
                  </a:lnTo>
                  <a:lnTo>
                    <a:pt x="59720" y="59129"/>
                  </a:lnTo>
                  <a:lnTo>
                    <a:pt x="56091" y="62414"/>
                  </a:lnTo>
                  <a:lnTo>
                    <a:pt x="56091" y="64056"/>
                  </a:lnTo>
                  <a:lnTo>
                    <a:pt x="52460" y="67341"/>
                  </a:lnTo>
                  <a:lnTo>
                    <a:pt x="48831" y="70626"/>
                  </a:lnTo>
                  <a:lnTo>
                    <a:pt x="47102" y="73911"/>
                  </a:lnTo>
                  <a:lnTo>
                    <a:pt x="43472" y="70626"/>
                  </a:lnTo>
                  <a:lnTo>
                    <a:pt x="39842" y="70626"/>
                  </a:lnTo>
                  <a:lnTo>
                    <a:pt x="38027" y="73911"/>
                  </a:lnTo>
                  <a:lnTo>
                    <a:pt x="30767" y="78752"/>
                  </a:lnTo>
                  <a:lnTo>
                    <a:pt x="12705" y="101746"/>
                  </a:lnTo>
                  <a:lnTo>
                    <a:pt x="9075" y="103389"/>
                  </a:lnTo>
                  <a:close/>
                </a:path>
              </a:pathLst>
            </a:custGeom>
            <a:solidFill>
              <a:srgbClr val="C1F0FF"/>
            </a:solidFill>
            <a:ln w="8631" cap="flat">
              <a:solidFill>
                <a:srgbClr val="FFFFFF"/>
              </a:solidFill>
              <a:prstDash val="solid"/>
              <a:miter/>
            </a:ln>
          </p:spPr>
          <p:txBody>
            <a:bodyPr rtlCol="0" anchor="ctr"/>
            <a:lstStyle/>
            <a:p>
              <a:endParaRPr lang="en-US"/>
            </a:p>
          </p:txBody>
        </p:sp>
        <p:sp>
          <p:nvSpPr>
            <p:cNvPr id="197" name="Freeform 196">
              <a:extLst>
                <a:ext uri="{FF2B5EF4-FFF2-40B4-BE49-F238E27FC236}">
                  <a16:creationId xmlns:a16="http://schemas.microsoft.com/office/drawing/2014/main" id="{390B7525-B154-C040-A8E6-76DBA2366231}"/>
                </a:ext>
              </a:extLst>
            </p:cNvPr>
            <p:cNvSpPr/>
            <p:nvPr/>
          </p:nvSpPr>
          <p:spPr>
            <a:xfrm>
              <a:off x="6418957" y="2295217"/>
              <a:ext cx="723362" cy="382903"/>
            </a:xfrm>
            <a:custGeom>
              <a:avLst/>
              <a:gdLst>
                <a:gd name="connsiteX0" fmla="*/ 0 w 621225"/>
                <a:gd name="connsiteY0" fmla="*/ 328838 h 328838"/>
                <a:gd name="connsiteX1" fmla="*/ 7260 w 621225"/>
                <a:gd name="connsiteY1" fmla="*/ 320626 h 328838"/>
                <a:gd name="connsiteX2" fmla="*/ 7260 w 621225"/>
                <a:gd name="connsiteY2" fmla="*/ 314056 h 328838"/>
                <a:gd name="connsiteX3" fmla="*/ 8989 w 621225"/>
                <a:gd name="connsiteY3" fmla="*/ 310771 h 328838"/>
                <a:gd name="connsiteX4" fmla="*/ 16248 w 621225"/>
                <a:gd name="connsiteY4" fmla="*/ 309129 h 328838"/>
                <a:gd name="connsiteX5" fmla="*/ 19878 w 621225"/>
                <a:gd name="connsiteY5" fmla="*/ 305844 h 328838"/>
                <a:gd name="connsiteX6" fmla="*/ 25237 w 621225"/>
                <a:gd name="connsiteY6" fmla="*/ 305844 h 328838"/>
                <a:gd name="connsiteX7" fmla="*/ 25237 w 621225"/>
                <a:gd name="connsiteY7" fmla="*/ 302559 h 328838"/>
                <a:gd name="connsiteX8" fmla="*/ 28866 w 621225"/>
                <a:gd name="connsiteY8" fmla="*/ 297631 h 328838"/>
                <a:gd name="connsiteX9" fmla="*/ 30681 w 621225"/>
                <a:gd name="connsiteY9" fmla="*/ 294346 h 328838"/>
                <a:gd name="connsiteX10" fmla="*/ 34311 w 621225"/>
                <a:gd name="connsiteY10" fmla="*/ 294346 h 328838"/>
                <a:gd name="connsiteX11" fmla="*/ 37941 w 621225"/>
                <a:gd name="connsiteY11" fmla="*/ 289419 h 328838"/>
                <a:gd name="connsiteX12" fmla="*/ 37941 w 621225"/>
                <a:gd name="connsiteY12" fmla="*/ 286134 h 328838"/>
                <a:gd name="connsiteX13" fmla="*/ 37941 w 621225"/>
                <a:gd name="connsiteY13" fmla="*/ 281120 h 328838"/>
                <a:gd name="connsiteX14" fmla="*/ 41571 w 621225"/>
                <a:gd name="connsiteY14" fmla="*/ 277835 h 328838"/>
                <a:gd name="connsiteX15" fmla="*/ 46929 w 621225"/>
                <a:gd name="connsiteY15" fmla="*/ 274550 h 328838"/>
                <a:gd name="connsiteX16" fmla="*/ 52374 w 621225"/>
                <a:gd name="connsiteY16" fmla="*/ 269623 h 328838"/>
                <a:gd name="connsiteX17" fmla="*/ 59547 w 621225"/>
                <a:gd name="connsiteY17" fmla="*/ 263053 h 328838"/>
                <a:gd name="connsiteX18" fmla="*/ 68622 w 621225"/>
                <a:gd name="connsiteY18" fmla="*/ 254841 h 328838"/>
                <a:gd name="connsiteX19" fmla="*/ 74067 w 621225"/>
                <a:gd name="connsiteY19" fmla="*/ 249914 h 328838"/>
                <a:gd name="connsiteX20" fmla="*/ 81240 w 621225"/>
                <a:gd name="connsiteY20" fmla="*/ 246629 h 328838"/>
                <a:gd name="connsiteX21" fmla="*/ 84870 w 621225"/>
                <a:gd name="connsiteY21" fmla="*/ 240059 h 328838"/>
                <a:gd name="connsiteX22" fmla="*/ 86685 w 621225"/>
                <a:gd name="connsiteY22" fmla="*/ 238416 h 328838"/>
                <a:gd name="connsiteX23" fmla="*/ 93944 w 621225"/>
                <a:gd name="connsiteY23" fmla="*/ 238416 h 328838"/>
                <a:gd name="connsiteX24" fmla="*/ 97488 w 621225"/>
                <a:gd name="connsiteY24" fmla="*/ 243344 h 328838"/>
                <a:gd name="connsiteX25" fmla="*/ 97488 w 621225"/>
                <a:gd name="connsiteY25" fmla="*/ 249914 h 328838"/>
                <a:gd name="connsiteX26" fmla="*/ 102933 w 621225"/>
                <a:gd name="connsiteY26" fmla="*/ 251556 h 328838"/>
                <a:gd name="connsiteX27" fmla="*/ 111921 w 621225"/>
                <a:gd name="connsiteY27" fmla="*/ 258126 h 328838"/>
                <a:gd name="connsiteX28" fmla="*/ 119181 w 621225"/>
                <a:gd name="connsiteY28" fmla="*/ 261411 h 328838"/>
                <a:gd name="connsiteX29" fmla="*/ 128255 w 621225"/>
                <a:gd name="connsiteY29" fmla="*/ 261411 h 328838"/>
                <a:gd name="connsiteX30" fmla="*/ 129984 w 621225"/>
                <a:gd name="connsiteY30" fmla="*/ 261411 h 328838"/>
                <a:gd name="connsiteX31" fmla="*/ 137244 w 621225"/>
                <a:gd name="connsiteY31" fmla="*/ 258126 h 328838"/>
                <a:gd name="connsiteX32" fmla="*/ 140874 w 621225"/>
                <a:gd name="connsiteY32" fmla="*/ 251556 h 328838"/>
                <a:gd name="connsiteX33" fmla="*/ 146232 w 621225"/>
                <a:gd name="connsiteY33" fmla="*/ 249914 h 328838"/>
                <a:gd name="connsiteX34" fmla="*/ 149862 w 621225"/>
                <a:gd name="connsiteY34" fmla="*/ 246629 h 328838"/>
                <a:gd name="connsiteX35" fmla="*/ 155307 w 621225"/>
                <a:gd name="connsiteY35" fmla="*/ 249914 h 328838"/>
                <a:gd name="connsiteX36" fmla="*/ 158936 w 621225"/>
                <a:gd name="connsiteY36" fmla="*/ 251556 h 328838"/>
                <a:gd name="connsiteX37" fmla="*/ 164295 w 621225"/>
                <a:gd name="connsiteY37" fmla="*/ 251556 h 328838"/>
                <a:gd name="connsiteX38" fmla="*/ 173369 w 621225"/>
                <a:gd name="connsiteY38" fmla="*/ 249914 h 328838"/>
                <a:gd name="connsiteX39" fmla="*/ 184172 w 621225"/>
                <a:gd name="connsiteY39" fmla="*/ 243344 h 328838"/>
                <a:gd name="connsiteX40" fmla="*/ 189617 w 621225"/>
                <a:gd name="connsiteY40" fmla="*/ 240059 h 328838"/>
                <a:gd name="connsiteX41" fmla="*/ 189617 w 621225"/>
                <a:gd name="connsiteY41" fmla="*/ 235131 h 328838"/>
                <a:gd name="connsiteX42" fmla="*/ 196877 w 621225"/>
                <a:gd name="connsiteY42" fmla="*/ 231846 h 328838"/>
                <a:gd name="connsiteX43" fmla="*/ 202236 w 621225"/>
                <a:gd name="connsiteY43" fmla="*/ 231846 h 328838"/>
                <a:gd name="connsiteX44" fmla="*/ 205865 w 621225"/>
                <a:gd name="connsiteY44" fmla="*/ 226919 h 328838"/>
                <a:gd name="connsiteX45" fmla="*/ 214854 w 621225"/>
                <a:gd name="connsiteY45" fmla="*/ 223634 h 328838"/>
                <a:gd name="connsiteX46" fmla="*/ 223928 w 621225"/>
                <a:gd name="connsiteY46" fmla="*/ 223634 h 328838"/>
                <a:gd name="connsiteX47" fmla="*/ 229373 w 621225"/>
                <a:gd name="connsiteY47" fmla="*/ 218707 h 328838"/>
                <a:gd name="connsiteX48" fmla="*/ 232916 w 621225"/>
                <a:gd name="connsiteY48" fmla="*/ 212137 h 328838"/>
                <a:gd name="connsiteX49" fmla="*/ 236546 w 621225"/>
                <a:gd name="connsiteY49" fmla="*/ 207210 h 328838"/>
                <a:gd name="connsiteX50" fmla="*/ 236546 w 621225"/>
                <a:gd name="connsiteY50" fmla="*/ 198911 h 328838"/>
                <a:gd name="connsiteX51" fmla="*/ 236546 w 621225"/>
                <a:gd name="connsiteY51" fmla="*/ 190698 h 328838"/>
                <a:gd name="connsiteX52" fmla="*/ 240176 w 621225"/>
                <a:gd name="connsiteY52" fmla="*/ 184129 h 328838"/>
                <a:gd name="connsiteX53" fmla="*/ 241991 w 621225"/>
                <a:gd name="connsiteY53" fmla="*/ 179201 h 328838"/>
                <a:gd name="connsiteX54" fmla="*/ 245621 w 621225"/>
                <a:gd name="connsiteY54" fmla="*/ 167704 h 328838"/>
                <a:gd name="connsiteX55" fmla="*/ 249251 w 621225"/>
                <a:gd name="connsiteY55" fmla="*/ 159492 h 328838"/>
                <a:gd name="connsiteX56" fmla="*/ 250980 w 621225"/>
                <a:gd name="connsiteY56" fmla="*/ 149637 h 328838"/>
                <a:gd name="connsiteX57" fmla="*/ 250980 w 621225"/>
                <a:gd name="connsiteY57" fmla="*/ 144709 h 328838"/>
                <a:gd name="connsiteX58" fmla="*/ 258239 w 621225"/>
                <a:gd name="connsiteY58" fmla="*/ 139782 h 328838"/>
                <a:gd name="connsiteX59" fmla="*/ 258239 w 621225"/>
                <a:gd name="connsiteY59" fmla="*/ 133212 h 328838"/>
                <a:gd name="connsiteX60" fmla="*/ 258239 w 621225"/>
                <a:gd name="connsiteY60" fmla="*/ 128285 h 328838"/>
                <a:gd name="connsiteX61" fmla="*/ 263684 w 621225"/>
                <a:gd name="connsiteY61" fmla="*/ 125000 h 328838"/>
                <a:gd name="connsiteX62" fmla="*/ 263684 w 621225"/>
                <a:gd name="connsiteY62" fmla="*/ 116701 h 328838"/>
                <a:gd name="connsiteX63" fmla="*/ 263684 w 621225"/>
                <a:gd name="connsiteY63" fmla="*/ 110131 h 328838"/>
                <a:gd name="connsiteX64" fmla="*/ 267228 w 621225"/>
                <a:gd name="connsiteY64" fmla="*/ 105204 h 328838"/>
                <a:gd name="connsiteX65" fmla="*/ 272672 w 621225"/>
                <a:gd name="connsiteY65" fmla="*/ 101919 h 328838"/>
                <a:gd name="connsiteX66" fmla="*/ 279932 w 621225"/>
                <a:gd name="connsiteY66" fmla="*/ 108489 h 328838"/>
                <a:gd name="connsiteX67" fmla="*/ 283562 w 621225"/>
                <a:gd name="connsiteY67" fmla="*/ 110131 h 328838"/>
                <a:gd name="connsiteX68" fmla="*/ 288920 w 621225"/>
                <a:gd name="connsiteY68" fmla="*/ 110131 h 328838"/>
                <a:gd name="connsiteX69" fmla="*/ 296180 w 621225"/>
                <a:gd name="connsiteY69" fmla="*/ 113416 h 328838"/>
                <a:gd name="connsiteX70" fmla="*/ 301538 w 621225"/>
                <a:gd name="connsiteY70" fmla="*/ 108489 h 328838"/>
                <a:gd name="connsiteX71" fmla="*/ 301538 w 621225"/>
                <a:gd name="connsiteY71" fmla="*/ 105204 h 328838"/>
                <a:gd name="connsiteX72" fmla="*/ 305168 w 621225"/>
                <a:gd name="connsiteY72" fmla="*/ 96992 h 328838"/>
                <a:gd name="connsiteX73" fmla="*/ 306983 w 621225"/>
                <a:gd name="connsiteY73" fmla="*/ 88779 h 328838"/>
                <a:gd name="connsiteX74" fmla="*/ 310613 w 621225"/>
                <a:gd name="connsiteY74" fmla="*/ 77282 h 328838"/>
                <a:gd name="connsiteX75" fmla="*/ 314243 w 621225"/>
                <a:gd name="connsiteY75" fmla="*/ 70712 h 328838"/>
                <a:gd name="connsiteX76" fmla="*/ 319601 w 621225"/>
                <a:gd name="connsiteY76" fmla="*/ 69070 h 328838"/>
                <a:gd name="connsiteX77" fmla="*/ 323231 w 621225"/>
                <a:gd name="connsiteY77" fmla="*/ 70712 h 328838"/>
                <a:gd name="connsiteX78" fmla="*/ 326861 w 621225"/>
                <a:gd name="connsiteY78" fmla="*/ 70712 h 328838"/>
                <a:gd name="connsiteX79" fmla="*/ 328676 w 621225"/>
                <a:gd name="connsiteY79" fmla="*/ 69070 h 328838"/>
                <a:gd name="connsiteX80" fmla="*/ 328676 w 621225"/>
                <a:gd name="connsiteY80" fmla="*/ 65785 h 328838"/>
                <a:gd name="connsiteX81" fmla="*/ 335849 w 621225"/>
                <a:gd name="connsiteY81" fmla="*/ 57573 h 328838"/>
                <a:gd name="connsiteX82" fmla="*/ 341294 w 621225"/>
                <a:gd name="connsiteY82" fmla="*/ 51003 h 328838"/>
                <a:gd name="connsiteX83" fmla="*/ 350369 w 621225"/>
                <a:gd name="connsiteY83" fmla="*/ 39505 h 328838"/>
                <a:gd name="connsiteX84" fmla="*/ 353912 w 621225"/>
                <a:gd name="connsiteY84" fmla="*/ 34492 h 328838"/>
                <a:gd name="connsiteX85" fmla="*/ 357542 w 621225"/>
                <a:gd name="connsiteY85" fmla="*/ 0 h 328838"/>
                <a:gd name="connsiteX86" fmla="*/ 362987 w 621225"/>
                <a:gd name="connsiteY86" fmla="*/ 0 h 328838"/>
                <a:gd name="connsiteX87" fmla="*/ 370160 w 621225"/>
                <a:gd name="connsiteY87" fmla="*/ 3285 h 328838"/>
                <a:gd name="connsiteX88" fmla="*/ 375605 w 621225"/>
                <a:gd name="connsiteY88" fmla="*/ 9855 h 328838"/>
                <a:gd name="connsiteX89" fmla="*/ 382865 w 621225"/>
                <a:gd name="connsiteY89" fmla="*/ 11497 h 328838"/>
                <a:gd name="connsiteX90" fmla="*/ 391853 w 621225"/>
                <a:gd name="connsiteY90" fmla="*/ 18067 h 328838"/>
                <a:gd name="connsiteX91" fmla="*/ 400927 w 621225"/>
                <a:gd name="connsiteY91" fmla="*/ 19710 h 328838"/>
                <a:gd name="connsiteX92" fmla="*/ 404557 w 621225"/>
                <a:gd name="connsiteY92" fmla="*/ 19710 h 328838"/>
                <a:gd name="connsiteX93" fmla="*/ 406286 w 621225"/>
                <a:gd name="connsiteY93" fmla="*/ 14782 h 328838"/>
                <a:gd name="connsiteX94" fmla="*/ 406286 w 621225"/>
                <a:gd name="connsiteY94" fmla="*/ 6570 h 328838"/>
                <a:gd name="connsiteX95" fmla="*/ 413546 w 621225"/>
                <a:gd name="connsiteY95" fmla="*/ 3285 h 328838"/>
                <a:gd name="connsiteX96" fmla="*/ 418991 w 621225"/>
                <a:gd name="connsiteY96" fmla="*/ 3285 h 328838"/>
                <a:gd name="connsiteX97" fmla="*/ 427979 w 621225"/>
                <a:gd name="connsiteY97" fmla="*/ 6570 h 328838"/>
                <a:gd name="connsiteX98" fmla="*/ 431608 w 621225"/>
                <a:gd name="connsiteY98" fmla="*/ 11497 h 328838"/>
                <a:gd name="connsiteX99" fmla="*/ 431608 w 621225"/>
                <a:gd name="connsiteY99" fmla="*/ 19710 h 328838"/>
                <a:gd name="connsiteX100" fmla="*/ 438868 w 621225"/>
                <a:gd name="connsiteY100" fmla="*/ 22995 h 328838"/>
                <a:gd name="connsiteX101" fmla="*/ 447856 w 621225"/>
                <a:gd name="connsiteY101" fmla="*/ 22995 h 328838"/>
                <a:gd name="connsiteX102" fmla="*/ 456845 w 621225"/>
                <a:gd name="connsiteY102" fmla="*/ 26279 h 328838"/>
                <a:gd name="connsiteX103" fmla="*/ 465919 w 621225"/>
                <a:gd name="connsiteY103" fmla="*/ 29564 h 328838"/>
                <a:gd name="connsiteX104" fmla="*/ 471364 w 621225"/>
                <a:gd name="connsiteY104" fmla="*/ 37863 h 328838"/>
                <a:gd name="connsiteX105" fmla="*/ 471364 w 621225"/>
                <a:gd name="connsiteY105" fmla="*/ 42790 h 328838"/>
                <a:gd name="connsiteX106" fmla="*/ 471364 w 621225"/>
                <a:gd name="connsiteY106" fmla="*/ 51003 h 328838"/>
                <a:gd name="connsiteX107" fmla="*/ 471364 w 621225"/>
                <a:gd name="connsiteY107" fmla="*/ 59215 h 328838"/>
                <a:gd name="connsiteX108" fmla="*/ 469549 w 621225"/>
                <a:gd name="connsiteY108" fmla="*/ 69070 h 328838"/>
                <a:gd name="connsiteX109" fmla="*/ 465919 w 621225"/>
                <a:gd name="connsiteY109" fmla="*/ 73997 h 328838"/>
                <a:gd name="connsiteX110" fmla="*/ 471364 w 621225"/>
                <a:gd name="connsiteY110" fmla="*/ 78924 h 328838"/>
                <a:gd name="connsiteX111" fmla="*/ 478537 w 621225"/>
                <a:gd name="connsiteY111" fmla="*/ 88779 h 328838"/>
                <a:gd name="connsiteX112" fmla="*/ 496600 w 621225"/>
                <a:gd name="connsiteY112" fmla="*/ 93707 h 328838"/>
                <a:gd name="connsiteX113" fmla="*/ 503860 w 621225"/>
                <a:gd name="connsiteY113" fmla="*/ 96992 h 328838"/>
                <a:gd name="connsiteX114" fmla="*/ 512848 w 621225"/>
                <a:gd name="connsiteY114" fmla="*/ 101919 h 328838"/>
                <a:gd name="connsiteX115" fmla="*/ 525467 w 621225"/>
                <a:gd name="connsiteY115" fmla="*/ 101919 h 328838"/>
                <a:gd name="connsiteX116" fmla="*/ 539986 w 621225"/>
                <a:gd name="connsiteY116" fmla="*/ 108489 h 328838"/>
                <a:gd name="connsiteX117" fmla="*/ 552604 w 621225"/>
                <a:gd name="connsiteY117" fmla="*/ 110131 h 328838"/>
                <a:gd name="connsiteX118" fmla="*/ 556234 w 621225"/>
                <a:gd name="connsiteY118" fmla="*/ 116701 h 328838"/>
                <a:gd name="connsiteX119" fmla="*/ 561592 w 621225"/>
                <a:gd name="connsiteY119" fmla="*/ 125000 h 328838"/>
                <a:gd name="connsiteX120" fmla="*/ 561592 w 621225"/>
                <a:gd name="connsiteY120" fmla="*/ 136497 h 328838"/>
                <a:gd name="connsiteX121" fmla="*/ 561592 w 621225"/>
                <a:gd name="connsiteY121" fmla="*/ 141425 h 328838"/>
                <a:gd name="connsiteX122" fmla="*/ 556234 w 621225"/>
                <a:gd name="connsiteY122" fmla="*/ 147994 h 328838"/>
                <a:gd name="connsiteX123" fmla="*/ 556234 w 621225"/>
                <a:gd name="connsiteY123" fmla="*/ 149637 h 328838"/>
                <a:gd name="connsiteX124" fmla="*/ 561592 w 621225"/>
                <a:gd name="connsiteY124" fmla="*/ 159492 h 328838"/>
                <a:gd name="connsiteX125" fmla="*/ 568852 w 621225"/>
                <a:gd name="connsiteY125" fmla="*/ 164419 h 328838"/>
                <a:gd name="connsiteX126" fmla="*/ 574297 w 621225"/>
                <a:gd name="connsiteY126" fmla="*/ 167704 h 328838"/>
                <a:gd name="connsiteX127" fmla="*/ 574297 w 621225"/>
                <a:gd name="connsiteY127" fmla="*/ 172631 h 328838"/>
                <a:gd name="connsiteX128" fmla="*/ 568852 w 621225"/>
                <a:gd name="connsiteY128" fmla="*/ 180844 h 328838"/>
                <a:gd name="connsiteX129" fmla="*/ 568852 w 621225"/>
                <a:gd name="connsiteY129" fmla="*/ 187414 h 328838"/>
                <a:gd name="connsiteX130" fmla="*/ 574297 w 621225"/>
                <a:gd name="connsiteY130" fmla="*/ 190698 h 328838"/>
                <a:gd name="connsiteX131" fmla="*/ 581470 w 621225"/>
                <a:gd name="connsiteY131" fmla="*/ 195626 h 328838"/>
                <a:gd name="connsiteX132" fmla="*/ 583285 w 621225"/>
                <a:gd name="connsiteY132" fmla="*/ 203925 h 328838"/>
                <a:gd name="connsiteX133" fmla="*/ 590545 w 621225"/>
                <a:gd name="connsiteY133" fmla="*/ 212137 h 328838"/>
                <a:gd name="connsiteX134" fmla="*/ 599533 w 621225"/>
                <a:gd name="connsiteY134" fmla="*/ 210494 h 328838"/>
                <a:gd name="connsiteX135" fmla="*/ 612151 w 621225"/>
                <a:gd name="connsiteY135" fmla="*/ 212137 h 328838"/>
                <a:gd name="connsiteX136" fmla="*/ 615781 w 621225"/>
                <a:gd name="connsiteY136" fmla="*/ 212137 h 328838"/>
                <a:gd name="connsiteX137" fmla="*/ 617596 w 621225"/>
                <a:gd name="connsiteY137" fmla="*/ 218707 h 328838"/>
                <a:gd name="connsiteX138" fmla="*/ 621226 w 621225"/>
                <a:gd name="connsiteY138" fmla="*/ 226919 h 328838"/>
                <a:gd name="connsiteX139" fmla="*/ 621226 w 621225"/>
                <a:gd name="connsiteY139" fmla="*/ 230204 h 328838"/>
                <a:gd name="connsiteX140" fmla="*/ 128255 w 621225"/>
                <a:gd name="connsiteY140" fmla="*/ 317341 h 328838"/>
                <a:gd name="connsiteX141" fmla="*/ 21693 w 621225"/>
                <a:gd name="connsiteY141" fmla="*/ 328838 h 328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21225" h="328838">
                  <a:moveTo>
                    <a:pt x="0" y="328838"/>
                  </a:moveTo>
                  <a:lnTo>
                    <a:pt x="7260" y="320626"/>
                  </a:lnTo>
                  <a:lnTo>
                    <a:pt x="7260" y="314056"/>
                  </a:lnTo>
                  <a:lnTo>
                    <a:pt x="8989" y="310771"/>
                  </a:lnTo>
                  <a:lnTo>
                    <a:pt x="16248" y="309129"/>
                  </a:lnTo>
                  <a:lnTo>
                    <a:pt x="19878" y="305844"/>
                  </a:lnTo>
                  <a:lnTo>
                    <a:pt x="25237" y="305844"/>
                  </a:lnTo>
                  <a:lnTo>
                    <a:pt x="25237" y="302559"/>
                  </a:lnTo>
                  <a:lnTo>
                    <a:pt x="28866" y="297631"/>
                  </a:lnTo>
                  <a:lnTo>
                    <a:pt x="30681" y="294346"/>
                  </a:lnTo>
                  <a:lnTo>
                    <a:pt x="34311" y="294346"/>
                  </a:lnTo>
                  <a:lnTo>
                    <a:pt x="37941" y="289419"/>
                  </a:lnTo>
                  <a:lnTo>
                    <a:pt x="37941" y="286134"/>
                  </a:lnTo>
                  <a:lnTo>
                    <a:pt x="37941" y="281120"/>
                  </a:lnTo>
                  <a:lnTo>
                    <a:pt x="41571" y="277835"/>
                  </a:lnTo>
                  <a:lnTo>
                    <a:pt x="46929" y="274550"/>
                  </a:lnTo>
                  <a:lnTo>
                    <a:pt x="52374" y="269623"/>
                  </a:lnTo>
                  <a:lnTo>
                    <a:pt x="59547" y="263053"/>
                  </a:lnTo>
                  <a:lnTo>
                    <a:pt x="68622" y="254841"/>
                  </a:lnTo>
                  <a:lnTo>
                    <a:pt x="74067" y="249914"/>
                  </a:lnTo>
                  <a:lnTo>
                    <a:pt x="81240" y="246629"/>
                  </a:lnTo>
                  <a:lnTo>
                    <a:pt x="84870" y="240059"/>
                  </a:lnTo>
                  <a:lnTo>
                    <a:pt x="86685" y="238416"/>
                  </a:lnTo>
                  <a:lnTo>
                    <a:pt x="93944" y="238416"/>
                  </a:lnTo>
                  <a:lnTo>
                    <a:pt x="97488" y="243344"/>
                  </a:lnTo>
                  <a:lnTo>
                    <a:pt x="97488" y="249914"/>
                  </a:lnTo>
                  <a:lnTo>
                    <a:pt x="102933" y="251556"/>
                  </a:lnTo>
                  <a:lnTo>
                    <a:pt x="111921" y="258126"/>
                  </a:lnTo>
                  <a:lnTo>
                    <a:pt x="119181" y="261411"/>
                  </a:lnTo>
                  <a:lnTo>
                    <a:pt x="128255" y="261411"/>
                  </a:lnTo>
                  <a:lnTo>
                    <a:pt x="129984" y="261411"/>
                  </a:lnTo>
                  <a:lnTo>
                    <a:pt x="137244" y="258126"/>
                  </a:lnTo>
                  <a:lnTo>
                    <a:pt x="140874" y="251556"/>
                  </a:lnTo>
                  <a:lnTo>
                    <a:pt x="146232" y="249914"/>
                  </a:lnTo>
                  <a:lnTo>
                    <a:pt x="149862" y="246629"/>
                  </a:lnTo>
                  <a:lnTo>
                    <a:pt x="155307" y="249914"/>
                  </a:lnTo>
                  <a:lnTo>
                    <a:pt x="158936" y="251556"/>
                  </a:lnTo>
                  <a:lnTo>
                    <a:pt x="164295" y="251556"/>
                  </a:lnTo>
                  <a:lnTo>
                    <a:pt x="173369" y="249914"/>
                  </a:lnTo>
                  <a:lnTo>
                    <a:pt x="184172" y="243344"/>
                  </a:lnTo>
                  <a:lnTo>
                    <a:pt x="189617" y="240059"/>
                  </a:lnTo>
                  <a:lnTo>
                    <a:pt x="189617" y="235131"/>
                  </a:lnTo>
                  <a:lnTo>
                    <a:pt x="196877" y="231846"/>
                  </a:lnTo>
                  <a:lnTo>
                    <a:pt x="202236" y="231846"/>
                  </a:lnTo>
                  <a:lnTo>
                    <a:pt x="205865" y="226919"/>
                  </a:lnTo>
                  <a:lnTo>
                    <a:pt x="214854" y="223634"/>
                  </a:lnTo>
                  <a:lnTo>
                    <a:pt x="223928" y="223634"/>
                  </a:lnTo>
                  <a:lnTo>
                    <a:pt x="229373" y="218707"/>
                  </a:lnTo>
                  <a:lnTo>
                    <a:pt x="232916" y="212137"/>
                  </a:lnTo>
                  <a:lnTo>
                    <a:pt x="236546" y="207210"/>
                  </a:lnTo>
                  <a:lnTo>
                    <a:pt x="236546" y="198911"/>
                  </a:lnTo>
                  <a:lnTo>
                    <a:pt x="236546" y="190698"/>
                  </a:lnTo>
                  <a:lnTo>
                    <a:pt x="240176" y="184129"/>
                  </a:lnTo>
                  <a:lnTo>
                    <a:pt x="241991" y="179201"/>
                  </a:lnTo>
                  <a:lnTo>
                    <a:pt x="245621" y="167704"/>
                  </a:lnTo>
                  <a:lnTo>
                    <a:pt x="249251" y="159492"/>
                  </a:lnTo>
                  <a:lnTo>
                    <a:pt x="250980" y="149637"/>
                  </a:lnTo>
                  <a:lnTo>
                    <a:pt x="250980" y="144709"/>
                  </a:lnTo>
                  <a:lnTo>
                    <a:pt x="258239" y="139782"/>
                  </a:lnTo>
                  <a:lnTo>
                    <a:pt x="258239" y="133212"/>
                  </a:lnTo>
                  <a:lnTo>
                    <a:pt x="258239" y="128285"/>
                  </a:lnTo>
                  <a:lnTo>
                    <a:pt x="263684" y="125000"/>
                  </a:lnTo>
                  <a:lnTo>
                    <a:pt x="263684" y="116701"/>
                  </a:lnTo>
                  <a:lnTo>
                    <a:pt x="263684" y="110131"/>
                  </a:lnTo>
                  <a:lnTo>
                    <a:pt x="267228" y="105204"/>
                  </a:lnTo>
                  <a:lnTo>
                    <a:pt x="272672" y="101919"/>
                  </a:lnTo>
                  <a:lnTo>
                    <a:pt x="279932" y="108489"/>
                  </a:lnTo>
                  <a:lnTo>
                    <a:pt x="283562" y="110131"/>
                  </a:lnTo>
                  <a:lnTo>
                    <a:pt x="288920" y="110131"/>
                  </a:lnTo>
                  <a:lnTo>
                    <a:pt x="296180" y="113416"/>
                  </a:lnTo>
                  <a:lnTo>
                    <a:pt x="301538" y="108489"/>
                  </a:lnTo>
                  <a:lnTo>
                    <a:pt x="301538" y="105204"/>
                  </a:lnTo>
                  <a:lnTo>
                    <a:pt x="305168" y="96992"/>
                  </a:lnTo>
                  <a:lnTo>
                    <a:pt x="306983" y="88779"/>
                  </a:lnTo>
                  <a:lnTo>
                    <a:pt x="310613" y="77282"/>
                  </a:lnTo>
                  <a:lnTo>
                    <a:pt x="314243" y="70712"/>
                  </a:lnTo>
                  <a:lnTo>
                    <a:pt x="319601" y="69070"/>
                  </a:lnTo>
                  <a:lnTo>
                    <a:pt x="323231" y="70712"/>
                  </a:lnTo>
                  <a:lnTo>
                    <a:pt x="326861" y="70712"/>
                  </a:lnTo>
                  <a:lnTo>
                    <a:pt x="328676" y="69070"/>
                  </a:lnTo>
                  <a:lnTo>
                    <a:pt x="328676" y="65785"/>
                  </a:lnTo>
                  <a:lnTo>
                    <a:pt x="335849" y="57573"/>
                  </a:lnTo>
                  <a:lnTo>
                    <a:pt x="341294" y="51003"/>
                  </a:lnTo>
                  <a:lnTo>
                    <a:pt x="350369" y="39505"/>
                  </a:lnTo>
                  <a:lnTo>
                    <a:pt x="353912" y="34492"/>
                  </a:lnTo>
                  <a:lnTo>
                    <a:pt x="357542" y="0"/>
                  </a:lnTo>
                  <a:lnTo>
                    <a:pt x="362987" y="0"/>
                  </a:lnTo>
                  <a:lnTo>
                    <a:pt x="370160" y="3285"/>
                  </a:lnTo>
                  <a:lnTo>
                    <a:pt x="375605" y="9855"/>
                  </a:lnTo>
                  <a:lnTo>
                    <a:pt x="382865" y="11497"/>
                  </a:lnTo>
                  <a:lnTo>
                    <a:pt x="391853" y="18067"/>
                  </a:lnTo>
                  <a:lnTo>
                    <a:pt x="400927" y="19710"/>
                  </a:lnTo>
                  <a:lnTo>
                    <a:pt x="404557" y="19710"/>
                  </a:lnTo>
                  <a:lnTo>
                    <a:pt x="406286" y="14782"/>
                  </a:lnTo>
                  <a:lnTo>
                    <a:pt x="406286" y="6570"/>
                  </a:lnTo>
                  <a:lnTo>
                    <a:pt x="413546" y="3285"/>
                  </a:lnTo>
                  <a:lnTo>
                    <a:pt x="418991" y="3285"/>
                  </a:lnTo>
                  <a:lnTo>
                    <a:pt x="427979" y="6570"/>
                  </a:lnTo>
                  <a:lnTo>
                    <a:pt x="431608" y="11497"/>
                  </a:lnTo>
                  <a:lnTo>
                    <a:pt x="431608" y="19710"/>
                  </a:lnTo>
                  <a:lnTo>
                    <a:pt x="438868" y="22995"/>
                  </a:lnTo>
                  <a:lnTo>
                    <a:pt x="447856" y="22995"/>
                  </a:lnTo>
                  <a:lnTo>
                    <a:pt x="456845" y="26279"/>
                  </a:lnTo>
                  <a:lnTo>
                    <a:pt x="465919" y="29564"/>
                  </a:lnTo>
                  <a:lnTo>
                    <a:pt x="471364" y="37863"/>
                  </a:lnTo>
                  <a:lnTo>
                    <a:pt x="471364" y="42790"/>
                  </a:lnTo>
                  <a:lnTo>
                    <a:pt x="471364" y="51003"/>
                  </a:lnTo>
                  <a:lnTo>
                    <a:pt x="471364" y="59215"/>
                  </a:lnTo>
                  <a:lnTo>
                    <a:pt x="469549" y="69070"/>
                  </a:lnTo>
                  <a:lnTo>
                    <a:pt x="465919" y="73997"/>
                  </a:lnTo>
                  <a:lnTo>
                    <a:pt x="471364" y="78924"/>
                  </a:lnTo>
                  <a:lnTo>
                    <a:pt x="478537" y="88779"/>
                  </a:lnTo>
                  <a:lnTo>
                    <a:pt x="496600" y="93707"/>
                  </a:lnTo>
                  <a:lnTo>
                    <a:pt x="503860" y="96992"/>
                  </a:lnTo>
                  <a:lnTo>
                    <a:pt x="512848" y="101919"/>
                  </a:lnTo>
                  <a:lnTo>
                    <a:pt x="525467" y="101919"/>
                  </a:lnTo>
                  <a:lnTo>
                    <a:pt x="539986" y="108489"/>
                  </a:lnTo>
                  <a:lnTo>
                    <a:pt x="552604" y="110131"/>
                  </a:lnTo>
                  <a:lnTo>
                    <a:pt x="556234" y="116701"/>
                  </a:lnTo>
                  <a:lnTo>
                    <a:pt x="561592" y="125000"/>
                  </a:lnTo>
                  <a:lnTo>
                    <a:pt x="561592" y="136497"/>
                  </a:lnTo>
                  <a:lnTo>
                    <a:pt x="561592" y="141425"/>
                  </a:lnTo>
                  <a:lnTo>
                    <a:pt x="556234" y="147994"/>
                  </a:lnTo>
                  <a:lnTo>
                    <a:pt x="556234" y="149637"/>
                  </a:lnTo>
                  <a:lnTo>
                    <a:pt x="561592" y="159492"/>
                  </a:lnTo>
                  <a:lnTo>
                    <a:pt x="568852" y="164419"/>
                  </a:lnTo>
                  <a:lnTo>
                    <a:pt x="574297" y="167704"/>
                  </a:lnTo>
                  <a:lnTo>
                    <a:pt x="574297" y="172631"/>
                  </a:lnTo>
                  <a:lnTo>
                    <a:pt x="568852" y="180844"/>
                  </a:lnTo>
                  <a:lnTo>
                    <a:pt x="568852" y="187414"/>
                  </a:lnTo>
                  <a:lnTo>
                    <a:pt x="574297" y="190698"/>
                  </a:lnTo>
                  <a:lnTo>
                    <a:pt x="581470" y="195626"/>
                  </a:lnTo>
                  <a:lnTo>
                    <a:pt x="583285" y="203925"/>
                  </a:lnTo>
                  <a:lnTo>
                    <a:pt x="590545" y="212137"/>
                  </a:lnTo>
                  <a:lnTo>
                    <a:pt x="599533" y="210494"/>
                  </a:lnTo>
                  <a:lnTo>
                    <a:pt x="612151" y="212137"/>
                  </a:lnTo>
                  <a:lnTo>
                    <a:pt x="615781" y="212137"/>
                  </a:lnTo>
                  <a:lnTo>
                    <a:pt x="617596" y="218707"/>
                  </a:lnTo>
                  <a:lnTo>
                    <a:pt x="621226" y="226919"/>
                  </a:lnTo>
                  <a:lnTo>
                    <a:pt x="621226" y="230204"/>
                  </a:lnTo>
                  <a:lnTo>
                    <a:pt x="128255" y="317341"/>
                  </a:lnTo>
                  <a:lnTo>
                    <a:pt x="21693" y="328838"/>
                  </a:lnTo>
                  <a:close/>
                </a:path>
              </a:pathLst>
            </a:custGeom>
            <a:solidFill>
              <a:srgbClr val="C0F0FF"/>
            </a:solidFill>
            <a:ln w="8631" cap="flat">
              <a:solidFill>
                <a:srgbClr val="FFFFFF"/>
              </a:solid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BF6E7E42-0756-DA47-8196-3EEB45B9F287}"/>
                </a:ext>
              </a:extLst>
            </p:cNvPr>
            <p:cNvSpPr/>
            <p:nvPr/>
          </p:nvSpPr>
          <p:spPr>
            <a:xfrm>
              <a:off x="7129035" y="2403928"/>
              <a:ext cx="56758" cy="108710"/>
            </a:xfrm>
            <a:custGeom>
              <a:avLst/>
              <a:gdLst>
                <a:gd name="connsiteX0" fmla="*/ 48744 w 48744"/>
                <a:gd name="connsiteY0" fmla="*/ 0 h 93360"/>
                <a:gd name="connsiteX1" fmla="*/ 39756 w 48744"/>
                <a:gd name="connsiteY1" fmla="*/ 0 h 93360"/>
                <a:gd name="connsiteX2" fmla="*/ 30681 w 48744"/>
                <a:gd name="connsiteY2" fmla="*/ 3285 h 93360"/>
                <a:gd name="connsiteX3" fmla="*/ 21693 w 48744"/>
                <a:gd name="connsiteY3" fmla="*/ 3285 h 93360"/>
                <a:gd name="connsiteX4" fmla="*/ 14433 w 48744"/>
                <a:gd name="connsiteY4" fmla="*/ 8212 h 93360"/>
                <a:gd name="connsiteX5" fmla="*/ 10803 w 48744"/>
                <a:gd name="connsiteY5" fmla="*/ 11497 h 93360"/>
                <a:gd name="connsiteX6" fmla="*/ 10803 w 48744"/>
                <a:gd name="connsiteY6" fmla="*/ 14782 h 93360"/>
                <a:gd name="connsiteX7" fmla="*/ 10803 w 48744"/>
                <a:gd name="connsiteY7" fmla="*/ 19623 h 93360"/>
                <a:gd name="connsiteX8" fmla="*/ 10803 w 48744"/>
                <a:gd name="connsiteY8" fmla="*/ 22908 h 93360"/>
                <a:gd name="connsiteX9" fmla="*/ 8989 w 48744"/>
                <a:gd name="connsiteY9" fmla="*/ 27835 h 93360"/>
                <a:gd name="connsiteX10" fmla="*/ 8989 w 48744"/>
                <a:gd name="connsiteY10" fmla="*/ 34405 h 93360"/>
                <a:gd name="connsiteX11" fmla="*/ 5445 w 48744"/>
                <a:gd name="connsiteY11" fmla="*/ 39333 h 93360"/>
                <a:gd name="connsiteX12" fmla="*/ 5445 w 48744"/>
                <a:gd name="connsiteY12" fmla="*/ 45902 h 93360"/>
                <a:gd name="connsiteX13" fmla="*/ 1815 w 48744"/>
                <a:gd name="connsiteY13" fmla="*/ 47545 h 93360"/>
                <a:gd name="connsiteX14" fmla="*/ 1815 w 48744"/>
                <a:gd name="connsiteY14" fmla="*/ 54028 h 93360"/>
                <a:gd name="connsiteX15" fmla="*/ 0 w 48744"/>
                <a:gd name="connsiteY15" fmla="*/ 58956 h 93360"/>
                <a:gd name="connsiteX16" fmla="*/ 0 w 48744"/>
                <a:gd name="connsiteY16" fmla="*/ 65525 h 93360"/>
                <a:gd name="connsiteX17" fmla="*/ 1815 w 48744"/>
                <a:gd name="connsiteY17" fmla="*/ 67168 h 93360"/>
                <a:gd name="connsiteX18" fmla="*/ 1815 w 48744"/>
                <a:gd name="connsiteY18" fmla="*/ 73738 h 93360"/>
                <a:gd name="connsiteX19" fmla="*/ 5445 w 48744"/>
                <a:gd name="connsiteY19" fmla="*/ 77023 h 93360"/>
                <a:gd name="connsiteX20" fmla="*/ 8989 w 48744"/>
                <a:gd name="connsiteY20" fmla="*/ 85149 h 93360"/>
                <a:gd name="connsiteX21" fmla="*/ 10803 w 48744"/>
                <a:gd name="connsiteY21" fmla="*/ 86791 h 93360"/>
                <a:gd name="connsiteX22" fmla="*/ 14433 w 48744"/>
                <a:gd name="connsiteY22" fmla="*/ 93361 h 93360"/>
                <a:gd name="connsiteX23" fmla="*/ 18063 w 48744"/>
                <a:gd name="connsiteY23" fmla="*/ 93361 h 93360"/>
                <a:gd name="connsiteX24" fmla="*/ 21693 w 48744"/>
                <a:gd name="connsiteY24" fmla="*/ 90076 h 93360"/>
                <a:gd name="connsiteX25" fmla="*/ 23508 w 48744"/>
                <a:gd name="connsiteY25" fmla="*/ 86791 h 93360"/>
                <a:gd name="connsiteX26" fmla="*/ 27051 w 48744"/>
                <a:gd name="connsiteY26" fmla="*/ 81864 h 93360"/>
                <a:gd name="connsiteX27" fmla="*/ 30681 w 48744"/>
                <a:gd name="connsiteY27" fmla="*/ 77023 h 93360"/>
                <a:gd name="connsiteX28" fmla="*/ 30681 w 48744"/>
                <a:gd name="connsiteY28" fmla="*/ 65525 h 93360"/>
                <a:gd name="connsiteX29" fmla="*/ 32496 w 48744"/>
                <a:gd name="connsiteY29" fmla="*/ 58956 h 93360"/>
                <a:gd name="connsiteX30" fmla="*/ 32496 w 48744"/>
                <a:gd name="connsiteY30" fmla="*/ 47545 h 93360"/>
                <a:gd name="connsiteX31" fmla="*/ 39756 w 48744"/>
                <a:gd name="connsiteY31" fmla="*/ 39333 h 93360"/>
                <a:gd name="connsiteX32" fmla="*/ 43299 w 48744"/>
                <a:gd name="connsiteY32" fmla="*/ 27835 h 93360"/>
                <a:gd name="connsiteX33" fmla="*/ 43299 w 48744"/>
                <a:gd name="connsiteY33" fmla="*/ 19623 h 93360"/>
                <a:gd name="connsiteX34" fmla="*/ 45114 w 48744"/>
                <a:gd name="connsiteY34" fmla="*/ 8212 h 9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8744" h="93360">
                  <a:moveTo>
                    <a:pt x="48744" y="0"/>
                  </a:moveTo>
                  <a:lnTo>
                    <a:pt x="39756" y="0"/>
                  </a:lnTo>
                  <a:lnTo>
                    <a:pt x="30681" y="3285"/>
                  </a:lnTo>
                  <a:lnTo>
                    <a:pt x="21693" y="3285"/>
                  </a:lnTo>
                  <a:lnTo>
                    <a:pt x="14433" y="8212"/>
                  </a:lnTo>
                  <a:lnTo>
                    <a:pt x="10803" y="11497"/>
                  </a:lnTo>
                  <a:lnTo>
                    <a:pt x="10803" y="14782"/>
                  </a:lnTo>
                  <a:lnTo>
                    <a:pt x="10803" y="19623"/>
                  </a:lnTo>
                  <a:lnTo>
                    <a:pt x="10803" y="22908"/>
                  </a:lnTo>
                  <a:lnTo>
                    <a:pt x="8989" y="27835"/>
                  </a:lnTo>
                  <a:lnTo>
                    <a:pt x="8989" y="34405"/>
                  </a:lnTo>
                  <a:lnTo>
                    <a:pt x="5445" y="39333"/>
                  </a:lnTo>
                  <a:lnTo>
                    <a:pt x="5445" y="45902"/>
                  </a:lnTo>
                  <a:lnTo>
                    <a:pt x="1815" y="47545"/>
                  </a:lnTo>
                  <a:lnTo>
                    <a:pt x="1815" y="54028"/>
                  </a:lnTo>
                  <a:lnTo>
                    <a:pt x="0" y="58956"/>
                  </a:lnTo>
                  <a:lnTo>
                    <a:pt x="0" y="65525"/>
                  </a:lnTo>
                  <a:lnTo>
                    <a:pt x="1815" y="67168"/>
                  </a:lnTo>
                  <a:lnTo>
                    <a:pt x="1815" y="73738"/>
                  </a:lnTo>
                  <a:lnTo>
                    <a:pt x="5445" y="77023"/>
                  </a:lnTo>
                  <a:lnTo>
                    <a:pt x="8989" y="85149"/>
                  </a:lnTo>
                  <a:lnTo>
                    <a:pt x="10803" y="86791"/>
                  </a:lnTo>
                  <a:lnTo>
                    <a:pt x="14433" y="93361"/>
                  </a:lnTo>
                  <a:lnTo>
                    <a:pt x="18063" y="93361"/>
                  </a:lnTo>
                  <a:lnTo>
                    <a:pt x="21693" y="90076"/>
                  </a:lnTo>
                  <a:lnTo>
                    <a:pt x="23508" y="86791"/>
                  </a:lnTo>
                  <a:lnTo>
                    <a:pt x="27051" y="81864"/>
                  </a:lnTo>
                  <a:lnTo>
                    <a:pt x="30681" y="77023"/>
                  </a:lnTo>
                  <a:lnTo>
                    <a:pt x="30681" y="65525"/>
                  </a:lnTo>
                  <a:lnTo>
                    <a:pt x="32496" y="58956"/>
                  </a:lnTo>
                  <a:lnTo>
                    <a:pt x="32496" y="47545"/>
                  </a:lnTo>
                  <a:lnTo>
                    <a:pt x="39756" y="39333"/>
                  </a:lnTo>
                  <a:lnTo>
                    <a:pt x="43299" y="27835"/>
                  </a:lnTo>
                  <a:lnTo>
                    <a:pt x="43299" y="19623"/>
                  </a:lnTo>
                  <a:lnTo>
                    <a:pt x="45114" y="8212"/>
                  </a:lnTo>
                  <a:close/>
                </a:path>
              </a:pathLst>
            </a:custGeom>
            <a:solidFill>
              <a:srgbClr val="C0F0FF"/>
            </a:solidFill>
            <a:ln w="8631" cap="flat">
              <a:solidFill>
                <a:srgbClr val="FFFFFF"/>
              </a:solidFill>
              <a:prstDash val="solid"/>
              <a:miter/>
            </a:ln>
          </p:spPr>
          <p:txBody>
            <a:bodyPr rtlCol="0" anchor="ctr"/>
            <a:lstStyle/>
            <a:p>
              <a:endParaRPr lang="en-US"/>
            </a:p>
          </p:txBody>
        </p:sp>
        <p:sp>
          <p:nvSpPr>
            <p:cNvPr id="199" name="Freeform 198">
              <a:extLst>
                <a:ext uri="{FF2B5EF4-FFF2-40B4-BE49-F238E27FC236}">
                  <a16:creationId xmlns:a16="http://schemas.microsoft.com/office/drawing/2014/main" id="{CC07ADFB-DCAA-3C41-AB1A-1400116ED9B1}"/>
                </a:ext>
              </a:extLst>
            </p:cNvPr>
            <p:cNvSpPr/>
            <p:nvPr/>
          </p:nvSpPr>
          <p:spPr>
            <a:xfrm>
              <a:off x="7067447" y="2198586"/>
              <a:ext cx="107478" cy="159442"/>
            </a:xfrm>
            <a:custGeom>
              <a:avLst/>
              <a:gdLst>
                <a:gd name="connsiteX0" fmla="*/ 0 w 92302"/>
                <a:gd name="connsiteY0" fmla="*/ 14869 h 136929"/>
                <a:gd name="connsiteX1" fmla="*/ 3630 w 92302"/>
                <a:gd name="connsiteY1" fmla="*/ 11584 h 136929"/>
                <a:gd name="connsiteX2" fmla="*/ 5445 w 92302"/>
                <a:gd name="connsiteY2" fmla="*/ 6570 h 136929"/>
                <a:gd name="connsiteX3" fmla="*/ 12705 w 92302"/>
                <a:gd name="connsiteY3" fmla="*/ 3285 h 136929"/>
                <a:gd name="connsiteX4" fmla="*/ 16248 w 92302"/>
                <a:gd name="connsiteY4" fmla="*/ 0 h 136929"/>
                <a:gd name="connsiteX5" fmla="*/ 21693 w 92302"/>
                <a:gd name="connsiteY5" fmla="*/ 0 h 136929"/>
                <a:gd name="connsiteX6" fmla="*/ 27138 w 92302"/>
                <a:gd name="connsiteY6" fmla="*/ 0 h 136929"/>
                <a:gd name="connsiteX7" fmla="*/ 30767 w 92302"/>
                <a:gd name="connsiteY7" fmla="*/ 3285 h 136929"/>
                <a:gd name="connsiteX8" fmla="*/ 27138 w 92302"/>
                <a:gd name="connsiteY8" fmla="*/ 6570 h 136929"/>
                <a:gd name="connsiteX9" fmla="*/ 25323 w 92302"/>
                <a:gd name="connsiteY9" fmla="*/ 11584 h 136929"/>
                <a:gd name="connsiteX10" fmla="*/ 21693 w 92302"/>
                <a:gd name="connsiteY10" fmla="*/ 14869 h 136929"/>
                <a:gd name="connsiteX11" fmla="*/ 18063 w 92302"/>
                <a:gd name="connsiteY11" fmla="*/ 23081 h 136929"/>
                <a:gd name="connsiteX12" fmla="*/ 25323 w 92302"/>
                <a:gd name="connsiteY12" fmla="*/ 26366 h 136929"/>
                <a:gd name="connsiteX13" fmla="*/ 30767 w 92302"/>
                <a:gd name="connsiteY13" fmla="*/ 31380 h 136929"/>
                <a:gd name="connsiteX14" fmla="*/ 38027 w 92302"/>
                <a:gd name="connsiteY14" fmla="*/ 37949 h 136929"/>
                <a:gd name="connsiteX15" fmla="*/ 39842 w 92302"/>
                <a:gd name="connsiteY15" fmla="*/ 42877 h 136929"/>
                <a:gd name="connsiteX16" fmla="*/ 39842 w 92302"/>
                <a:gd name="connsiteY16" fmla="*/ 51176 h 136929"/>
                <a:gd name="connsiteX17" fmla="*/ 47015 w 92302"/>
                <a:gd name="connsiteY17" fmla="*/ 61030 h 136929"/>
                <a:gd name="connsiteX18" fmla="*/ 52460 w 92302"/>
                <a:gd name="connsiteY18" fmla="*/ 70972 h 136929"/>
                <a:gd name="connsiteX19" fmla="*/ 61535 w 92302"/>
                <a:gd name="connsiteY19" fmla="*/ 80826 h 136929"/>
                <a:gd name="connsiteX20" fmla="*/ 68795 w 92302"/>
                <a:gd name="connsiteY20" fmla="*/ 89125 h 136929"/>
                <a:gd name="connsiteX21" fmla="*/ 74240 w 92302"/>
                <a:gd name="connsiteY21" fmla="*/ 94053 h 136929"/>
                <a:gd name="connsiteX22" fmla="*/ 81413 w 92302"/>
                <a:gd name="connsiteY22" fmla="*/ 102265 h 136929"/>
                <a:gd name="connsiteX23" fmla="*/ 86857 w 92302"/>
                <a:gd name="connsiteY23" fmla="*/ 112206 h 136929"/>
                <a:gd name="connsiteX24" fmla="*/ 92302 w 92302"/>
                <a:gd name="connsiteY24" fmla="*/ 117133 h 136929"/>
                <a:gd name="connsiteX25" fmla="*/ 92302 w 92302"/>
                <a:gd name="connsiteY25" fmla="*/ 122061 h 136929"/>
                <a:gd name="connsiteX26" fmla="*/ 92302 w 92302"/>
                <a:gd name="connsiteY26" fmla="*/ 125346 h 136929"/>
                <a:gd name="connsiteX27" fmla="*/ 90488 w 92302"/>
                <a:gd name="connsiteY27" fmla="*/ 128717 h 136929"/>
                <a:gd name="connsiteX28" fmla="*/ 38027 w 92302"/>
                <a:gd name="connsiteY28" fmla="*/ 136929 h 13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2302" h="136929">
                  <a:moveTo>
                    <a:pt x="0" y="14869"/>
                  </a:moveTo>
                  <a:lnTo>
                    <a:pt x="3630" y="11584"/>
                  </a:lnTo>
                  <a:lnTo>
                    <a:pt x="5445" y="6570"/>
                  </a:lnTo>
                  <a:lnTo>
                    <a:pt x="12705" y="3285"/>
                  </a:lnTo>
                  <a:lnTo>
                    <a:pt x="16248" y="0"/>
                  </a:lnTo>
                  <a:lnTo>
                    <a:pt x="21693" y="0"/>
                  </a:lnTo>
                  <a:lnTo>
                    <a:pt x="27138" y="0"/>
                  </a:lnTo>
                  <a:lnTo>
                    <a:pt x="30767" y="3285"/>
                  </a:lnTo>
                  <a:lnTo>
                    <a:pt x="27138" y="6570"/>
                  </a:lnTo>
                  <a:lnTo>
                    <a:pt x="25323" y="11584"/>
                  </a:lnTo>
                  <a:lnTo>
                    <a:pt x="21693" y="14869"/>
                  </a:lnTo>
                  <a:lnTo>
                    <a:pt x="18063" y="23081"/>
                  </a:lnTo>
                  <a:lnTo>
                    <a:pt x="25323" y="26366"/>
                  </a:lnTo>
                  <a:lnTo>
                    <a:pt x="30767" y="31380"/>
                  </a:lnTo>
                  <a:lnTo>
                    <a:pt x="38027" y="37949"/>
                  </a:lnTo>
                  <a:lnTo>
                    <a:pt x="39842" y="42877"/>
                  </a:lnTo>
                  <a:lnTo>
                    <a:pt x="39842" y="51176"/>
                  </a:lnTo>
                  <a:lnTo>
                    <a:pt x="47015" y="61030"/>
                  </a:lnTo>
                  <a:lnTo>
                    <a:pt x="52460" y="70972"/>
                  </a:lnTo>
                  <a:lnTo>
                    <a:pt x="61535" y="80826"/>
                  </a:lnTo>
                  <a:lnTo>
                    <a:pt x="68795" y="89125"/>
                  </a:lnTo>
                  <a:lnTo>
                    <a:pt x="74240" y="94053"/>
                  </a:lnTo>
                  <a:lnTo>
                    <a:pt x="81413" y="102265"/>
                  </a:lnTo>
                  <a:lnTo>
                    <a:pt x="86857" y="112206"/>
                  </a:lnTo>
                  <a:lnTo>
                    <a:pt x="92302" y="117133"/>
                  </a:lnTo>
                  <a:lnTo>
                    <a:pt x="92302" y="122061"/>
                  </a:lnTo>
                  <a:lnTo>
                    <a:pt x="92302" y="125346"/>
                  </a:lnTo>
                  <a:lnTo>
                    <a:pt x="90488" y="128717"/>
                  </a:lnTo>
                  <a:lnTo>
                    <a:pt x="38027" y="136929"/>
                  </a:lnTo>
                  <a:close/>
                </a:path>
              </a:pathLst>
            </a:custGeom>
            <a:solidFill>
              <a:srgbClr val="C5F1FF"/>
            </a:solidFill>
            <a:ln w="8631" cap="flat">
              <a:solidFill>
                <a:srgbClr val="FFFFFF"/>
              </a:solidFill>
              <a:prstDash val="solid"/>
              <a:miter/>
            </a:ln>
          </p:spPr>
          <p:txBody>
            <a:bodyPr rtlCol="0" anchor="ctr"/>
            <a:lstStyle/>
            <a:p>
              <a:endParaRPr lang="en-US"/>
            </a:p>
          </p:txBody>
        </p:sp>
        <p:sp>
          <p:nvSpPr>
            <p:cNvPr id="200" name="Freeform 199">
              <a:extLst>
                <a:ext uri="{FF2B5EF4-FFF2-40B4-BE49-F238E27FC236}">
                  <a16:creationId xmlns:a16="http://schemas.microsoft.com/office/drawing/2014/main" id="{26B1641E-FC67-9241-8ACF-4A0CC62D7561}"/>
                </a:ext>
              </a:extLst>
            </p:cNvPr>
            <p:cNvSpPr/>
            <p:nvPr/>
          </p:nvSpPr>
          <p:spPr>
            <a:xfrm>
              <a:off x="6579570" y="1942512"/>
              <a:ext cx="569995" cy="352705"/>
            </a:xfrm>
            <a:custGeom>
              <a:avLst/>
              <a:gdLst>
                <a:gd name="connsiteX0" fmla="*/ 0 w 489513"/>
                <a:gd name="connsiteY0" fmla="*/ 74862 h 302904"/>
                <a:gd name="connsiteX1" fmla="*/ 5445 w 489513"/>
                <a:gd name="connsiteY1" fmla="*/ 69761 h 302904"/>
                <a:gd name="connsiteX2" fmla="*/ 14433 w 489513"/>
                <a:gd name="connsiteY2" fmla="*/ 61290 h 302904"/>
                <a:gd name="connsiteX3" fmla="*/ 18063 w 489513"/>
                <a:gd name="connsiteY3" fmla="*/ 57832 h 302904"/>
                <a:gd name="connsiteX4" fmla="*/ 25323 w 489513"/>
                <a:gd name="connsiteY4" fmla="*/ 54460 h 302904"/>
                <a:gd name="connsiteX5" fmla="*/ 30681 w 489513"/>
                <a:gd name="connsiteY5" fmla="*/ 49360 h 302904"/>
                <a:gd name="connsiteX6" fmla="*/ 36126 w 489513"/>
                <a:gd name="connsiteY6" fmla="*/ 49360 h 302904"/>
                <a:gd name="connsiteX7" fmla="*/ 43386 w 489513"/>
                <a:gd name="connsiteY7" fmla="*/ 49360 h 302904"/>
                <a:gd name="connsiteX8" fmla="*/ 46929 w 489513"/>
                <a:gd name="connsiteY8" fmla="*/ 42531 h 302904"/>
                <a:gd name="connsiteX9" fmla="*/ 52374 w 489513"/>
                <a:gd name="connsiteY9" fmla="*/ 40802 h 302904"/>
                <a:gd name="connsiteX10" fmla="*/ 56003 w 489513"/>
                <a:gd name="connsiteY10" fmla="*/ 37431 h 302904"/>
                <a:gd name="connsiteX11" fmla="*/ 56003 w 489513"/>
                <a:gd name="connsiteY11" fmla="*/ 51089 h 302904"/>
                <a:gd name="connsiteX12" fmla="*/ 56003 w 489513"/>
                <a:gd name="connsiteY12" fmla="*/ 61290 h 302904"/>
                <a:gd name="connsiteX13" fmla="*/ 59634 w 489513"/>
                <a:gd name="connsiteY13" fmla="*/ 62932 h 302904"/>
                <a:gd name="connsiteX14" fmla="*/ 401014 w 489513"/>
                <a:gd name="connsiteY14" fmla="*/ 0 h 302904"/>
                <a:gd name="connsiteX15" fmla="*/ 406458 w 489513"/>
                <a:gd name="connsiteY15" fmla="*/ 1729 h 302904"/>
                <a:gd name="connsiteX16" fmla="*/ 410002 w 489513"/>
                <a:gd name="connsiteY16" fmla="*/ 8472 h 302904"/>
                <a:gd name="connsiteX17" fmla="*/ 415447 w 489513"/>
                <a:gd name="connsiteY17" fmla="*/ 10200 h 302904"/>
                <a:gd name="connsiteX18" fmla="*/ 424521 w 489513"/>
                <a:gd name="connsiteY18" fmla="*/ 10200 h 302904"/>
                <a:gd name="connsiteX19" fmla="*/ 428065 w 489513"/>
                <a:gd name="connsiteY19" fmla="*/ 13572 h 302904"/>
                <a:gd name="connsiteX20" fmla="*/ 431695 w 489513"/>
                <a:gd name="connsiteY20" fmla="*/ 20401 h 302904"/>
                <a:gd name="connsiteX21" fmla="*/ 431695 w 489513"/>
                <a:gd name="connsiteY21" fmla="*/ 25501 h 302904"/>
                <a:gd name="connsiteX22" fmla="*/ 435324 w 489513"/>
                <a:gd name="connsiteY22" fmla="*/ 30602 h 302904"/>
                <a:gd name="connsiteX23" fmla="*/ 435324 w 489513"/>
                <a:gd name="connsiteY23" fmla="*/ 34060 h 302904"/>
                <a:gd name="connsiteX24" fmla="*/ 440769 w 489513"/>
                <a:gd name="connsiteY24" fmla="*/ 40802 h 302904"/>
                <a:gd name="connsiteX25" fmla="*/ 440769 w 489513"/>
                <a:gd name="connsiteY25" fmla="*/ 42531 h 302904"/>
                <a:gd name="connsiteX26" fmla="*/ 453388 w 489513"/>
                <a:gd name="connsiteY26" fmla="*/ 42531 h 302904"/>
                <a:gd name="connsiteX27" fmla="*/ 458832 w 489513"/>
                <a:gd name="connsiteY27" fmla="*/ 42531 h 302904"/>
                <a:gd name="connsiteX28" fmla="*/ 462376 w 489513"/>
                <a:gd name="connsiteY28" fmla="*/ 45989 h 302904"/>
                <a:gd name="connsiteX29" fmla="*/ 466005 w 489513"/>
                <a:gd name="connsiteY29" fmla="*/ 49360 h 302904"/>
                <a:gd name="connsiteX30" fmla="*/ 466005 w 489513"/>
                <a:gd name="connsiteY30" fmla="*/ 54460 h 302904"/>
                <a:gd name="connsiteX31" fmla="*/ 462376 w 489513"/>
                <a:gd name="connsiteY31" fmla="*/ 54460 h 302904"/>
                <a:gd name="connsiteX32" fmla="*/ 458832 w 489513"/>
                <a:gd name="connsiteY32" fmla="*/ 62932 h 302904"/>
                <a:gd name="connsiteX33" fmla="*/ 457017 w 489513"/>
                <a:gd name="connsiteY33" fmla="*/ 66390 h 302904"/>
                <a:gd name="connsiteX34" fmla="*/ 457017 w 489513"/>
                <a:gd name="connsiteY34" fmla="*/ 73133 h 302904"/>
                <a:gd name="connsiteX35" fmla="*/ 453388 w 489513"/>
                <a:gd name="connsiteY35" fmla="*/ 78319 h 302904"/>
                <a:gd name="connsiteX36" fmla="*/ 449757 w 489513"/>
                <a:gd name="connsiteY36" fmla="*/ 81691 h 302904"/>
                <a:gd name="connsiteX37" fmla="*/ 446128 w 489513"/>
                <a:gd name="connsiteY37" fmla="*/ 86791 h 302904"/>
                <a:gd name="connsiteX38" fmla="*/ 444313 w 489513"/>
                <a:gd name="connsiteY38" fmla="*/ 93620 h 302904"/>
                <a:gd name="connsiteX39" fmla="*/ 444313 w 489513"/>
                <a:gd name="connsiteY39" fmla="*/ 98720 h 302904"/>
                <a:gd name="connsiteX40" fmla="*/ 446128 w 489513"/>
                <a:gd name="connsiteY40" fmla="*/ 102092 h 302904"/>
                <a:gd name="connsiteX41" fmla="*/ 453388 w 489513"/>
                <a:gd name="connsiteY41" fmla="*/ 103821 h 302904"/>
                <a:gd name="connsiteX42" fmla="*/ 453388 w 489513"/>
                <a:gd name="connsiteY42" fmla="*/ 110650 h 302904"/>
                <a:gd name="connsiteX43" fmla="*/ 449757 w 489513"/>
                <a:gd name="connsiteY43" fmla="*/ 114021 h 302904"/>
                <a:gd name="connsiteX44" fmla="*/ 446128 w 489513"/>
                <a:gd name="connsiteY44" fmla="*/ 115750 h 302904"/>
                <a:gd name="connsiteX45" fmla="*/ 444313 w 489513"/>
                <a:gd name="connsiteY45" fmla="*/ 115750 h 302904"/>
                <a:gd name="connsiteX46" fmla="*/ 444313 w 489513"/>
                <a:gd name="connsiteY46" fmla="*/ 122493 h 302904"/>
                <a:gd name="connsiteX47" fmla="*/ 444313 w 489513"/>
                <a:gd name="connsiteY47" fmla="*/ 124222 h 302904"/>
                <a:gd name="connsiteX48" fmla="*/ 444313 w 489513"/>
                <a:gd name="connsiteY48" fmla="*/ 131051 h 302904"/>
                <a:gd name="connsiteX49" fmla="*/ 446128 w 489513"/>
                <a:gd name="connsiteY49" fmla="*/ 134422 h 302904"/>
                <a:gd name="connsiteX50" fmla="*/ 446128 w 489513"/>
                <a:gd name="connsiteY50" fmla="*/ 136151 h 302904"/>
                <a:gd name="connsiteX51" fmla="*/ 453388 w 489513"/>
                <a:gd name="connsiteY51" fmla="*/ 136151 h 302904"/>
                <a:gd name="connsiteX52" fmla="*/ 457017 w 489513"/>
                <a:gd name="connsiteY52" fmla="*/ 139523 h 302904"/>
                <a:gd name="connsiteX53" fmla="*/ 458832 w 489513"/>
                <a:gd name="connsiteY53" fmla="*/ 139523 h 302904"/>
                <a:gd name="connsiteX54" fmla="*/ 458832 w 489513"/>
                <a:gd name="connsiteY54" fmla="*/ 148081 h 302904"/>
                <a:gd name="connsiteX55" fmla="*/ 462376 w 489513"/>
                <a:gd name="connsiteY55" fmla="*/ 151452 h 302904"/>
                <a:gd name="connsiteX56" fmla="*/ 467821 w 489513"/>
                <a:gd name="connsiteY56" fmla="*/ 151452 h 302904"/>
                <a:gd name="connsiteX57" fmla="*/ 471450 w 489513"/>
                <a:gd name="connsiteY57" fmla="*/ 154824 h 302904"/>
                <a:gd name="connsiteX58" fmla="*/ 475080 w 489513"/>
                <a:gd name="connsiteY58" fmla="*/ 159924 h 302904"/>
                <a:gd name="connsiteX59" fmla="*/ 480439 w 489513"/>
                <a:gd name="connsiteY59" fmla="*/ 163382 h 302904"/>
                <a:gd name="connsiteX60" fmla="*/ 484069 w 489513"/>
                <a:gd name="connsiteY60" fmla="*/ 163382 h 302904"/>
                <a:gd name="connsiteX61" fmla="*/ 487698 w 489513"/>
                <a:gd name="connsiteY61" fmla="*/ 166753 h 302904"/>
                <a:gd name="connsiteX62" fmla="*/ 489513 w 489513"/>
                <a:gd name="connsiteY62" fmla="*/ 168482 h 302904"/>
                <a:gd name="connsiteX63" fmla="*/ 489513 w 489513"/>
                <a:gd name="connsiteY63" fmla="*/ 175311 h 302904"/>
                <a:gd name="connsiteX64" fmla="*/ 489513 w 489513"/>
                <a:gd name="connsiteY64" fmla="*/ 176954 h 302904"/>
                <a:gd name="connsiteX65" fmla="*/ 480439 w 489513"/>
                <a:gd name="connsiteY65" fmla="*/ 187154 h 302904"/>
                <a:gd name="connsiteX66" fmla="*/ 478710 w 489513"/>
                <a:gd name="connsiteY66" fmla="*/ 192254 h 302904"/>
                <a:gd name="connsiteX67" fmla="*/ 475080 w 489513"/>
                <a:gd name="connsiteY67" fmla="*/ 195712 h 302904"/>
                <a:gd name="connsiteX68" fmla="*/ 471450 w 489513"/>
                <a:gd name="connsiteY68" fmla="*/ 200813 h 302904"/>
                <a:gd name="connsiteX69" fmla="*/ 471450 w 489513"/>
                <a:gd name="connsiteY69" fmla="*/ 207642 h 302904"/>
                <a:gd name="connsiteX70" fmla="*/ 466005 w 489513"/>
                <a:gd name="connsiteY70" fmla="*/ 209284 h 302904"/>
                <a:gd name="connsiteX71" fmla="*/ 458832 w 489513"/>
                <a:gd name="connsiteY71" fmla="*/ 216113 h 302904"/>
                <a:gd name="connsiteX72" fmla="*/ 453388 w 489513"/>
                <a:gd name="connsiteY72" fmla="*/ 217842 h 302904"/>
                <a:gd name="connsiteX73" fmla="*/ 449757 w 489513"/>
                <a:gd name="connsiteY73" fmla="*/ 217842 h 302904"/>
                <a:gd name="connsiteX74" fmla="*/ 446128 w 489513"/>
                <a:gd name="connsiteY74" fmla="*/ 217842 h 302904"/>
                <a:gd name="connsiteX75" fmla="*/ 440769 w 489513"/>
                <a:gd name="connsiteY75" fmla="*/ 217842 h 302904"/>
                <a:gd name="connsiteX76" fmla="*/ 437140 w 489513"/>
                <a:gd name="connsiteY76" fmla="*/ 217842 h 302904"/>
                <a:gd name="connsiteX77" fmla="*/ 435324 w 489513"/>
                <a:gd name="connsiteY77" fmla="*/ 217842 h 302904"/>
                <a:gd name="connsiteX78" fmla="*/ 428065 w 489513"/>
                <a:gd name="connsiteY78" fmla="*/ 221214 h 302904"/>
                <a:gd name="connsiteX79" fmla="*/ 424521 w 489513"/>
                <a:gd name="connsiteY79" fmla="*/ 228043 h 302904"/>
                <a:gd name="connsiteX80" fmla="*/ 422706 w 489513"/>
                <a:gd name="connsiteY80" fmla="*/ 229772 h 302904"/>
                <a:gd name="connsiteX81" fmla="*/ 419076 w 489513"/>
                <a:gd name="connsiteY81" fmla="*/ 236514 h 302904"/>
                <a:gd name="connsiteX82" fmla="*/ 36126 w 489513"/>
                <a:gd name="connsiteY82" fmla="*/ 302905 h 302904"/>
                <a:gd name="connsiteX83" fmla="*/ 34311 w 489513"/>
                <a:gd name="connsiteY83" fmla="*/ 282503 h 302904"/>
                <a:gd name="connsiteX84" fmla="*/ 34311 w 489513"/>
                <a:gd name="connsiteY84" fmla="*/ 277403 h 302904"/>
                <a:gd name="connsiteX85" fmla="*/ 30681 w 489513"/>
                <a:gd name="connsiteY85" fmla="*/ 268845 h 302904"/>
                <a:gd name="connsiteX86" fmla="*/ 27051 w 489513"/>
                <a:gd name="connsiteY86" fmla="*/ 260373 h 302904"/>
                <a:gd name="connsiteX87" fmla="*/ 27051 w 489513"/>
                <a:gd name="connsiteY87" fmla="*/ 239972 h 302904"/>
                <a:gd name="connsiteX88" fmla="*/ 27051 w 489513"/>
                <a:gd name="connsiteY88" fmla="*/ 233143 h 302904"/>
                <a:gd name="connsiteX89" fmla="*/ 27051 w 489513"/>
                <a:gd name="connsiteY89" fmla="*/ 228043 h 302904"/>
                <a:gd name="connsiteX90" fmla="*/ 27051 w 489513"/>
                <a:gd name="connsiteY90" fmla="*/ 217842 h 302904"/>
                <a:gd name="connsiteX91" fmla="*/ 27051 w 489513"/>
                <a:gd name="connsiteY91" fmla="*/ 209284 h 302904"/>
                <a:gd name="connsiteX92" fmla="*/ 25323 w 489513"/>
                <a:gd name="connsiteY92" fmla="*/ 200813 h 302904"/>
                <a:gd name="connsiteX93" fmla="*/ 21693 w 489513"/>
                <a:gd name="connsiteY93" fmla="*/ 192254 h 302904"/>
                <a:gd name="connsiteX94" fmla="*/ 18063 w 489513"/>
                <a:gd name="connsiteY94" fmla="*/ 180411 h 302904"/>
                <a:gd name="connsiteX95" fmla="*/ 14433 w 489513"/>
                <a:gd name="connsiteY95" fmla="*/ 171853 h 302904"/>
                <a:gd name="connsiteX96" fmla="*/ 14433 w 489513"/>
                <a:gd name="connsiteY96" fmla="*/ 166753 h 302904"/>
                <a:gd name="connsiteX97" fmla="*/ 12618 w 489513"/>
                <a:gd name="connsiteY97" fmla="*/ 148081 h 302904"/>
                <a:gd name="connsiteX98" fmla="*/ 8988 w 489513"/>
                <a:gd name="connsiteY98" fmla="*/ 142981 h 302904"/>
                <a:gd name="connsiteX99" fmla="*/ 8988 w 489513"/>
                <a:gd name="connsiteY99" fmla="*/ 131051 h 302904"/>
                <a:gd name="connsiteX100" fmla="*/ 5445 w 489513"/>
                <a:gd name="connsiteY100" fmla="*/ 119122 h 302904"/>
                <a:gd name="connsiteX101" fmla="*/ 3630 w 489513"/>
                <a:gd name="connsiteY101" fmla="*/ 107192 h 302904"/>
                <a:gd name="connsiteX102" fmla="*/ 3630 w 489513"/>
                <a:gd name="connsiteY102" fmla="*/ 98720 h 302904"/>
                <a:gd name="connsiteX103" fmla="*/ 0 w 489513"/>
                <a:gd name="connsiteY103" fmla="*/ 73133 h 30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489513" h="302904">
                  <a:moveTo>
                    <a:pt x="0" y="74862"/>
                  </a:moveTo>
                  <a:lnTo>
                    <a:pt x="5445" y="69761"/>
                  </a:lnTo>
                  <a:lnTo>
                    <a:pt x="14433" y="61290"/>
                  </a:lnTo>
                  <a:lnTo>
                    <a:pt x="18063" y="57832"/>
                  </a:lnTo>
                  <a:lnTo>
                    <a:pt x="25323" y="54460"/>
                  </a:lnTo>
                  <a:lnTo>
                    <a:pt x="30681" y="49360"/>
                  </a:lnTo>
                  <a:lnTo>
                    <a:pt x="36126" y="49360"/>
                  </a:lnTo>
                  <a:lnTo>
                    <a:pt x="43386" y="49360"/>
                  </a:lnTo>
                  <a:lnTo>
                    <a:pt x="46929" y="42531"/>
                  </a:lnTo>
                  <a:lnTo>
                    <a:pt x="52374" y="40802"/>
                  </a:lnTo>
                  <a:lnTo>
                    <a:pt x="56003" y="37431"/>
                  </a:lnTo>
                  <a:lnTo>
                    <a:pt x="56003" y="51089"/>
                  </a:lnTo>
                  <a:lnTo>
                    <a:pt x="56003" y="61290"/>
                  </a:lnTo>
                  <a:lnTo>
                    <a:pt x="59634" y="62932"/>
                  </a:lnTo>
                  <a:lnTo>
                    <a:pt x="401014" y="0"/>
                  </a:lnTo>
                  <a:lnTo>
                    <a:pt x="406458" y="1729"/>
                  </a:lnTo>
                  <a:lnTo>
                    <a:pt x="410002" y="8472"/>
                  </a:lnTo>
                  <a:lnTo>
                    <a:pt x="415447" y="10200"/>
                  </a:lnTo>
                  <a:lnTo>
                    <a:pt x="424521" y="10200"/>
                  </a:lnTo>
                  <a:lnTo>
                    <a:pt x="428065" y="13572"/>
                  </a:lnTo>
                  <a:lnTo>
                    <a:pt x="431695" y="20401"/>
                  </a:lnTo>
                  <a:lnTo>
                    <a:pt x="431695" y="25501"/>
                  </a:lnTo>
                  <a:lnTo>
                    <a:pt x="435324" y="30602"/>
                  </a:lnTo>
                  <a:lnTo>
                    <a:pt x="435324" y="34060"/>
                  </a:lnTo>
                  <a:lnTo>
                    <a:pt x="440769" y="40802"/>
                  </a:lnTo>
                  <a:lnTo>
                    <a:pt x="440769" y="42531"/>
                  </a:lnTo>
                  <a:lnTo>
                    <a:pt x="453388" y="42531"/>
                  </a:lnTo>
                  <a:lnTo>
                    <a:pt x="458832" y="42531"/>
                  </a:lnTo>
                  <a:lnTo>
                    <a:pt x="462376" y="45989"/>
                  </a:lnTo>
                  <a:lnTo>
                    <a:pt x="466005" y="49360"/>
                  </a:lnTo>
                  <a:lnTo>
                    <a:pt x="466005" y="54460"/>
                  </a:lnTo>
                  <a:lnTo>
                    <a:pt x="462376" y="54460"/>
                  </a:lnTo>
                  <a:lnTo>
                    <a:pt x="458832" y="62932"/>
                  </a:lnTo>
                  <a:lnTo>
                    <a:pt x="457017" y="66390"/>
                  </a:lnTo>
                  <a:lnTo>
                    <a:pt x="457017" y="73133"/>
                  </a:lnTo>
                  <a:lnTo>
                    <a:pt x="453388" y="78319"/>
                  </a:lnTo>
                  <a:lnTo>
                    <a:pt x="449757" y="81691"/>
                  </a:lnTo>
                  <a:lnTo>
                    <a:pt x="446128" y="86791"/>
                  </a:lnTo>
                  <a:lnTo>
                    <a:pt x="444313" y="93620"/>
                  </a:lnTo>
                  <a:lnTo>
                    <a:pt x="444313" y="98720"/>
                  </a:lnTo>
                  <a:lnTo>
                    <a:pt x="446128" y="102092"/>
                  </a:lnTo>
                  <a:lnTo>
                    <a:pt x="453388" y="103821"/>
                  </a:lnTo>
                  <a:lnTo>
                    <a:pt x="453388" y="110650"/>
                  </a:lnTo>
                  <a:lnTo>
                    <a:pt x="449757" y="114021"/>
                  </a:lnTo>
                  <a:lnTo>
                    <a:pt x="446128" y="115750"/>
                  </a:lnTo>
                  <a:lnTo>
                    <a:pt x="444313" y="115750"/>
                  </a:lnTo>
                  <a:lnTo>
                    <a:pt x="444313" y="122493"/>
                  </a:lnTo>
                  <a:lnTo>
                    <a:pt x="444313" y="124222"/>
                  </a:lnTo>
                  <a:lnTo>
                    <a:pt x="444313" y="131051"/>
                  </a:lnTo>
                  <a:lnTo>
                    <a:pt x="446128" y="134422"/>
                  </a:lnTo>
                  <a:lnTo>
                    <a:pt x="446128" y="136151"/>
                  </a:lnTo>
                  <a:lnTo>
                    <a:pt x="453388" y="136151"/>
                  </a:lnTo>
                  <a:lnTo>
                    <a:pt x="457017" y="139523"/>
                  </a:lnTo>
                  <a:lnTo>
                    <a:pt x="458832" y="139523"/>
                  </a:lnTo>
                  <a:lnTo>
                    <a:pt x="458832" y="148081"/>
                  </a:lnTo>
                  <a:lnTo>
                    <a:pt x="462376" y="151452"/>
                  </a:lnTo>
                  <a:lnTo>
                    <a:pt x="467821" y="151452"/>
                  </a:lnTo>
                  <a:lnTo>
                    <a:pt x="471450" y="154824"/>
                  </a:lnTo>
                  <a:lnTo>
                    <a:pt x="475080" y="159924"/>
                  </a:lnTo>
                  <a:lnTo>
                    <a:pt x="480439" y="163382"/>
                  </a:lnTo>
                  <a:lnTo>
                    <a:pt x="484069" y="163382"/>
                  </a:lnTo>
                  <a:lnTo>
                    <a:pt x="487698" y="166753"/>
                  </a:lnTo>
                  <a:lnTo>
                    <a:pt x="489513" y="168482"/>
                  </a:lnTo>
                  <a:lnTo>
                    <a:pt x="489513" y="175311"/>
                  </a:lnTo>
                  <a:lnTo>
                    <a:pt x="489513" y="176954"/>
                  </a:lnTo>
                  <a:lnTo>
                    <a:pt x="480439" y="187154"/>
                  </a:lnTo>
                  <a:lnTo>
                    <a:pt x="478710" y="192254"/>
                  </a:lnTo>
                  <a:lnTo>
                    <a:pt x="475080" y="195712"/>
                  </a:lnTo>
                  <a:lnTo>
                    <a:pt x="471450" y="200813"/>
                  </a:lnTo>
                  <a:lnTo>
                    <a:pt x="471450" y="207642"/>
                  </a:lnTo>
                  <a:lnTo>
                    <a:pt x="466005" y="209284"/>
                  </a:lnTo>
                  <a:lnTo>
                    <a:pt x="458832" y="216113"/>
                  </a:lnTo>
                  <a:lnTo>
                    <a:pt x="453388" y="217842"/>
                  </a:lnTo>
                  <a:lnTo>
                    <a:pt x="449757" y="217842"/>
                  </a:lnTo>
                  <a:lnTo>
                    <a:pt x="446128" y="217842"/>
                  </a:lnTo>
                  <a:lnTo>
                    <a:pt x="440769" y="217842"/>
                  </a:lnTo>
                  <a:lnTo>
                    <a:pt x="437140" y="217842"/>
                  </a:lnTo>
                  <a:lnTo>
                    <a:pt x="435324" y="217842"/>
                  </a:lnTo>
                  <a:lnTo>
                    <a:pt x="428065" y="221214"/>
                  </a:lnTo>
                  <a:lnTo>
                    <a:pt x="424521" y="228043"/>
                  </a:lnTo>
                  <a:lnTo>
                    <a:pt x="422706" y="229772"/>
                  </a:lnTo>
                  <a:lnTo>
                    <a:pt x="419076" y="236514"/>
                  </a:lnTo>
                  <a:lnTo>
                    <a:pt x="36126" y="302905"/>
                  </a:lnTo>
                  <a:lnTo>
                    <a:pt x="34311" y="282503"/>
                  </a:lnTo>
                  <a:lnTo>
                    <a:pt x="34311" y="277403"/>
                  </a:lnTo>
                  <a:lnTo>
                    <a:pt x="30681" y="268845"/>
                  </a:lnTo>
                  <a:lnTo>
                    <a:pt x="27051" y="260373"/>
                  </a:lnTo>
                  <a:lnTo>
                    <a:pt x="27051" y="239972"/>
                  </a:lnTo>
                  <a:lnTo>
                    <a:pt x="27051" y="233143"/>
                  </a:lnTo>
                  <a:lnTo>
                    <a:pt x="27051" y="228043"/>
                  </a:lnTo>
                  <a:lnTo>
                    <a:pt x="27051" y="217842"/>
                  </a:lnTo>
                  <a:lnTo>
                    <a:pt x="27051" y="209284"/>
                  </a:lnTo>
                  <a:lnTo>
                    <a:pt x="25323" y="200813"/>
                  </a:lnTo>
                  <a:lnTo>
                    <a:pt x="21693" y="192254"/>
                  </a:lnTo>
                  <a:lnTo>
                    <a:pt x="18063" y="180411"/>
                  </a:lnTo>
                  <a:lnTo>
                    <a:pt x="14433" y="171853"/>
                  </a:lnTo>
                  <a:lnTo>
                    <a:pt x="14433" y="166753"/>
                  </a:lnTo>
                  <a:lnTo>
                    <a:pt x="12618" y="148081"/>
                  </a:lnTo>
                  <a:lnTo>
                    <a:pt x="8988" y="142981"/>
                  </a:lnTo>
                  <a:lnTo>
                    <a:pt x="8988" y="131051"/>
                  </a:lnTo>
                  <a:lnTo>
                    <a:pt x="5445" y="119122"/>
                  </a:lnTo>
                  <a:lnTo>
                    <a:pt x="3630" y="107192"/>
                  </a:lnTo>
                  <a:lnTo>
                    <a:pt x="3630" y="98720"/>
                  </a:lnTo>
                  <a:lnTo>
                    <a:pt x="0" y="73133"/>
                  </a:lnTo>
                  <a:close/>
                </a:path>
              </a:pathLst>
            </a:custGeom>
            <a:solidFill>
              <a:srgbClr val="86E2FF"/>
            </a:solidFill>
            <a:ln w="8631" cap="flat">
              <a:solidFill>
                <a:srgbClr val="FFFFFF"/>
              </a:solidFill>
              <a:prstDash val="solid"/>
              <a:miter/>
            </a:ln>
          </p:spPr>
          <p:txBody>
            <a:bodyPr rtlCol="0" anchor="ctr"/>
            <a:lstStyle/>
            <a:p>
              <a:endParaRPr lang="en-US"/>
            </a:p>
          </p:txBody>
        </p:sp>
        <p:sp>
          <p:nvSpPr>
            <p:cNvPr id="201" name="Freeform 200">
              <a:extLst>
                <a:ext uri="{FF2B5EF4-FFF2-40B4-BE49-F238E27FC236}">
                  <a16:creationId xmlns:a16="http://schemas.microsoft.com/office/drawing/2014/main" id="{05B11675-8312-BA44-AA3A-3C7FCD07528B}"/>
                </a:ext>
              </a:extLst>
            </p:cNvPr>
            <p:cNvSpPr/>
            <p:nvPr/>
          </p:nvSpPr>
          <p:spPr>
            <a:xfrm>
              <a:off x="7087977" y="2011361"/>
              <a:ext cx="144913" cy="254865"/>
            </a:xfrm>
            <a:custGeom>
              <a:avLst/>
              <a:gdLst>
                <a:gd name="connsiteX0" fmla="*/ 99216 w 124452"/>
                <a:gd name="connsiteY0" fmla="*/ 21352 h 218879"/>
                <a:gd name="connsiteX1" fmla="*/ 102846 w 124452"/>
                <a:gd name="connsiteY1" fmla="*/ 29651 h 218879"/>
                <a:gd name="connsiteX2" fmla="*/ 102846 w 124452"/>
                <a:gd name="connsiteY2" fmla="*/ 37863 h 218879"/>
                <a:gd name="connsiteX3" fmla="*/ 102846 w 124452"/>
                <a:gd name="connsiteY3" fmla="*/ 42791 h 218879"/>
                <a:gd name="connsiteX4" fmla="*/ 99216 w 124452"/>
                <a:gd name="connsiteY4" fmla="*/ 49360 h 218879"/>
                <a:gd name="connsiteX5" fmla="*/ 93771 w 124452"/>
                <a:gd name="connsiteY5" fmla="*/ 54288 h 218879"/>
                <a:gd name="connsiteX6" fmla="*/ 90142 w 124452"/>
                <a:gd name="connsiteY6" fmla="*/ 62500 h 218879"/>
                <a:gd name="connsiteX7" fmla="*/ 93771 w 124452"/>
                <a:gd name="connsiteY7" fmla="*/ 70799 h 218879"/>
                <a:gd name="connsiteX8" fmla="*/ 99216 w 124452"/>
                <a:gd name="connsiteY8" fmla="*/ 77369 h 218879"/>
                <a:gd name="connsiteX9" fmla="*/ 108204 w 124452"/>
                <a:gd name="connsiteY9" fmla="*/ 80653 h 218879"/>
                <a:gd name="connsiteX10" fmla="*/ 111834 w 124452"/>
                <a:gd name="connsiteY10" fmla="*/ 82296 h 218879"/>
                <a:gd name="connsiteX11" fmla="*/ 119007 w 124452"/>
                <a:gd name="connsiteY11" fmla="*/ 88866 h 218879"/>
                <a:gd name="connsiteX12" fmla="*/ 120822 w 124452"/>
                <a:gd name="connsiteY12" fmla="*/ 92151 h 218879"/>
                <a:gd name="connsiteX13" fmla="*/ 124452 w 124452"/>
                <a:gd name="connsiteY13" fmla="*/ 105290 h 218879"/>
                <a:gd name="connsiteX14" fmla="*/ 120822 w 124452"/>
                <a:gd name="connsiteY14" fmla="*/ 116874 h 218879"/>
                <a:gd name="connsiteX15" fmla="*/ 120822 w 124452"/>
                <a:gd name="connsiteY15" fmla="*/ 125086 h 218879"/>
                <a:gd name="connsiteX16" fmla="*/ 115464 w 124452"/>
                <a:gd name="connsiteY16" fmla="*/ 128371 h 218879"/>
                <a:gd name="connsiteX17" fmla="*/ 111834 w 124452"/>
                <a:gd name="connsiteY17" fmla="*/ 133299 h 218879"/>
                <a:gd name="connsiteX18" fmla="*/ 115464 w 124452"/>
                <a:gd name="connsiteY18" fmla="*/ 139869 h 218879"/>
                <a:gd name="connsiteX19" fmla="*/ 115464 w 124452"/>
                <a:gd name="connsiteY19" fmla="*/ 141511 h 218879"/>
                <a:gd name="connsiteX20" fmla="*/ 115464 w 124452"/>
                <a:gd name="connsiteY20" fmla="*/ 148081 h 218879"/>
                <a:gd name="connsiteX21" fmla="*/ 119007 w 124452"/>
                <a:gd name="connsiteY21" fmla="*/ 151366 h 218879"/>
                <a:gd name="connsiteX22" fmla="*/ 119007 w 124452"/>
                <a:gd name="connsiteY22" fmla="*/ 156380 h 218879"/>
                <a:gd name="connsiteX23" fmla="*/ 115464 w 124452"/>
                <a:gd name="connsiteY23" fmla="*/ 159665 h 218879"/>
                <a:gd name="connsiteX24" fmla="*/ 111834 w 124452"/>
                <a:gd name="connsiteY24" fmla="*/ 161307 h 218879"/>
                <a:gd name="connsiteX25" fmla="*/ 108204 w 124452"/>
                <a:gd name="connsiteY25" fmla="*/ 172804 h 218879"/>
                <a:gd name="connsiteX26" fmla="*/ 108204 w 124452"/>
                <a:gd name="connsiteY26" fmla="*/ 176089 h 218879"/>
                <a:gd name="connsiteX27" fmla="*/ 99216 w 124452"/>
                <a:gd name="connsiteY27" fmla="*/ 190871 h 218879"/>
                <a:gd name="connsiteX28" fmla="*/ 99216 w 124452"/>
                <a:gd name="connsiteY28" fmla="*/ 192514 h 218879"/>
                <a:gd name="connsiteX29" fmla="*/ 97401 w 124452"/>
                <a:gd name="connsiteY29" fmla="*/ 202455 h 218879"/>
                <a:gd name="connsiteX30" fmla="*/ 97401 w 124452"/>
                <a:gd name="connsiteY30" fmla="*/ 207382 h 218879"/>
                <a:gd name="connsiteX31" fmla="*/ 90142 w 124452"/>
                <a:gd name="connsiteY31" fmla="*/ 212310 h 218879"/>
                <a:gd name="connsiteX32" fmla="*/ 84783 w 124452"/>
                <a:gd name="connsiteY32" fmla="*/ 218880 h 218879"/>
                <a:gd name="connsiteX33" fmla="*/ 73980 w 124452"/>
                <a:gd name="connsiteY33" fmla="*/ 218880 h 218879"/>
                <a:gd name="connsiteX34" fmla="*/ 64905 w 124452"/>
                <a:gd name="connsiteY34" fmla="*/ 215595 h 218879"/>
                <a:gd name="connsiteX35" fmla="*/ 52287 w 124452"/>
                <a:gd name="connsiteY35" fmla="*/ 212310 h 218879"/>
                <a:gd name="connsiteX36" fmla="*/ 43299 w 124452"/>
                <a:gd name="connsiteY36" fmla="*/ 207382 h 218879"/>
                <a:gd name="connsiteX37" fmla="*/ 34311 w 124452"/>
                <a:gd name="connsiteY37" fmla="*/ 204098 h 218879"/>
                <a:gd name="connsiteX38" fmla="*/ 28866 w 124452"/>
                <a:gd name="connsiteY38" fmla="*/ 202455 h 218879"/>
                <a:gd name="connsiteX39" fmla="*/ 21606 w 124452"/>
                <a:gd name="connsiteY39" fmla="*/ 199170 h 218879"/>
                <a:gd name="connsiteX40" fmla="*/ 12618 w 124452"/>
                <a:gd name="connsiteY40" fmla="*/ 192514 h 218879"/>
                <a:gd name="connsiteX41" fmla="*/ 7259 w 124452"/>
                <a:gd name="connsiteY41" fmla="*/ 187587 h 218879"/>
                <a:gd name="connsiteX42" fmla="*/ 0 w 124452"/>
                <a:gd name="connsiteY42" fmla="*/ 184302 h 218879"/>
                <a:gd name="connsiteX43" fmla="*/ 7259 w 124452"/>
                <a:gd name="connsiteY43" fmla="*/ 179374 h 218879"/>
                <a:gd name="connsiteX44" fmla="*/ 7259 w 124452"/>
                <a:gd name="connsiteY44" fmla="*/ 172804 h 218879"/>
                <a:gd name="connsiteX45" fmla="*/ 8988 w 124452"/>
                <a:gd name="connsiteY45" fmla="*/ 171162 h 218879"/>
                <a:gd name="connsiteX46" fmla="*/ 8988 w 124452"/>
                <a:gd name="connsiteY46" fmla="*/ 167877 h 218879"/>
                <a:gd name="connsiteX47" fmla="*/ 12618 w 124452"/>
                <a:gd name="connsiteY47" fmla="*/ 161307 h 218879"/>
                <a:gd name="connsiteX48" fmla="*/ 19878 w 124452"/>
                <a:gd name="connsiteY48" fmla="*/ 159665 h 218879"/>
                <a:gd name="connsiteX49" fmla="*/ 25236 w 124452"/>
                <a:gd name="connsiteY49" fmla="*/ 156380 h 218879"/>
                <a:gd name="connsiteX50" fmla="*/ 30681 w 124452"/>
                <a:gd name="connsiteY50" fmla="*/ 151366 h 218879"/>
                <a:gd name="connsiteX51" fmla="*/ 34311 w 124452"/>
                <a:gd name="connsiteY51" fmla="*/ 148081 h 218879"/>
                <a:gd name="connsiteX52" fmla="*/ 34311 w 124452"/>
                <a:gd name="connsiteY52" fmla="*/ 141511 h 218879"/>
                <a:gd name="connsiteX53" fmla="*/ 37854 w 124452"/>
                <a:gd name="connsiteY53" fmla="*/ 139869 h 218879"/>
                <a:gd name="connsiteX54" fmla="*/ 41484 w 124452"/>
                <a:gd name="connsiteY54" fmla="*/ 133299 h 218879"/>
                <a:gd name="connsiteX55" fmla="*/ 43299 w 124452"/>
                <a:gd name="connsiteY55" fmla="*/ 131656 h 218879"/>
                <a:gd name="connsiteX56" fmla="*/ 50472 w 124452"/>
                <a:gd name="connsiteY56" fmla="*/ 125086 h 218879"/>
                <a:gd name="connsiteX57" fmla="*/ 52287 w 124452"/>
                <a:gd name="connsiteY57" fmla="*/ 121802 h 218879"/>
                <a:gd name="connsiteX58" fmla="*/ 52287 w 124452"/>
                <a:gd name="connsiteY58" fmla="*/ 120159 h 218879"/>
                <a:gd name="connsiteX59" fmla="*/ 52287 w 124452"/>
                <a:gd name="connsiteY59" fmla="*/ 113589 h 218879"/>
                <a:gd name="connsiteX60" fmla="*/ 50472 w 124452"/>
                <a:gd name="connsiteY60" fmla="*/ 111947 h 218879"/>
                <a:gd name="connsiteX61" fmla="*/ 43299 w 124452"/>
                <a:gd name="connsiteY61" fmla="*/ 108575 h 218879"/>
                <a:gd name="connsiteX62" fmla="*/ 41484 w 124452"/>
                <a:gd name="connsiteY62" fmla="*/ 105290 h 218879"/>
                <a:gd name="connsiteX63" fmla="*/ 37854 w 124452"/>
                <a:gd name="connsiteY63" fmla="*/ 100363 h 218879"/>
                <a:gd name="connsiteX64" fmla="*/ 34311 w 124452"/>
                <a:gd name="connsiteY64" fmla="*/ 100363 h 218879"/>
                <a:gd name="connsiteX65" fmla="*/ 28866 w 124452"/>
                <a:gd name="connsiteY65" fmla="*/ 97078 h 218879"/>
                <a:gd name="connsiteX66" fmla="*/ 25236 w 124452"/>
                <a:gd name="connsiteY66" fmla="*/ 93793 h 218879"/>
                <a:gd name="connsiteX67" fmla="*/ 21606 w 124452"/>
                <a:gd name="connsiteY67" fmla="*/ 92151 h 218879"/>
                <a:gd name="connsiteX68" fmla="*/ 21606 w 124452"/>
                <a:gd name="connsiteY68" fmla="*/ 85581 h 218879"/>
                <a:gd name="connsiteX69" fmla="*/ 19878 w 124452"/>
                <a:gd name="connsiteY69" fmla="*/ 82296 h 218879"/>
                <a:gd name="connsiteX70" fmla="*/ 8988 w 124452"/>
                <a:gd name="connsiteY70" fmla="*/ 80653 h 218879"/>
                <a:gd name="connsiteX71" fmla="*/ 7259 w 124452"/>
                <a:gd name="connsiteY71" fmla="*/ 77369 h 218879"/>
                <a:gd name="connsiteX72" fmla="*/ 3630 w 124452"/>
                <a:gd name="connsiteY72" fmla="*/ 70799 h 218879"/>
                <a:gd name="connsiteX73" fmla="*/ 7259 w 124452"/>
                <a:gd name="connsiteY73" fmla="*/ 62500 h 218879"/>
                <a:gd name="connsiteX74" fmla="*/ 8988 w 124452"/>
                <a:gd name="connsiteY74" fmla="*/ 62500 h 218879"/>
                <a:gd name="connsiteX75" fmla="*/ 12618 w 124452"/>
                <a:gd name="connsiteY75" fmla="*/ 60858 h 218879"/>
                <a:gd name="connsiteX76" fmla="*/ 16248 w 124452"/>
                <a:gd name="connsiteY76" fmla="*/ 57573 h 218879"/>
                <a:gd name="connsiteX77" fmla="*/ 16248 w 124452"/>
                <a:gd name="connsiteY77" fmla="*/ 51003 h 218879"/>
                <a:gd name="connsiteX78" fmla="*/ 12618 w 124452"/>
                <a:gd name="connsiteY78" fmla="*/ 51003 h 218879"/>
                <a:gd name="connsiteX79" fmla="*/ 8988 w 124452"/>
                <a:gd name="connsiteY79" fmla="*/ 46075 h 218879"/>
                <a:gd name="connsiteX80" fmla="*/ 7259 w 124452"/>
                <a:gd name="connsiteY80" fmla="*/ 41148 h 218879"/>
                <a:gd name="connsiteX81" fmla="*/ 8988 w 124452"/>
                <a:gd name="connsiteY81" fmla="*/ 34578 h 218879"/>
                <a:gd name="connsiteX82" fmla="*/ 12618 w 124452"/>
                <a:gd name="connsiteY82" fmla="*/ 29651 h 218879"/>
                <a:gd name="connsiteX83" fmla="*/ 16248 w 124452"/>
                <a:gd name="connsiteY83" fmla="*/ 26366 h 218879"/>
                <a:gd name="connsiteX84" fmla="*/ 19878 w 124452"/>
                <a:gd name="connsiteY84" fmla="*/ 21352 h 218879"/>
                <a:gd name="connsiteX85" fmla="*/ 19878 w 124452"/>
                <a:gd name="connsiteY85" fmla="*/ 18067 h 218879"/>
                <a:gd name="connsiteX86" fmla="*/ 21606 w 124452"/>
                <a:gd name="connsiteY86" fmla="*/ 14782 h 218879"/>
                <a:gd name="connsiteX87" fmla="*/ 21606 w 124452"/>
                <a:gd name="connsiteY87" fmla="*/ 6570 h 218879"/>
                <a:gd name="connsiteX88" fmla="*/ 25236 w 124452"/>
                <a:gd name="connsiteY88" fmla="*/ 3285 h 218879"/>
                <a:gd name="connsiteX89" fmla="*/ 28866 w 124452"/>
                <a:gd name="connsiteY89" fmla="*/ 0 h 2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4452" h="218879">
                  <a:moveTo>
                    <a:pt x="99216" y="21352"/>
                  </a:moveTo>
                  <a:lnTo>
                    <a:pt x="102846" y="29651"/>
                  </a:lnTo>
                  <a:lnTo>
                    <a:pt x="102846" y="37863"/>
                  </a:lnTo>
                  <a:lnTo>
                    <a:pt x="102846" y="42791"/>
                  </a:lnTo>
                  <a:lnTo>
                    <a:pt x="99216" y="49360"/>
                  </a:lnTo>
                  <a:lnTo>
                    <a:pt x="93771" y="54288"/>
                  </a:lnTo>
                  <a:lnTo>
                    <a:pt x="90142" y="62500"/>
                  </a:lnTo>
                  <a:lnTo>
                    <a:pt x="93771" y="70799"/>
                  </a:lnTo>
                  <a:lnTo>
                    <a:pt x="99216" y="77369"/>
                  </a:lnTo>
                  <a:lnTo>
                    <a:pt x="108204" y="80653"/>
                  </a:lnTo>
                  <a:lnTo>
                    <a:pt x="111834" y="82296"/>
                  </a:lnTo>
                  <a:lnTo>
                    <a:pt x="119007" y="88866"/>
                  </a:lnTo>
                  <a:lnTo>
                    <a:pt x="120822" y="92151"/>
                  </a:lnTo>
                  <a:lnTo>
                    <a:pt x="124452" y="105290"/>
                  </a:lnTo>
                  <a:lnTo>
                    <a:pt x="120822" y="116874"/>
                  </a:lnTo>
                  <a:lnTo>
                    <a:pt x="120822" y="125086"/>
                  </a:lnTo>
                  <a:lnTo>
                    <a:pt x="115464" y="128371"/>
                  </a:lnTo>
                  <a:lnTo>
                    <a:pt x="111834" y="133299"/>
                  </a:lnTo>
                  <a:lnTo>
                    <a:pt x="115464" y="139869"/>
                  </a:lnTo>
                  <a:lnTo>
                    <a:pt x="115464" y="141511"/>
                  </a:lnTo>
                  <a:lnTo>
                    <a:pt x="115464" y="148081"/>
                  </a:lnTo>
                  <a:lnTo>
                    <a:pt x="119007" y="151366"/>
                  </a:lnTo>
                  <a:lnTo>
                    <a:pt x="119007" y="156380"/>
                  </a:lnTo>
                  <a:lnTo>
                    <a:pt x="115464" y="159665"/>
                  </a:lnTo>
                  <a:lnTo>
                    <a:pt x="111834" y="161307"/>
                  </a:lnTo>
                  <a:lnTo>
                    <a:pt x="108204" y="172804"/>
                  </a:lnTo>
                  <a:lnTo>
                    <a:pt x="108204" y="176089"/>
                  </a:lnTo>
                  <a:lnTo>
                    <a:pt x="99216" y="190871"/>
                  </a:lnTo>
                  <a:lnTo>
                    <a:pt x="99216" y="192514"/>
                  </a:lnTo>
                  <a:lnTo>
                    <a:pt x="97401" y="202455"/>
                  </a:lnTo>
                  <a:lnTo>
                    <a:pt x="97401" y="207382"/>
                  </a:lnTo>
                  <a:lnTo>
                    <a:pt x="90142" y="212310"/>
                  </a:lnTo>
                  <a:lnTo>
                    <a:pt x="84783" y="218880"/>
                  </a:lnTo>
                  <a:lnTo>
                    <a:pt x="73980" y="218880"/>
                  </a:lnTo>
                  <a:lnTo>
                    <a:pt x="64905" y="215595"/>
                  </a:lnTo>
                  <a:lnTo>
                    <a:pt x="52287" y="212310"/>
                  </a:lnTo>
                  <a:lnTo>
                    <a:pt x="43299" y="207382"/>
                  </a:lnTo>
                  <a:lnTo>
                    <a:pt x="34311" y="204098"/>
                  </a:lnTo>
                  <a:lnTo>
                    <a:pt x="28866" y="202455"/>
                  </a:lnTo>
                  <a:lnTo>
                    <a:pt x="21606" y="199170"/>
                  </a:lnTo>
                  <a:lnTo>
                    <a:pt x="12618" y="192514"/>
                  </a:lnTo>
                  <a:lnTo>
                    <a:pt x="7259" y="187587"/>
                  </a:lnTo>
                  <a:lnTo>
                    <a:pt x="0" y="184302"/>
                  </a:lnTo>
                  <a:lnTo>
                    <a:pt x="7259" y="179374"/>
                  </a:lnTo>
                  <a:lnTo>
                    <a:pt x="7259" y="172804"/>
                  </a:lnTo>
                  <a:lnTo>
                    <a:pt x="8988" y="171162"/>
                  </a:lnTo>
                  <a:lnTo>
                    <a:pt x="8988" y="167877"/>
                  </a:lnTo>
                  <a:lnTo>
                    <a:pt x="12618" y="161307"/>
                  </a:lnTo>
                  <a:lnTo>
                    <a:pt x="19878" y="159665"/>
                  </a:lnTo>
                  <a:lnTo>
                    <a:pt x="25236" y="156380"/>
                  </a:lnTo>
                  <a:lnTo>
                    <a:pt x="30681" y="151366"/>
                  </a:lnTo>
                  <a:lnTo>
                    <a:pt x="34311" y="148081"/>
                  </a:lnTo>
                  <a:lnTo>
                    <a:pt x="34311" y="141511"/>
                  </a:lnTo>
                  <a:lnTo>
                    <a:pt x="37854" y="139869"/>
                  </a:lnTo>
                  <a:lnTo>
                    <a:pt x="41484" y="133299"/>
                  </a:lnTo>
                  <a:lnTo>
                    <a:pt x="43299" y="131656"/>
                  </a:lnTo>
                  <a:lnTo>
                    <a:pt x="50472" y="125086"/>
                  </a:lnTo>
                  <a:lnTo>
                    <a:pt x="52287" y="121802"/>
                  </a:lnTo>
                  <a:lnTo>
                    <a:pt x="52287" y="120159"/>
                  </a:lnTo>
                  <a:lnTo>
                    <a:pt x="52287" y="113589"/>
                  </a:lnTo>
                  <a:lnTo>
                    <a:pt x="50472" y="111947"/>
                  </a:lnTo>
                  <a:lnTo>
                    <a:pt x="43299" y="108575"/>
                  </a:lnTo>
                  <a:lnTo>
                    <a:pt x="41484" y="105290"/>
                  </a:lnTo>
                  <a:lnTo>
                    <a:pt x="37854" y="100363"/>
                  </a:lnTo>
                  <a:lnTo>
                    <a:pt x="34311" y="100363"/>
                  </a:lnTo>
                  <a:lnTo>
                    <a:pt x="28866" y="97078"/>
                  </a:lnTo>
                  <a:lnTo>
                    <a:pt x="25236" y="93793"/>
                  </a:lnTo>
                  <a:lnTo>
                    <a:pt x="21606" y="92151"/>
                  </a:lnTo>
                  <a:lnTo>
                    <a:pt x="21606" y="85581"/>
                  </a:lnTo>
                  <a:lnTo>
                    <a:pt x="19878" y="82296"/>
                  </a:lnTo>
                  <a:lnTo>
                    <a:pt x="8988" y="80653"/>
                  </a:lnTo>
                  <a:lnTo>
                    <a:pt x="7259" y="77369"/>
                  </a:lnTo>
                  <a:lnTo>
                    <a:pt x="3630" y="70799"/>
                  </a:lnTo>
                  <a:lnTo>
                    <a:pt x="7259" y="62500"/>
                  </a:lnTo>
                  <a:lnTo>
                    <a:pt x="8988" y="62500"/>
                  </a:lnTo>
                  <a:lnTo>
                    <a:pt x="12618" y="60858"/>
                  </a:lnTo>
                  <a:lnTo>
                    <a:pt x="16248" y="57573"/>
                  </a:lnTo>
                  <a:lnTo>
                    <a:pt x="16248" y="51003"/>
                  </a:lnTo>
                  <a:lnTo>
                    <a:pt x="12618" y="51003"/>
                  </a:lnTo>
                  <a:lnTo>
                    <a:pt x="8988" y="46075"/>
                  </a:lnTo>
                  <a:lnTo>
                    <a:pt x="7259" y="41148"/>
                  </a:lnTo>
                  <a:lnTo>
                    <a:pt x="8988" y="34578"/>
                  </a:lnTo>
                  <a:lnTo>
                    <a:pt x="12618" y="29651"/>
                  </a:lnTo>
                  <a:lnTo>
                    <a:pt x="16248" y="26366"/>
                  </a:lnTo>
                  <a:lnTo>
                    <a:pt x="19878" y="21352"/>
                  </a:lnTo>
                  <a:lnTo>
                    <a:pt x="19878" y="18067"/>
                  </a:lnTo>
                  <a:lnTo>
                    <a:pt x="21606" y="14782"/>
                  </a:lnTo>
                  <a:lnTo>
                    <a:pt x="21606" y="6570"/>
                  </a:lnTo>
                  <a:lnTo>
                    <a:pt x="25236" y="3285"/>
                  </a:lnTo>
                  <a:lnTo>
                    <a:pt x="28866" y="0"/>
                  </a:lnTo>
                  <a:close/>
                </a:path>
              </a:pathLst>
            </a:custGeom>
            <a:solidFill>
              <a:srgbClr val="AEEBFF"/>
            </a:solidFill>
            <a:ln w="8631" cap="flat">
              <a:solidFill>
                <a:srgbClr val="FFFFFF"/>
              </a:solidFill>
              <a:prstDash val="solid"/>
              <a:miter/>
            </a:ln>
          </p:spPr>
          <p:txBody>
            <a:bodyPr rtlCol="0" anchor="ctr"/>
            <a:lstStyle/>
            <a:p>
              <a:endParaRPr lang="en-US"/>
            </a:p>
          </p:txBody>
        </p:sp>
        <p:sp>
          <p:nvSpPr>
            <p:cNvPr id="202" name="Freeform 201">
              <a:extLst>
                <a:ext uri="{FF2B5EF4-FFF2-40B4-BE49-F238E27FC236}">
                  <a16:creationId xmlns:a16="http://schemas.microsoft.com/office/drawing/2014/main" id="{BD9EC9ED-5E67-7246-9332-E263A3BB11ED}"/>
                </a:ext>
              </a:extLst>
            </p:cNvPr>
            <p:cNvSpPr/>
            <p:nvPr/>
          </p:nvSpPr>
          <p:spPr>
            <a:xfrm>
              <a:off x="6644780" y="1541489"/>
              <a:ext cx="588108" cy="503692"/>
            </a:xfrm>
            <a:custGeom>
              <a:avLst/>
              <a:gdLst>
                <a:gd name="connsiteX0" fmla="*/ 0 w 505069"/>
                <a:gd name="connsiteY0" fmla="*/ 381743 h 432572"/>
                <a:gd name="connsiteX1" fmla="*/ 8989 w 505069"/>
                <a:gd name="connsiteY1" fmla="*/ 373012 h 432572"/>
                <a:gd name="connsiteX2" fmla="*/ 14433 w 505069"/>
                <a:gd name="connsiteY2" fmla="*/ 364281 h 432572"/>
                <a:gd name="connsiteX3" fmla="*/ 21606 w 505069"/>
                <a:gd name="connsiteY3" fmla="*/ 357279 h 432572"/>
                <a:gd name="connsiteX4" fmla="*/ 27051 w 505069"/>
                <a:gd name="connsiteY4" fmla="*/ 355550 h 432572"/>
                <a:gd name="connsiteX5" fmla="*/ 36040 w 505069"/>
                <a:gd name="connsiteY5" fmla="*/ 343275 h 432572"/>
                <a:gd name="connsiteX6" fmla="*/ 43299 w 505069"/>
                <a:gd name="connsiteY6" fmla="*/ 334457 h 432572"/>
                <a:gd name="connsiteX7" fmla="*/ 48658 w 505069"/>
                <a:gd name="connsiteY7" fmla="*/ 325726 h 432572"/>
                <a:gd name="connsiteX8" fmla="*/ 52287 w 505069"/>
                <a:gd name="connsiteY8" fmla="*/ 318724 h 432572"/>
                <a:gd name="connsiteX9" fmla="*/ 55917 w 505069"/>
                <a:gd name="connsiteY9" fmla="*/ 309993 h 432572"/>
                <a:gd name="connsiteX10" fmla="*/ 52287 w 505069"/>
                <a:gd name="connsiteY10" fmla="*/ 302991 h 432572"/>
                <a:gd name="connsiteX11" fmla="*/ 48658 w 505069"/>
                <a:gd name="connsiteY11" fmla="*/ 297718 h 432572"/>
                <a:gd name="connsiteX12" fmla="*/ 46929 w 505069"/>
                <a:gd name="connsiteY12" fmla="*/ 292445 h 432572"/>
                <a:gd name="connsiteX13" fmla="*/ 43299 w 505069"/>
                <a:gd name="connsiteY13" fmla="*/ 285443 h 432572"/>
                <a:gd name="connsiteX14" fmla="*/ 39669 w 505069"/>
                <a:gd name="connsiteY14" fmla="*/ 280170 h 432572"/>
                <a:gd name="connsiteX15" fmla="*/ 39669 w 505069"/>
                <a:gd name="connsiteY15" fmla="*/ 273167 h 432572"/>
                <a:gd name="connsiteX16" fmla="*/ 39669 w 505069"/>
                <a:gd name="connsiteY16" fmla="*/ 271438 h 432572"/>
                <a:gd name="connsiteX17" fmla="*/ 46929 w 505069"/>
                <a:gd name="connsiteY17" fmla="*/ 267981 h 432572"/>
                <a:gd name="connsiteX18" fmla="*/ 52287 w 505069"/>
                <a:gd name="connsiteY18" fmla="*/ 267981 h 432572"/>
                <a:gd name="connsiteX19" fmla="*/ 64906 w 505069"/>
                <a:gd name="connsiteY19" fmla="*/ 260979 h 432572"/>
                <a:gd name="connsiteX20" fmla="*/ 79338 w 505069"/>
                <a:gd name="connsiteY20" fmla="*/ 255705 h 432572"/>
                <a:gd name="connsiteX21" fmla="*/ 90228 w 505069"/>
                <a:gd name="connsiteY21" fmla="*/ 252161 h 432572"/>
                <a:gd name="connsiteX22" fmla="*/ 95586 w 505069"/>
                <a:gd name="connsiteY22" fmla="*/ 250432 h 432572"/>
                <a:gd name="connsiteX23" fmla="*/ 102846 w 505069"/>
                <a:gd name="connsiteY23" fmla="*/ 246888 h 432572"/>
                <a:gd name="connsiteX24" fmla="*/ 111834 w 505069"/>
                <a:gd name="connsiteY24" fmla="*/ 243430 h 432572"/>
                <a:gd name="connsiteX25" fmla="*/ 120823 w 505069"/>
                <a:gd name="connsiteY25" fmla="*/ 243430 h 432572"/>
                <a:gd name="connsiteX26" fmla="*/ 126268 w 505069"/>
                <a:gd name="connsiteY26" fmla="*/ 243430 h 432572"/>
                <a:gd name="connsiteX27" fmla="*/ 135256 w 505069"/>
                <a:gd name="connsiteY27" fmla="*/ 243430 h 432572"/>
                <a:gd name="connsiteX28" fmla="*/ 146146 w 505069"/>
                <a:gd name="connsiteY28" fmla="*/ 243430 h 432572"/>
                <a:gd name="connsiteX29" fmla="*/ 147874 w 505069"/>
                <a:gd name="connsiteY29" fmla="*/ 250432 h 432572"/>
                <a:gd name="connsiteX30" fmla="*/ 156949 w 505069"/>
                <a:gd name="connsiteY30" fmla="*/ 250432 h 432572"/>
                <a:gd name="connsiteX31" fmla="*/ 160578 w 505069"/>
                <a:gd name="connsiteY31" fmla="*/ 243430 h 432572"/>
                <a:gd name="connsiteX32" fmla="*/ 167752 w 505069"/>
                <a:gd name="connsiteY32" fmla="*/ 243430 h 432572"/>
                <a:gd name="connsiteX33" fmla="*/ 173197 w 505069"/>
                <a:gd name="connsiteY33" fmla="*/ 243430 h 432572"/>
                <a:gd name="connsiteX34" fmla="*/ 178555 w 505069"/>
                <a:gd name="connsiteY34" fmla="*/ 239886 h 432572"/>
                <a:gd name="connsiteX35" fmla="*/ 185815 w 505069"/>
                <a:gd name="connsiteY35" fmla="*/ 239886 h 432572"/>
                <a:gd name="connsiteX36" fmla="*/ 191173 w 505069"/>
                <a:gd name="connsiteY36" fmla="*/ 238157 h 432572"/>
                <a:gd name="connsiteX37" fmla="*/ 198433 w 505069"/>
                <a:gd name="connsiteY37" fmla="*/ 234699 h 432572"/>
                <a:gd name="connsiteX38" fmla="*/ 207421 w 505069"/>
                <a:gd name="connsiteY38" fmla="*/ 227697 h 432572"/>
                <a:gd name="connsiteX39" fmla="*/ 216495 w 505069"/>
                <a:gd name="connsiteY39" fmla="*/ 218880 h 432572"/>
                <a:gd name="connsiteX40" fmla="*/ 223669 w 505069"/>
                <a:gd name="connsiteY40" fmla="*/ 213693 h 432572"/>
                <a:gd name="connsiteX41" fmla="*/ 229114 w 505069"/>
                <a:gd name="connsiteY41" fmla="*/ 206691 h 432572"/>
                <a:gd name="connsiteX42" fmla="*/ 238102 w 505069"/>
                <a:gd name="connsiteY42" fmla="*/ 204875 h 432572"/>
                <a:gd name="connsiteX43" fmla="*/ 245275 w 505069"/>
                <a:gd name="connsiteY43" fmla="*/ 201418 h 432572"/>
                <a:gd name="connsiteX44" fmla="*/ 247090 w 505069"/>
                <a:gd name="connsiteY44" fmla="*/ 196144 h 432572"/>
                <a:gd name="connsiteX45" fmla="*/ 250720 w 505069"/>
                <a:gd name="connsiteY45" fmla="*/ 189142 h 432572"/>
                <a:gd name="connsiteX46" fmla="*/ 247090 w 505069"/>
                <a:gd name="connsiteY46" fmla="*/ 176867 h 432572"/>
                <a:gd name="connsiteX47" fmla="*/ 241732 w 505069"/>
                <a:gd name="connsiteY47" fmla="*/ 175138 h 432572"/>
                <a:gd name="connsiteX48" fmla="*/ 238102 w 505069"/>
                <a:gd name="connsiteY48" fmla="*/ 171594 h 432572"/>
                <a:gd name="connsiteX49" fmla="*/ 234472 w 505069"/>
                <a:gd name="connsiteY49" fmla="*/ 168136 h 432572"/>
                <a:gd name="connsiteX50" fmla="*/ 232657 w 505069"/>
                <a:gd name="connsiteY50" fmla="*/ 164592 h 432572"/>
                <a:gd name="connsiteX51" fmla="*/ 232657 w 505069"/>
                <a:gd name="connsiteY51" fmla="*/ 159405 h 432572"/>
                <a:gd name="connsiteX52" fmla="*/ 238102 w 505069"/>
                <a:gd name="connsiteY52" fmla="*/ 155861 h 432572"/>
                <a:gd name="connsiteX53" fmla="*/ 241732 w 505069"/>
                <a:gd name="connsiteY53" fmla="*/ 154132 h 432572"/>
                <a:gd name="connsiteX54" fmla="*/ 241732 w 505069"/>
                <a:gd name="connsiteY54" fmla="*/ 150588 h 432572"/>
                <a:gd name="connsiteX55" fmla="*/ 241732 w 505069"/>
                <a:gd name="connsiteY55" fmla="*/ 147130 h 432572"/>
                <a:gd name="connsiteX56" fmla="*/ 234472 w 505069"/>
                <a:gd name="connsiteY56" fmla="*/ 141857 h 432572"/>
                <a:gd name="connsiteX57" fmla="*/ 229114 w 505069"/>
                <a:gd name="connsiteY57" fmla="*/ 141857 h 432572"/>
                <a:gd name="connsiteX58" fmla="*/ 225484 w 505069"/>
                <a:gd name="connsiteY58" fmla="*/ 138313 h 432572"/>
                <a:gd name="connsiteX59" fmla="*/ 229114 w 505069"/>
                <a:gd name="connsiteY59" fmla="*/ 131310 h 432572"/>
                <a:gd name="connsiteX60" fmla="*/ 232657 w 505069"/>
                <a:gd name="connsiteY60" fmla="*/ 129582 h 432572"/>
                <a:gd name="connsiteX61" fmla="*/ 234472 w 505069"/>
                <a:gd name="connsiteY61" fmla="*/ 122579 h 432572"/>
                <a:gd name="connsiteX62" fmla="*/ 238102 w 505069"/>
                <a:gd name="connsiteY62" fmla="*/ 120851 h 432572"/>
                <a:gd name="connsiteX63" fmla="*/ 245275 w 505069"/>
                <a:gd name="connsiteY63" fmla="*/ 117306 h 432572"/>
                <a:gd name="connsiteX64" fmla="*/ 247090 w 505069"/>
                <a:gd name="connsiteY64" fmla="*/ 110304 h 432572"/>
                <a:gd name="connsiteX65" fmla="*/ 250720 w 505069"/>
                <a:gd name="connsiteY65" fmla="*/ 108575 h 432572"/>
                <a:gd name="connsiteX66" fmla="*/ 254350 w 505069"/>
                <a:gd name="connsiteY66" fmla="*/ 99844 h 432572"/>
                <a:gd name="connsiteX67" fmla="*/ 256165 w 505069"/>
                <a:gd name="connsiteY67" fmla="*/ 89298 h 432572"/>
                <a:gd name="connsiteX68" fmla="*/ 256165 w 505069"/>
                <a:gd name="connsiteY68" fmla="*/ 84025 h 432572"/>
                <a:gd name="connsiteX69" fmla="*/ 256165 w 505069"/>
                <a:gd name="connsiteY69" fmla="*/ 78838 h 432572"/>
                <a:gd name="connsiteX70" fmla="*/ 256165 w 505069"/>
                <a:gd name="connsiteY70" fmla="*/ 75294 h 432572"/>
                <a:gd name="connsiteX71" fmla="*/ 266968 w 505069"/>
                <a:gd name="connsiteY71" fmla="*/ 63019 h 432572"/>
                <a:gd name="connsiteX72" fmla="*/ 275956 w 505069"/>
                <a:gd name="connsiteY72" fmla="*/ 54288 h 432572"/>
                <a:gd name="connsiteX73" fmla="*/ 285031 w 505069"/>
                <a:gd name="connsiteY73" fmla="*/ 42012 h 432572"/>
                <a:gd name="connsiteX74" fmla="*/ 297649 w 505069"/>
                <a:gd name="connsiteY74" fmla="*/ 33281 h 432572"/>
                <a:gd name="connsiteX75" fmla="*/ 310267 w 505069"/>
                <a:gd name="connsiteY75" fmla="*/ 24550 h 432572"/>
                <a:gd name="connsiteX76" fmla="*/ 322886 w 505069"/>
                <a:gd name="connsiteY76" fmla="*/ 21006 h 432572"/>
                <a:gd name="connsiteX77" fmla="*/ 337318 w 505069"/>
                <a:gd name="connsiteY77" fmla="*/ 17548 h 432572"/>
                <a:gd name="connsiteX78" fmla="*/ 362554 w 505069"/>
                <a:gd name="connsiteY78" fmla="*/ 12275 h 432572"/>
                <a:gd name="connsiteX79" fmla="*/ 378802 w 505069"/>
                <a:gd name="connsiteY79" fmla="*/ 8731 h 432572"/>
                <a:gd name="connsiteX80" fmla="*/ 389606 w 505069"/>
                <a:gd name="connsiteY80" fmla="*/ 5273 h 432572"/>
                <a:gd name="connsiteX81" fmla="*/ 400409 w 505069"/>
                <a:gd name="connsiteY81" fmla="*/ 3458 h 432572"/>
                <a:gd name="connsiteX82" fmla="*/ 409483 w 505069"/>
                <a:gd name="connsiteY82" fmla="*/ 3458 h 432572"/>
                <a:gd name="connsiteX83" fmla="*/ 418472 w 505069"/>
                <a:gd name="connsiteY83" fmla="*/ 0 h 432572"/>
                <a:gd name="connsiteX84" fmla="*/ 422102 w 505069"/>
                <a:gd name="connsiteY84" fmla="*/ 5273 h 432572"/>
                <a:gd name="connsiteX85" fmla="*/ 418472 w 505069"/>
                <a:gd name="connsiteY85" fmla="*/ 14004 h 432572"/>
                <a:gd name="connsiteX86" fmla="*/ 423916 w 505069"/>
                <a:gd name="connsiteY86" fmla="*/ 17548 h 432572"/>
                <a:gd name="connsiteX87" fmla="*/ 423916 w 505069"/>
                <a:gd name="connsiteY87" fmla="*/ 35010 h 432572"/>
                <a:gd name="connsiteX88" fmla="*/ 432905 w 505069"/>
                <a:gd name="connsiteY88" fmla="*/ 47286 h 432572"/>
                <a:gd name="connsiteX89" fmla="*/ 436535 w 505069"/>
                <a:gd name="connsiteY89" fmla="*/ 59561 h 432572"/>
                <a:gd name="connsiteX90" fmla="*/ 432905 w 505069"/>
                <a:gd name="connsiteY90" fmla="*/ 71836 h 432572"/>
                <a:gd name="connsiteX91" fmla="*/ 432905 w 505069"/>
                <a:gd name="connsiteY91" fmla="*/ 87569 h 432572"/>
                <a:gd name="connsiteX92" fmla="*/ 436535 w 505069"/>
                <a:gd name="connsiteY92" fmla="*/ 99844 h 432572"/>
                <a:gd name="connsiteX93" fmla="*/ 436535 w 505069"/>
                <a:gd name="connsiteY93" fmla="*/ 105117 h 432572"/>
                <a:gd name="connsiteX94" fmla="*/ 443708 w 505069"/>
                <a:gd name="connsiteY94" fmla="*/ 110304 h 432572"/>
                <a:gd name="connsiteX95" fmla="*/ 445523 w 505069"/>
                <a:gd name="connsiteY95" fmla="*/ 117306 h 432572"/>
                <a:gd name="connsiteX96" fmla="*/ 445523 w 505069"/>
                <a:gd name="connsiteY96" fmla="*/ 122579 h 432572"/>
                <a:gd name="connsiteX97" fmla="*/ 449153 w 505069"/>
                <a:gd name="connsiteY97" fmla="*/ 131310 h 432572"/>
                <a:gd name="connsiteX98" fmla="*/ 449153 w 505069"/>
                <a:gd name="connsiteY98" fmla="*/ 138313 h 432572"/>
                <a:gd name="connsiteX99" fmla="*/ 449153 w 505069"/>
                <a:gd name="connsiteY99" fmla="*/ 141857 h 432572"/>
                <a:gd name="connsiteX100" fmla="*/ 454598 w 505069"/>
                <a:gd name="connsiteY100" fmla="*/ 141857 h 432572"/>
                <a:gd name="connsiteX101" fmla="*/ 461771 w 505069"/>
                <a:gd name="connsiteY101" fmla="*/ 143586 h 432572"/>
                <a:gd name="connsiteX102" fmla="*/ 465401 w 505069"/>
                <a:gd name="connsiteY102" fmla="*/ 150588 h 432572"/>
                <a:gd name="connsiteX103" fmla="*/ 470759 w 505069"/>
                <a:gd name="connsiteY103" fmla="*/ 162863 h 432572"/>
                <a:gd name="connsiteX104" fmla="*/ 470759 w 505069"/>
                <a:gd name="connsiteY104" fmla="*/ 175138 h 432572"/>
                <a:gd name="connsiteX105" fmla="*/ 470759 w 505069"/>
                <a:gd name="connsiteY105" fmla="*/ 183869 h 432572"/>
                <a:gd name="connsiteX106" fmla="*/ 470759 w 505069"/>
                <a:gd name="connsiteY106" fmla="*/ 192600 h 432572"/>
                <a:gd name="connsiteX107" fmla="*/ 478019 w 505069"/>
                <a:gd name="connsiteY107" fmla="*/ 204875 h 432572"/>
                <a:gd name="connsiteX108" fmla="*/ 478019 w 505069"/>
                <a:gd name="connsiteY108" fmla="*/ 217151 h 432572"/>
                <a:gd name="connsiteX109" fmla="*/ 479834 w 505069"/>
                <a:gd name="connsiteY109" fmla="*/ 222424 h 432572"/>
                <a:gd name="connsiteX110" fmla="*/ 483377 w 505069"/>
                <a:gd name="connsiteY110" fmla="*/ 227697 h 432572"/>
                <a:gd name="connsiteX111" fmla="*/ 483377 w 505069"/>
                <a:gd name="connsiteY111" fmla="*/ 238157 h 432572"/>
                <a:gd name="connsiteX112" fmla="*/ 483377 w 505069"/>
                <a:gd name="connsiteY112" fmla="*/ 255705 h 432572"/>
                <a:gd name="connsiteX113" fmla="*/ 483377 w 505069"/>
                <a:gd name="connsiteY113" fmla="*/ 280170 h 432572"/>
                <a:gd name="connsiteX114" fmla="*/ 483377 w 505069"/>
                <a:gd name="connsiteY114" fmla="*/ 302991 h 432572"/>
                <a:gd name="connsiteX115" fmla="*/ 487007 w 505069"/>
                <a:gd name="connsiteY115" fmla="*/ 315266 h 432572"/>
                <a:gd name="connsiteX116" fmla="*/ 487007 w 505069"/>
                <a:gd name="connsiteY116" fmla="*/ 327455 h 432572"/>
                <a:gd name="connsiteX117" fmla="*/ 488822 w 505069"/>
                <a:gd name="connsiteY117" fmla="*/ 334457 h 432572"/>
                <a:gd name="connsiteX118" fmla="*/ 492452 w 505069"/>
                <a:gd name="connsiteY118" fmla="*/ 339730 h 432572"/>
                <a:gd name="connsiteX119" fmla="*/ 496082 w 505069"/>
                <a:gd name="connsiteY119" fmla="*/ 352006 h 432572"/>
                <a:gd name="connsiteX120" fmla="*/ 496082 w 505069"/>
                <a:gd name="connsiteY120" fmla="*/ 357279 h 432572"/>
                <a:gd name="connsiteX121" fmla="*/ 496082 w 505069"/>
                <a:gd name="connsiteY121" fmla="*/ 364281 h 432572"/>
                <a:gd name="connsiteX122" fmla="*/ 496082 w 505069"/>
                <a:gd name="connsiteY122" fmla="*/ 373012 h 432572"/>
                <a:gd name="connsiteX123" fmla="*/ 499625 w 505069"/>
                <a:gd name="connsiteY123" fmla="*/ 381743 h 432572"/>
                <a:gd name="connsiteX124" fmla="*/ 505070 w 505069"/>
                <a:gd name="connsiteY124" fmla="*/ 381743 h 432572"/>
                <a:gd name="connsiteX125" fmla="*/ 505070 w 505069"/>
                <a:gd name="connsiteY125" fmla="*/ 388745 h 432572"/>
                <a:gd name="connsiteX126" fmla="*/ 505070 w 505069"/>
                <a:gd name="connsiteY126" fmla="*/ 390560 h 432572"/>
                <a:gd name="connsiteX127" fmla="*/ 501440 w 505069"/>
                <a:gd name="connsiteY127" fmla="*/ 397562 h 432572"/>
                <a:gd name="connsiteX128" fmla="*/ 499625 w 505069"/>
                <a:gd name="connsiteY128" fmla="*/ 402836 h 432572"/>
                <a:gd name="connsiteX129" fmla="*/ 496082 w 505069"/>
                <a:gd name="connsiteY129" fmla="*/ 406293 h 432572"/>
                <a:gd name="connsiteX130" fmla="*/ 496082 w 505069"/>
                <a:gd name="connsiteY130" fmla="*/ 411566 h 432572"/>
                <a:gd name="connsiteX131" fmla="*/ 499625 w 505069"/>
                <a:gd name="connsiteY131" fmla="*/ 411566 h 432572"/>
                <a:gd name="connsiteX132" fmla="*/ 499625 w 505069"/>
                <a:gd name="connsiteY132" fmla="*/ 418568 h 432572"/>
                <a:gd name="connsiteX133" fmla="*/ 499625 w 505069"/>
                <a:gd name="connsiteY133" fmla="*/ 422026 h 432572"/>
                <a:gd name="connsiteX134" fmla="*/ 496082 w 505069"/>
                <a:gd name="connsiteY134" fmla="*/ 427299 h 432572"/>
                <a:gd name="connsiteX135" fmla="*/ 492452 w 505069"/>
                <a:gd name="connsiteY135" fmla="*/ 432573 h 432572"/>
                <a:gd name="connsiteX136" fmla="*/ 487007 w 505069"/>
                <a:gd name="connsiteY136" fmla="*/ 432573 h 432572"/>
                <a:gd name="connsiteX137" fmla="*/ 483377 w 505069"/>
                <a:gd name="connsiteY137" fmla="*/ 432573 h 432572"/>
                <a:gd name="connsiteX138" fmla="*/ 483377 w 505069"/>
                <a:gd name="connsiteY138" fmla="*/ 427299 h 432572"/>
                <a:gd name="connsiteX139" fmla="*/ 479834 w 505069"/>
                <a:gd name="connsiteY139" fmla="*/ 422026 h 432572"/>
                <a:gd name="connsiteX140" fmla="*/ 479834 w 505069"/>
                <a:gd name="connsiteY140" fmla="*/ 418568 h 432572"/>
                <a:gd name="connsiteX141" fmla="*/ 470759 w 505069"/>
                <a:gd name="connsiteY141" fmla="*/ 418568 h 432572"/>
                <a:gd name="connsiteX142" fmla="*/ 458141 w 505069"/>
                <a:gd name="connsiteY142" fmla="*/ 411566 h 432572"/>
                <a:gd name="connsiteX143" fmla="*/ 452783 w 505069"/>
                <a:gd name="connsiteY143" fmla="*/ 411566 h 432572"/>
                <a:gd name="connsiteX144" fmla="*/ 436535 w 505069"/>
                <a:gd name="connsiteY144" fmla="*/ 406293 h 432572"/>
                <a:gd name="connsiteX145" fmla="*/ 423916 w 505069"/>
                <a:gd name="connsiteY145" fmla="*/ 402836 h 432572"/>
                <a:gd name="connsiteX146" fmla="*/ 414842 w 505069"/>
                <a:gd name="connsiteY146" fmla="*/ 399291 h 432572"/>
                <a:gd name="connsiteX147" fmla="*/ 409483 w 505069"/>
                <a:gd name="connsiteY147" fmla="*/ 397562 h 432572"/>
                <a:gd name="connsiteX148" fmla="*/ 405854 w 505069"/>
                <a:gd name="connsiteY148" fmla="*/ 394018 h 432572"/>
                <a:gd name="connsiteX149" fmla="*/ 402224 w 505069"/>
                <a:gd name="connsiteY149" fmla="*/ 390560 h 432572"/>
                <a:gd name="connsiteX150" fmla="*/ 400409 w 505069"/>
                <a:gd name="connsiteY150" fmla="*/ 388745 h 432572"/>
                <a:gd name="connsiteX151" fmla="*/ 384247 w 505069"/>
                <a:gd name="connsiteY151" fmla="*/ 388745 h 432572"/>
                <a:gd name="connsiteX152" fmla="*/ 380618 w 505069"/>
                <a:gd name="connsiteY152" fmla="*/ 385287 h 432572"/>
                <a:gd name="connsiteX153" fmla="*/ 378802 w 505069"/>
                <a:gd name="connsiteY153" fmla="*/ 378285 h 432572"/>
                <a:gd name="connsiteX154" fmla="*/ 371543 w 505069"/>
                <a:gd name="connsiteY154" fmla="*/ 376556 h 432572"/>
                <a:gd name="connsiteX155" fmla="*/ 375173 w 505069"/>
                <a:gd name="connsiteY155" fmla="*/ 367739 h 432572"/>
                <a:gd name="connsiteX156" fmla="*/ 371543 w 505069"/>
                <a:gd name="connsiteY156" fmla="*/ 360736 h 432572"/>
                <a:gd name="connsiteX157" fmla="*/ 367999 w 505069"/>
                <a:gd name="connsiteY157" fmla="*/ 357279 h 432572"/>
                <a:gd name="connsiteX158" fmla="*/ 358925 w 505069"/>
                <a:gd name="connsiteY158" fmla="*/ 355550 h 432572"/>
                <a:gd name="connsiteX159" fmla="*/ 355381 w 505069"/>
                <a:gd name="connsiteY159" fmla="*/ 355550 h 432572"/>
                <a:gd name="connsiteX160" fmla="*/ 353566 w 505069"/>
                <a:gd name="connsiteY160" fmla="*/ 352006 h 432572"/>
                <a:gd name="connsiteX161" fmla="*/ 349936 w 505069"/>
                <a:gd name="connsiteY161" fmla="*/ 348548 h 432572"/>
                <a:gd name="connsiteX162" fmla="*/ 346306 w 505069"/>
                <a:gd name="connsiteY162" fmla="*/ 346732 h 432572"/>
                <a:gd name="connsiteX163" fmla="*/ 3630 w 505069"/>
                <a:gd name="connsiteY163" fmla="*/ 411566 h 432572"/>
                <a:gd name="connsiteX164" fmla="*/ 0 w 505069"/>
                <a:gd name="connsiteY164" fmla="*/ 409838 h 43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505069" h="432572">
                  <a:moveTo>
                    <a:pt x="0" y="381743"/>
                  </a:moveTo>
                  <a:lnTo>
                    <a:pt x="8989" y="373012"/>
                  </a:lnTo>
                  <a:lnTo>
                    <a:pt x="14433" y="364281"/>
                  </a:lnTo>
                  <a:lnTo>
                    <a:pt x="21606" y="357279"/>
                  </a:lnTo>
                  <a:lnTo>
                    <a:pt x="27051" y="355550"/>
                  </a:lnTo>
                  <a:lnTo>
                    <a:pt x="36040" y="343275"/>
                  </a:lnTo>
                  <a:lnTo>
                    <a:pt x="43299" y="334457"/>
                  </a:lnTo>
                  <a:lnTo>
                    <a:pt x="48658" y="325726"/>
                  </a:lnTo>
                  <a:lnTo>
                    <a:pt x="52287" y="318724"/>
                  </a:lnTo>
                  <a:lnTo>
                    <a:pt x="55917" y="309993"/>
                  </a:lnTo>
                  <a:lnTo>
                    <a:pt x="52287" y="302991"/>
                  </a:lnTo>
                  <a:lnTo>
                    <a:pt x="48658" y="297718"/>
                  </a:lnTo>
                  <a:lnTo>
                    <a:pt x="46929" y="292445"/>
                  </a:lnTo>
                  <a:lnTo>
                    <a:pt x="43299" y="285443"/>
                  </a:lnTo>
                  <a:lnTo>
                    <a:pt x="39669" y="280170"/>
                  </a:lnTo>
                  <a:lnTo>
                    <a:pt x="39669" y="273167"/>
                  </a:lnTo>
                  <a:lnTo>
                    <a:pt x="39669" y="271438"/>
                  </a:lnTo>
                  <a:lnTo>
                    <a:pt x="46929" y="267981"/>
                  </a:lnTo>
                  <a:lnTo>
                    <a:pt x="52287" y="267981"/>
                  </a:lnTo>
                  <a:lnTo>
                    <a:pt x="64906" y="260979"/>
                  </a:lnTo>
                  <a:lnTo>
                    <a:pt x="79338" y="255705"/>
                  </a:lnTo>
                  <a:lnTo>
                    <a:pt x="90228" y="252161"/>
                  </a:lnTo>
                  <a:lnTo>
                    <a:pt x="95586" y="250432"/>
                  </a:lnTo>
                  <a:lnTo>
                    <a:pt x="102846" y="246888"/>
                  </a:lnTo>
                  <a:lnTo>
                    <a:pt x="111834" y="243430"/>
                  </a:lnTo>
                  <a:lnTo>
                    <a:pt x="120823" y="243430"/>
                  </a:lnTo>
                  <a:lnTo>
                    <a:pt x="126268" y="243430"/>
                  </a:lnTo>
                  <a:lnTo>
                    <a:pt x="135256" y="243430"/>
                  </a:lnTo>
                  <a:lnTo>
                    <a:pt x="146146" y="243430"/>
                  </a:lnTo>
                  <a:lnTo>
                    <a:pt x="147874" y="250432"/>
                  </a:lnTo>
                  <a:lnTo>
                    <a:pt x="156949" y="250432"/>
                  </a:lnTo>
                  <a:lnTo>
                    <a:pt x="160578" y="243430"/>
                  </a:lnTo>
                  <a:lnTo>
                    <a:pt x="167752" y="243430"/>
                  </a:lnTo>
                  <a:lnTo>
                    <a:pt x="173197" y="243430"/>
                  </a:lnTo>
                  <a:lnTo>
                    <a:pt x="178555" y="239886"/>
                  </a:lnTo>
                  <a:lnTo>
                    <a:pt x="185815" y="239886"/>
                  </a:lnTo>
                  <a:lnTo>
                    <a:pt x="191173" y="238157"/>
                  </a:lnTo>
                  <a:lnTo>
                    <a:pt x="198433" y="234699"/>
                  </a:lnTo>
                  <a:lnTo>
                    <a:pt x="207421" y="227697"/>
                  </a:lnTo>
                  <a:lnTo>
                    <a:pt x="216495" y="218880"/>
                  </a:lnTo>
                  <a:lnTo>
                    <a:pt x="223669" y="213693"/>
                  </a:lnTo>
                  <a:lnTo>
                    <a:pt x="229114" y="206691"/>
                  </a:lnTo>
                  <a:lnTo>
                    <a:pt x="238102" y="204875"/>
                  </a:lnTo>
                  <a:lnTo>
                    <a:pt x="245275" y="201418"/>
                  </a:lnTo>
                  <a:lnTo>
                    <a:pt x="247090" y="196144"/>
                  </a:lnTo>
                  <a:lnTo>
                    <a:pt x="250720" y="189142"/>
                  </a:lnTo>
                  <a:lnTo>
                    <a:pt x="247090" y="176867"/>
                  </a:lnTo>
                  <a:lnTo>
                    <a:pt x="241732" y="175138"/>
                  </a:lnTo>
                  <a:lnTo>
                    <a:pt x="238102" y="171594"/>
                  </a:lnTo>
                  <a:lnTo>
                    <a:pt x="234472" y="168136"/>
                  </a:lnTo>
                  <a:lnTo>
                    <a:pt x="232657" y="164592"/>
                  </a:lnTo>
                  <a:lnTo>
                    <a:pt x="232657" y="159405"/>
                  </a:lnTo>
                  <a:lnTo>
                    <a:pt x="238102" y="155861"/>
                  </a:lnTo>
                  <a:lnTo>
                    <a:pt x="241732" y="154132"/>
                  </a:lnTo>
                  <a:lnTo>
                    <a:pt x="241732" y="150588"/>
                  </a:lnTo>
                  <a:lnTo>
                    <a:pt x="241732" y="147130"/>
                  </a:lnTo>
                  <a:lnTo>
                    <a:pt x="234472" y="141857"/>
                  </a:lnTo>
                  <a:lnTo>
                    <a:pt x="229114" y="141857"/>
                  </a:lnTo>
                  <a:lnTo>
                    <a:pt x="225484" y="138313"/>
                  </a:lnTo>
                  <a:lnTo>
                    <a:pt x="229114" y="131310"/>
                  </a:lnTo>
                  <a:lnTo>
                    <a:pt x="232657" y="129582"/>
                  </a:lnTo>
                  <a:lnTo>
                    <a:pt x="234472" y="122579"/>
                  </a:lnTo>
                  <a:lnTo>
                    <a:pt x="238102" y="120851"/>
                  </a:lnTo>
                  <a:lnTo>
                    <a:pt x="245275" y="117306"/>
                  </a:lnTo>
                  <a:lnTo>
                    <a:pt x="247090" y="110304"/>
                  </a:lnTo>
                  <a:lnTo>
                    <a:pt x="250720" y="108575"/>
                  </a:lnTo>
                  <a:lnTo>
                    <a:pt x="254350" y="99844"/>
                  </a:lnTo>
                  <a:lnTo>
                    <a:pt x="256165" y="89298"/>
                  </a:lnTo>
                  <a:lnTo>
                    <a:pt x="256165" y="84025"/>
                  </a:lnTo>
                  <a:lnTo>
                    <a:pt x="256165" y="78838"/>
                  </a:lnTo>
                  <a:lnTo>
                    <a:pt x="256165" y="75294"/>
                  </a:lnTo>
                  <a:lnTo>
                    <a:pt x="266968" y="63019"/>
                  </a:lnTo>
                  <a:lnTo>
                    <a:pt x="275956" y="54288"/>
                  </a:lnTo>
                  <a:lnTo>
                    <a:pt x="285031" y="42012"/>
                  </a:lnTo>
                  <a:lnTo>
                    <a:pt x="297649" y="33281"/>
                  </a:lnTo>
                  <a:lnTo>
                    <a:pt x="310267" y="24550"/>
                  </a:lnTo>
                  <a:lnTo>
                    <a:pt x="322886" y="21006"/>
                  </a:lnTo>
                  <a:lnTo>
                    <a:pt x="337318" y="17548"/>
                  </a:lnTo>
                  <a:lnTo>
                    <a:pt x="362554" y="12275"/>
                  </a:lnTo>
                  <a:lnTo>
                    <a:pt x="378802" y="8731"/>
                  </a:lnTo>
                  <a:lnTo>
                    <a:pt x="389606" y="5273"/>
                  </a:lnTo>
                  <a:lnTo>
                    <a:pt x="400409" y="3458"/>
                  </a:lnTo>
                  <a:lnTo>
                    <a:pt x="409483" y="3458"/>
                  </a:lnTo>
                  <a:lnTo>
                    <a:pt x="418472" y="0"/>
                  </a:lnTo>
                  <a:lnTo>
                    <a:pt x="422102" y="5273"/>
                  </a:lnTo>
                  <a:lnTo>
                    <a:pt x="418472" y="14004"/>
                  </a:lnTo>
                  <a:lnTo>
                    <a:pt x="423916" y="17548"/>
                  </a:lnTo>
                  <a:lnTo>
                    <a:pt x="423916" y="35010"/>
                  </a:lnTo>
                  <a:lnTo>
                    <a:pt x="432905" y="47286"/>
                  </a:lnTo>
                  <a:lnTo>
                    <a:pt x="436535" y="59561"/>
                  </a:lnTo>
                  <a:lnTo>
                    <a:pt x="432905" y="71836"/>
                  </a:lnTo>
                  <a:lnTo>
                    <a:pt x="432905" y="87569"/>
                  </a:lnTo>
                  <a:lnTo>
                    <a:pt x="436535" y="99844"/>
                  </a:lnTo>
                  <a:lnTo>
                    <a:pt x="436535" y="105117"/>
                  </a:lnTo>
                  <a:lnTo>
                    <a:pt x="443708" y="110304"/>
                  </a:lnTo>
                  <a:lnTo>
                    <a:pt x="445523" y="117306"/>
                  </a:lnTo>
                  <a:lnTo>
                    <a:pt x="445523" y="122579"/>
                  </a:lnTo>
                  <a:lnTo>
                    <a:pt x="449153" y="131310"/>
                  </a:lnTo>
                  <a:lnTo>
                    <a:pt x="449153" y="138313"/>
                  </a:lnTo>
                  <a:lnTo>
                    <a:pt x="449153" y="141857"/>
                  </a:lnTo>
                  <a:lnTo>
                    <a:pt x="454598" y="141857"/>
                  </a:lnTo>
                  <a:lnTo>
                    <a:pt x="461771" y="143586"/>
                  </a:lnTo>
                  <a:lnTo>
                    <a:pt x="465401" y="150588"/>
                  </a:lnTo>
                  <a:lnTo>
                    <a:pt x="470759" y="162863"/>
                  </a:lnTo>
                  <a:lnTo>
                    <a:pt x="470759" y="175138"/>
                  </a:lnTo>
                  <a:lnTo>
                    <a:pt x="470759" y="183869"/>
                  </a:lnTo>
                  <a:lnTo>
                    <a:pt x="470759" y="192600"/>
                  </a:lnTo>
                  <a:lnTo>
                    <a:pt x="478019" y="204875"/>
                  </a:lnTo>
                  <a:lnTo>
                    <a:pt x="478019" y="217151"/>
                  </a:lnTo>
                  <a:lnTo>
                    <a:pt x="479834" y="222424"/>
                  </a:lnTo>
                  <a:lnTo>
                    <a:pt x="483377" y="227697"/>
                  </a:lnTo>
                  <a:lnTo>
                    <a:pt x="483377" y="238157"/>
                  </a:lnTo>
                  <a:lnTo>
                    <a:pt x="483377" y="255705"/>
                  </a:lnTo>
                  <a:lnTo>
                    <a:pt x="483377" y="280170"/>
                  </a:lnTo>
                  <a:lnTo>
                    <a:pt x="483377" y="302991"/>
                  </a:lnTo>
                  <a:lnTo>
                    <a:pt x="487007" y="315266"/>
                  </a:lnTo>
                  <a:lnTo>
                    <a:pt x="487007" y="327455"/>
                  </a:lnTo>
                  <a:lnTo>
                    <a:pt x="488822" y="334457"/>
                  </a:lnTo>
                  <a:lnTo>
                    <a:pt x="492452" y="339730"/>
                  </a:lnTo>
                  <a:lnTo>
                    <a:pt x="496082" y="352006"/>
                  </a:lnTo>
                  <a:lnTo>
                    <a:pt x="496082" y="357279"/>
                  </a:lnTo>
                  <a:lnTo>
                    <a:pt x="496082" y="364281"/>
                  </a:lnTo>
                  <a:lnTo>
                    <a:pt x="496082" y="373012"/>
                  </a:lnTo>
                  <a:lnTo>
                    <a:pt x="499625" y="381743"/>
                  </a:lnTo>
                  <a:lnTo>
                    <a:pt x="505070" y="381743"/>
                  </a:lnTo>
                  <a:lnTo>
                    <a:pt x="505070" y="388745"/>
                  </a:lnTo>
                  <a:lnTo>
                    <a:pt x="505070" y="390560"/>
                  </a:lnTo>
                  <a:lnTo>
                    <a:pt x="501440" y="397562"/>
                  </a:lnTo>
                  <a:lnTo>
                    <a:pt x="499625" y="402836"/>
                  </a:lnTo>
                  <a:lnTo>
                    <a:pt x="496082" y="406293"/>
                  </a:lnTo>
                  <a:lnTo>
                    <a:pt x="496082" y="411566"/>
                  </a:lnTo>
                  <a:lnTo>
                    <a:pt x="499625" y="411566"/>
                  </a:lnTo>
                  <a:lnTo>
                    <a:pt x="499625" y="418568"/>
                  </a:lnTo>
                  <a:lnTo>
                    <a:pt x="499625" y="422026"/>
                  </a:lnTo>
                  <a:lnTo>
                    <a:pt x="496082" y="427299"/>
                  </a:lnTo>
                  <a:lnTo>
                    <a:pt x="492452" y="432573"/>
                  </a:lnTo>
                  <a:lnTo>
                    <a:pt x="487007" y="432573"/>
                  </a:lnTo>
                  <a:lnTo>
                    <a:pt x="483377" y="432573"/>
                  </a:lnTo>
                  <a:lnTo>
                    <a:pt x="483377" y="427299"/>
                  </a:lnTo>
                  <a:lnTo>
                    <a:pt x="479834" y="422026"/>
                  </a:lnTo>
                  <a:lnTo>
                    <a:pt x="479834" y="418568"/>
                  </a:lnTo>
                  <a:lnTo>
                    <a:pt x="470759" y="418568"/>
                  </a:lnTo>
                  <a:lnTo>
                    <a:pt x="458141" y="411566"/>
                  </a:lnTo>
                  <a:lnTo>
                    <a:pt x="452783" y="411566"/>
                  </a:lnTo>
                  <a:lnTo>
                    <a:pt x="436535" y="406293"/>
                  </a:lnTo>
                  <a:lnTo>
                    <a:pt x="423916" y="402836"/>
                  </a:lnTo>
                  <a:lnTo>
                    <a:pt x="414842" y="399291"/>
                  </a:lnTo>
                  <a:lnTo>
                    <a:pt x="409483" y="397562"/>
                  </a:lnTo>
                  <a:lnTo>
                    <a:pt x="405854" y="394018"/>
                  </a:lnTo>
                  <a:lnTo>
                    <a:pt x="402224" y="390560"/>
                  </a:lnTo>
                  <a:lnTo>
                    <a:pt x="400409" y="388745"/>
                  </a:lnTo>
                  <a:lnTo>
                    <a:pt x="384247" y="388745"/>
                  </a:lnTo>
                  <a:lnTo>
                    <a:pt x="380618" y="385287"/>
                  </a:lnTo>
                  <a:lnTo>
                    <a:pt x="378802" y="378285"/>
                  </a:lnTo>
                  <a:lnTo>
                    <a:pt x="371543" y="376556"/>
                  </a:lnTo>
                  <a:lnTo>
                    <a:pt x="375173" y="367739"/>
                  </a:lnTo>
                  <a:lnTo>
                    <a:pt x="371543" y="360736"/>
                  </a:lnTo>
                  <a:lnTo>
                    <a:pt x="367999" y="357279"/>
                  </a:lnTo>
                  <a:lnTo>
                    <a:pt x="358925" y="355550"/>
                  </a:lnTo>
                  <a:lnTo>
                    <a:pt x="355381" y="355550"/>
                  </a:lnTo>
                  <a:lnTo>
                    <a:pt x="353566" y="352006"/>
                  </a:lnTo>
                  <a:lnTo>
                    <a:pt x="349936" y="348548"/>
                  </a:lnTo>
                  <a:lnTo>
                    <a:pt x="346306" y="346732"/>
                  </a:lnTo>
                  <a:lnTo>
                    <a:pt x="3630" y="411566"/>
                  </a:lnTo>
                  <a:lnTo>
                    <a:pt x="0" y="409838"/>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DAF0E733-4C86-654D-B704-F1379FEA3D99}"/>
                </a:ext>
              </a:extLst>
            </p:cNvPr>
            <p:cNvSpPr/>
            <p:nvPr/>
          </p:nvSpPr>
          <p:spPr>
            <a:xfrm>
              <a:off x="7214776" y="1970293"/>
              <a:ext cx="170273" cy="107502"/>
            </a:xfrm>
            <a:custGeom>
              <a:avLst/>
              <a:gdLst>
                <a:gd name="connsiteX0" fmla="*/ 19878 w 146231"/>
                <a:gd name="connsiteY0" fmla="*/ 62673 h 92323"/>
                <a:gd name="connsiteX1" fmla="*/ 12618 w 146231"/>
                <a:gd name="connsiteY1" fmla="*/ 67946 h 92323"/>
                <a:gd name="connsiteX2" fmla="*/ 7260 w 146231"/>
                <a:gd name="connsiteY2" fmla="*/ 74948 h 92323"/>
                <a:gd name="connsiteX3" fmla="*/ 3630 w 146231"/>
                <a:gd name="connsiteY3" fmla="*/ 80135 h 92323"/>
                <a:gd name="connsiteX4" fmla="*/ 0 w 146231"/>
                <a:gd name="connsiteY4" fmla="*/ 85322 h 92323"/>
                <a:gd name="connsiteX5" fmla="*/ 3630 w 146231"/>
                <a:gd name="connsiteY5" fmla="*/ 88866 h 92323"/>
                <a:gd name="connsiteX6" fmla="*/ 10803 w 146231"/>
                <a:gd name="connsiteY6" fmla="*/ 92324 h 92323"/>
                <a:gd name="connsiteX7" fmla="*/ 16248 w 146231"/>
                <a:gd name="connsiteY7" fmla="*/ 88866 h 92323"/>
                <a:gd name="connsiteX8" fmla="*/ 25236 w 146231"/>
                <a:gd name="connsiteY8" fmla="*/ 85322 h 92323"/>
                <a:gd name="connsiteX9" fmla="*/ 37941 w 146231"/>
                <a:gd name="connsiteY9" fmla="*/ 76677 h 92323"/>
                <a:gd name="connsiteX10" fmla="*/ 50559 w 146231"/>
                <a:gd name="connsiteY10" fmla="*/ 67946 h 92323"/>
                <a:gd name="connsiteX11" fmla="*/ 63177 w 146231"/>
                <a:gd name="connsiteY11" fmla="*/ 62673 h 92323"/>
                <a:gd name="connsiteX12" fmla="*/ 77610 w 146231"/>
                <a:gd name="connsiteY12" fmla="*/ 54028 h 92323"/>
                <a:gd name="connsiteX13" fmla="*/ 90228 w 146231"/>
                <a:gd name="connsiteY13" fmla="*/ 47026 h 92323"/>
                <a:gd name="connsiteX14" fmla="*/ 99303 w 146231"/>
                <a:gd name="connsiteY14" fmla="*/ 41840 h 92323"/>
                <a:gd name="connsiteX15" fmla="*/ 106476 w 146231"/>
                <a:gd name="connsiteY15" fmla="*/ 34837 h 92323"/>
                <a:gd name="connsiteX16" fmla="*/ 120996 w 146231"/>
                <a:gd name="connsiteY16" fmla="*/ 26106 h 92323"/>
                <a:gd name="connsiteX17" fmla="*/ 133614 w 146231"/>
                <a:gd name="connsiteY17" fmla="*/ 17462 h 92323"/>
                <a:gd name="connsiteX18" fmla="*/ 142602 w 146231"/>
                <a:gd name="connsiteY18" fmla="*/ 10460 h 92323"/>
                <a:gd name="connsiteX19" fmla="*/ 146232 w 146231"/>
                <a:gd name="connsiteY19" fmla="*/ 8731 h 92323"/>
                <a:gd name="connsiteX20" fmla="*/ 137244 w 146231"/>
                <a:gd name="connsiteY20" fmla="*/ 8731 h 92323"/>
                <a:gd name="connsiteX21" fmla="*/ 124539 w 146231"/>
                <a:gd name="connsiteY21" fmla="*/ 17462 h 92323"/>
                <a:gd name="connsiteX22" fmla="*/ 115551 w 146231"/>
                <a:gd name="connsiteY22" fmla="*/ 20920 h 92323"/>
                <a:gd name="connsiteX23" fmla="*/ 115551 w 146231"/>
                <a:gd name="connsiteY23" fmla="*/ 13918 h 92323"/>
                <a:gd name="connsiteX24" fmla="*/ 119180 w 146231"/>
                <a:gd name="connsiteY24" fmla="*/ 10460 h 92323"/>
                <a:gd name="connsiteX25" fmla="*/ 120996 w 146231"/>
                <a:gd name="connsiteY25" fmla="*/ 5187 h 92323"/>
                <a:gd name="connsiteX26" fmla="*/ 120996 w 146231"/>
                <a:gd name="connsiteY26" fmla="*/ 0 h 92323"/>
                <a:gd name="connsiteX27" fmla="*/ 115551 w 146231"/>
                <a:gd name="connsiteY27" fmla="*/ 8731 h 92323"/>
                <a:gd name="connsiteX28" fmla="*/ 110106 w 146231"/>
                <a:gd name="connsiteY28" fmla="*/ 13918 h 92323"/>
                <a:gd name="connsiteX29" fmla="*/ 102932 w 146231"/>
                <a:gd name="connsiteY29" fmla="*/ 22649 h 92323"/>
                <a:gd name="connsiteX30" fmla="*/ 97488 w 146231"/>
                <a:gd name="connsiteY30" fmla="*/ 26106 h 92323"/>
                <a:gd name="connsiteX31" fmla="*/ 90228 w 146231"/>
                <a:gd name="connsiteY31" fmla="*/ 29651 h 92323"/>
                <a:gd name="connsiteX32" fmla="*/ 81240 w 146231"/>
                <a:gd name="connsiteY32" fmla="*/ 31379 h 92323"/>
                <a:gd name="connsiteX33" fmla="*/ 72251 w 146231"/>
                <a:gd name="connsiteY33" fmla="*/ 38295 h 92323"/>
                <a:gd name="connsiteX34" fmla="*/ 63177 w 146231"/>
                <a:gd name="connsiteY34" fmla="*/ 41840 h 92323"/>
                <a:gd name="connsiteX35" fmla="*/ 56003 w 146231"/>
                <a:gd name="connsiteY35" fmla="*/ 43568 h 92323"/>
                <a:gd name="connsiteX36" fmla="*/ 50559 w 146231"/>
                <a:gd name="connsiteY36" fmla="*/ 47026 h 92323"/>
                <a:gd name="connsiteX37" fmla="*/ 43299 w 146231"/>
                <a:gd name="connsiteY37" fmla="*/ 47026 h 92323"/>
                <a:gd name="connsiteX38" fmla="*/ 34311 w 146231"/>
                <a:gd name="connsiteY38" fmla="*/ 54028 h 92323"/>
                <a:gd name="connsiteX39" fmla="*/ 32496 w 146231"/>
                <a:gd name="connsiteY39" fmla="*/ 54028 h 92323"/>
                <a:gd name="connsiteX40" fmla="*/ 25236 w 146231"/>
                <a:gd name="connsiteY40" fmla="*/ 55757 h 92323"/>
                <a:gd name="connsiteX41" fmla="*/ 21693 w 146231"/>
                <a:gd name="connsiteY41" fmla="*/ 59215 h 92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46231" h="92323">
                  <a:moveTo>
                    <a:pt x="19878" y="62673"/>
                  </a:moveTo>
                  <a:lnTo>
                    <a:pt x="12618" y="67946"/>
                  </a:lnTo>
                  <a:lnTo>
                    <a:pt x="7260" y="74948"/>
                  </a:lnTo>
                  <a:lnTo>
                    <a:pt x="3630" y="80135"/>
                  </a:lnTo>
                  <a:lnTo>
                    <a:pt x="0" y="85322"/>
                  </a:lnTo>
                  <a:lnTo>
                    <a:pt x="3630" y="88866"/>
                  </a:lnTo>
                  <a:lnTo>
                    <a:pt x="10803" y="92324"/>
                  </a:lnTo>
                  <a:lnTo>
                    <a:pt x="16248" y="88866"/>
                  </a:lnTo>
                  <a:lnTo>
                    <a:pt x="25236" y="85322"/>
                  </a:lnTo>
                  <a:lnTo>
                    <a:pt x="37941" y="76677"/>
                  </a:lnTo>
                  <a:lnTo>
                    <a:pt x="50559" y="67946"/>
                  </a:lnTo>
                  <a:lnTo>
                    <a:pt x="63177" y="62673"/>
                  </a:lnTo>
                  <a:lnTo>
                    <a:pt x="77610" y="54028"/>
                  </a:lnTo>
                  <a:lnTo>
                    <a:pt x="90228" y="47026"/>
                  </a:lnTo>
                  <a:lnTo>
                    <a:pt x="99303" y="41840"/>
                  </a:lnTo>
                  <a:lnTo>
                    <a:pt x="106476" y="34837"/>
                  </a:lnTo>
                  <a:lnTo>
                    <a:pt x="120996" y="26106"/>
                  </a:lnTo>
                  <a:lnTo>
                    <a:pt x="133614" y="17462"/>
                  </a:lnTo>
                  <a:lnTo>
                    <a:pt x="142602" y="10460"/>
                  </a:lnTo>
                  <a:lnTo>
                    <a:pt x="146232" y="8731"/>
                  </a:lnTo>
                  <a:lnTo>
                    <a:pt x="137244" y="8731"/>
                  </a:lnTo>
                  <a:lnTo>
                    <a:pt x="124539" y="17462"/>
                  </a:lnTo>
                  <a:lnTo>
                    <a:pt x="115551" y="20920"/>
                  </a:lnTo>
                  <a:lnTo>
                    <a:pt x="115551" y="13918"/>
                  </a:lnTo>
                  <a:lnTo>
                    <a:pt x="119180" y="10460"/>
                  </a:lnTo>
                  <a:lnTo>
                    <a:pt x="120996" y="5187"/>
                  </a:lnTo>
                  <a:lnTo>
                    <a:pt x="120996" y="0"/>
                  </a:lnTo>
                  <a:lnTo>
                    <a:pt x="115551" y="8731"/>
                  </a:lnTo>
                  <a:lnTo>
                    <a:pt x="110106" y="13918"/>
                  </a:lnTo>
                  <a:lnTo>
                    <a:pt x="102932" y="22649"/>
                  </a:lnTo>
                  <a:lnTo>
                    <a:pt x="97488" y="26106"/>
                  </a:lnTo>
                  <a:lnTo>
                    <a:pt x="90228" y="29651"/>
                  </a:lnTo>
                  <a:lnTo>
                    <a:pt x="81240" y="31379"/>
                  </a:lnTo>
                  <a:lnTo>
                    <a:pt x="72251" y="38295"/>
                  </a:lnTo>
                  <a:lnTo>
                    <a:pt x="63177" y="41840"/>
                  </a:lnTo>
                  <a:lnTo>
                    <a:pt x="56003" y="43568"/>
                  </a:lnTo>
                  <a:lnTo>
                    <a:pt x="50559" y="47026"/>
                  </a:lnTo>
                  <a:lnTo>
                    <a:pt x="43299" y="47026"/>
                  </a:lnTo>
                  <a:lnTo>
                    <a:pt x="34311" y="54028"/>
                  </a:lnTo>
                  <a:lnTo>
                    <a:pt x="32496" y="54028"/>
                  </a:lnTo>
                  <a:lnTo>
                    <a:pt x="25236" y="55757"/>
                  </a:lnTo>
                  <a:lnTo>
                    <a:pt x="21693" y="59215"/>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4" name="Freeform 203">
              <a:extLst>
                <a:ext uri="{FF2B5EF4-FFF2-40B4-BE49-F238E27FC236}">
                  <a16:creationId xmlns:a16="http://schemas.microsoft.com/office/drawing/2014/main" id="{DAC72A3F-6211-8842-A90B-62852B178CA0}"/>
                </a:ext>
              </a:extLst>
            </p:cNvPr>
            <p:cNvSpPr/>
            <p:nvPr/>
          </p:nvSpPr>
          <p:spPr>
            <a:xfrm>
              <a:off x="7207530" y="1862790"/>
              <a:ext cx="172688" cy="165482"/>
            </a:xfrm>
            <a:custGeom>
              <a:avLst/>
              <a:gdLst>
                <a:gd name="connsiteX0" fmla="*/ 3630 w 148305"/>
                <a:gd name="connsiteY0" fmla="*/ 33368 h 142116"/>
                <a:gd name="connsiteX1" fmla="*/ 133873 w 148305"/>
                <a:gd name="connsiteY1" fmla="*/ 0 h 142116"/>
                <a:gd name="connsiteX2" fmla="*/ 137416 w 148305"/>
                <a:gd name="connsiteY2" fmla="*/ 21093 h 142116"/>
                <a:gd name="connsiteX3" fmla="*/ 142861 w 148305"/>
                <a:gd name="connsiteY3" fmla="*/ 36826 h 142116"/>
                <a:gd name="connsiteX4" fmla="*/ 146491 w 148305"/>
                <a:gd name="connsiteY4" fmla="*/ 45643 h 142116"/>
                <a:gd name="connsiteX5" fmla="*/ 148306 w 148305"/>
                <a:gd name="connsiteY5" fmla="*/ 54374 h 142116"/>
                <a:gd name="connsiteX6" fmla="*/ 148306 w 148305"/>
                <a:gd name="connsiteY6" fmla="*/ 73652 h 142116"/>
                <a:gd name="connsiteX7" fmla="*/ 126613 w 148305"/>
                <a:gd name="connsiteY7" fmla="*/ 82469 h 142116"/>
                <a:gd name="connsiteX8" fmla="*/ 121168 w 148305"/>
                <a:gd name="connsiteY8" fmla="*/ 84198 h 142116"/>
                <a:gd name="connsiteX9" fmla="*/ 112093 w 148305"/>
                <a:gd name="connsiteY9" fmla="*/ 91200 h 142116"/>
                <a:gd name="connsiteX10" fmla="*/ 103105 w 148305"/>
                <a:gd name="connsiteY10" fmla="*/ 91200 h 142116"/>
                <a:gd name="connsiteX11" fmla="*/ 95845 w 148305"/>
                <a:gd name="connsiteY11" fmla="*/ 94744 h 142116"/>
                <a:gd name="connsiteX12" fmla="*/ 74153 w 148305"/>
                <a:gd name="connsiteY12" fmla="*/ 94744 h 142116"/>
                <a:gd name="connsiteX13" fmla="*/ 68708 w 148305"/>
                <a:gd name="connsiteY13" fmla="*/ 96473 h 142116"/>
                <a:gd name="connsiteX14" fmla="*/ 68708 w 148305"/>
                <a:gd name="connsiteY14" fmla="*/ 103562 h 142116"/>
                <a:gd name="connsiteX15" fmla="*/ 65078 w 148305"/>
                <a:gd name="connsiteY15" fmla="*/ 108748 h 142116"/>
                <a:gd name="connsiteX16" fmla="*/ 59720 w 148305"/>
                <a:gd name="connsiteY16" fmla="*/ 115837 h 142116"/>
                <a:gd name="connsiteX17" fmla="*/ 52460 w 148305"/>
                <a:gd name="connsiteY17" fmla="*/ 121024 h 142116"/>
                <a:gd name="connsiteX18" fmla="*/ 43385 w 148305"/>
                <a:gd name="connsiteY18" fmla="*/ 124568 h 142116"/>
                <a:gd name="connsiteX19" fmla="*/ 37940 w 148305"/>
                <a:gd name="connsiteY19" fmla="*/ 129841 h 142116"/>
                <a:gd name="connsiteX20" fmla="*/ 27137 w 148305"/>
                <a:gd name="connsiteY20" fmla="*/ 136843 h 142116"/>
                <a:gd name="connsiteX21" fmla="*/ 21692 w 148305"/>
                <a:gd name="connsiteY21" fmla="*/ 138572 h 142116"/>
                <a:gd name="connsiteX22" fmla="*/ 18063 w 148305"/>
                <a:gd name="connsiteY22" fmla="*/ 142116 h 142116"/>
                <a:gd name="connsiteX23" fmla="*/ 16247 w 148305"/>
                <a:gd name="connsiteY23" fmla="*/ 138572 h 142116"/>
                <a:gd name="connsiteX24" fmla="*/ 12618 w 148305"/>
                <a:gd name="connsiteY24" fmla="*/ 136843 h 142116"/>
                <a:gd name="connsiteX25" fmla="*/ 12618 w 148305"/>
                <a:gd name="connsiteY25" fmla="*/ 129841 h 142116"/>
                <a:gd name="connsiteX26" fmla="*/ 16247 w 148305"/>
                <a:gd name="connsiteY26" fmla="*/ 126297 h 142116"/>
                <a:gd name="connsiteX27" fmla="*/ 18063 w 148305"/>
                <a:gd name="connsiteY27" fmla="*/ 124568 h 142116"/>
                <a:gd name="connsiteX28" fmla="*/ 21692 w 148305"/>
                <a:gd name="connsiteY28" fmla="*/ 121024 h 142116"/>
                <a:gd name="connsiteX29" fmla="*/ 25323 w 148305"/>
                <a:gd name="connsiteY29" fmla="*/ 115837 h 142116"/>
                <a:gd name="connsiteX30" fmla="*/ 21692 w 148305"/>
                <a:gd name="connsiteY30" fmla="*/ 108748 h 142116"/>
                <a:gd name="connsiteX31" fmla="*/ 18063 w 148305"/>
                <a:gd name="connsiteY31" fmla="*/ 105291 h 142116"/>
                <a:gd name="connsiteX32" fmla="*/ 12618 w 148305"/>
                <a:gd name="connsiteY32" fmla="*/ 94744 h 142116"/>
                <a:gd name="connsiteX33" fmla="*/ 16247 w 148305"/>
                <a:gd name="connsiteY33" fmla="*/ 87742 h 142116"/>
                <a:gd name="connsiteX34" fmla="*/ 16247 w 148305"/>
                <a:gd name="connsiteY34" fmla="*/ 82469 h 142116"/>
                <a:gd name="connsiteX35" fmla="*/ 12618 w 148305"/>
                <a:gd name="connsiteY35" fmla="*/ 75467 h 142116"/>
                <a:gd name="connsiteX36" fmla="*/ 9075 w 148305"/>
                <a:gd name="connsiteY36" fmla="*/ 63192 h 142116"/>
                <a:gd name="connsiteX37" fmla="*/ 3630 w 148305"/>
                <a:gd name="connsiteY37" fmla="*/ 61376 h 142116"/>
                <a:gd name="connsiteX38" fmla="*/ 0 w 148305"/>
                <a:gd name="connsiteY38" fmla="*/ 54374 h 142116"/>
                <a:gd name="connsiteX39" fmla="*/ 0 w 148305"/>
                <a:gd name="connsiteY39" fmla="*/ 45643 h 14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305" h="142116">
                  <a:moveTo>
                    <a:pt x="3630" y="33368"/>
                  </a:moveTo>
                  <a:lnTo>
                    <a:pt x="133873" y="0"/>
                  </a:lnTo>
                  <a:lnTo>
                    <a:pt x="137416" y="21093"/>
                  </a:lnTo>
                  <a:lnTo>
                    <a:pt x="142861" y="36826"/>
                  </a:lnTo>
                  <a:lnTo>
                    <a:pt x="146491" y="45643"/>
                  </a:lnTo>
                  <a:lnTo>
                    <a:pt x="148306" y="54374"/>
                  </a:lnTo>
                  <a:lnTo>
                    <a:pt x="148306" y="73652"/>
                  </a:lnTo>
                  <a:lnTo>
                    <a:pt x="126613" y="82469"/>
                  </a:lnTo>
                  <a:lnTo>
                    <a:pt x="121168" y="84198"/>
                  </a:lnTo>
                  <a:lnTo>
                    <a:pt x="112093" y="91200"/>
                  </a:lnTo>
                  <a:lnTo>
                    <a:pt x="103105" y="91200"/>
                  </a:lnTo>
                  <a:lnTo>
                    <a:pt x="95845" y="94744"/>
                  </a:lnTo>
                  <a:lnTo>
                    <a:pt x="74153" y="94744"/>
                  </a:lnTo>
                  <a:lnTo>
                    <a:pt x="68708" y="96473"/>
                  </a:lnTo>
                  <a:lnTo>
                    <a:pt x="68708" y="103562"/>
                  </a:lnTo>
                  <a:lnTo>
                    <a:pt x="65078" y="108748"/>
                  </a:lnTo>
                  <a:lnTo>
                    <a:pt x="59720" y="115837"/>
                  </a:lnTo>
                  <a:lnTo>
                    <a:pt x="52460" y="121024"/>
                  </a:lnTo>
                  <a:lnTo>
                    <a:pt x="43385" y="124568"/>
                  </a:lnTo>
                  <a:lnTo>
                    <a:pt x="37940" y="129841"/>
                  </a:lnTo>
                  <a:lnTo>
                    <a:pt x="27137" y="136843"/>
                  </a:lnTo>
                  <a:lnTo>
                    <a:pt x="21692" y="138572"/>
                  </a:lnTo>
                  <a:lnTo>
                    <a:pt x="18063" y="142116"/>
                  </a:lnTo>
                  <a:lnTo>
                    <a:pt x="16247" y="138572"/>
                  </a:lnTo>
                  <a:lnTo>
                    <a:pt x="12618" y="136843"/>
                  </a:lnTo>
                  <a:lnTo>
                    <a:pt x="12618" y="129841"/>
                  </a:lnTo>
                  <a:lnTo>
                    <a:pt x="16247" y="126297"/>
                  </a:lnTo>
                  <a:lnTo>
                    <a:pt x="18063" y="124568"/>
                  </a:lnTo>
                  <a:lnTo>
                    <a:pt x="21692" y="121024"/>
                  </a:lnTo>
                  <a:lnTo>
                    <a:pt x="25323" y="115837"/>
                  </a:lnTo>
                  <a:lnTo>
                    <a:pt x="21692" y="108748"/>
                  </a:lnTo>
                  <a:lnTo>
                    <a:pt x="18063" y="105291"/>
                  </a:lnTo>
                  <a:lnTo>
                    <a:pt x="12618" y="94744"/>
                  </a:lnTo>
                  <a:lnTo>
                    <a:pt x="16247" y="87742"/>
                  </a:lnTo>
                  <a:lnTo>
                    <a:pt x="16247" y="82469"/>
                  </a:lnTo>
                  <a:lnTo>
                    <a:pt x="12618" y="75467"/>
                  </a:lnTo>
                  <a:lnTo>
                    <a:pt x="9075" y="63192"/>
                  </a:lnTo>
                  <a:lnTo>
                    <a:pt x="3630" y="61376"/>
                  </a:lnTo>
                  <a:lnTo>
                    <a:pt x="0" y="54374"/>
                  </a:lnTo>
                  <a:lnTo>
                    <a:pt x="0" y="45643"/>
                  </a:lnTo>
                  <a:close/>
                </a:path>
              </a:pathLst>
            </a:custGeom>
            <a:solidFill>
              <a:srgbClr val="BBEFFF"/>
            </a:solidFill>
            <a:ln w="8631" cap="flat">
              <a:solidFill>
                <a:srgbClr val="FFFFFF"/>
              </a:solidFill>
              <a:prstDash val="solid"/>
              <a:miter/>
            </a:ln>
          </p:spPr>
          <p:txBody>
            <a:bodyPr rtlCol="0" anchor="ctr"/>
            <a:lstStyle/>
            <a:p>
              <a:endParaRPr lang="en-US"/>
            </a:p>
          </p:txBody>
        </p:sp>
        <p:sp>
          <p:nvSpPr>
            <p:cNvPr id="205" name="Freeform 204">
              <a:extLst>
                <a:ext uri="{FF2B5EF4-FFF2-40B4-BE49-F238E27FC236}">
                  <a16:creationId xmlns:a16="http://schemas.microsoft.com/office/drawing/2014/main" id="{21111C80-8D61-8D42-BB09-25E8C2296EC9}"/>
                </a:ext>
              </a:extLst>
            </p:cNvPr>
            <p:cNvSpPr/>
            <p:nvPr/>
          </p:nvSpPr>
          <p:spPr>
            <a:xfrm>
              <a:off x="7363312" y="1849503"/>
              <a:ext cx="65211" cy="93007"/>
            </a:xfrm>
            <a:custGeom>
              <a:avLst/>
              <a:gdLst>
                <a:gd name="connsiteX0" fmla="*/ 0 w 56003"/>
                <a:gd name="connsiteY0" fmla="*/ 9768 h 79875"/>
                <a:gd name="connsiteX1" fmla="*/ 27051 w 56003"/>
                <a:gd name="connsiteY1" fmla="*/ 0 h 79875"/>
                <a:gd name="connsiteX2" fmla="*/ 34311 w 56003"/>
                <a:gd name="connsiteY2" fmla="*/ 6483 h 79875"/>
                <a:gd name="connsiteX3" fmla="*/ 36126 w 56003"/>
                <a:gd name="connsiteY3" fmla="*/ 14696 h 79875"/>
                <a:gd name="connsiteX4" fmla="*/ 43386 w 56003"/>
                <a:gd name="connsiteY4" fmla="*/ 22821 h 79875"/>
                <a:gd name="connsiteX5" fmla="*/ 48744 w 56003"/>
                <a:gd name="connsiteY5" fmla="*/ 29305 h 79875"/>
                <a:gd name="connsiteX6" fmla="*/ 56003 w 56003"/>
                <a:gd name="connsiteY6" fmla="*/ 30947 h 79875"/>
                <a:gd name="connsiteX7" fmla="*/ 56003 w 56003"/>
                <a:gd name="connsiteY7" fmla="*/ 42358 h 79875"/>
                <a:gd name="connsiteX8" fmla="*/ 52374 w 56003"/>
                <a:gd name="connsiteY8" fmla="*/ 50570 h 79875"/>
                <a:gd name="connsiteX9" fmla="*/ 48744 w 56003"/>
                <a:gd name="connsiteY9" fmla="*/ 60339 h 79875"/>
                <a:gd name="connsiteX10" fmla="*/ 43386 w 56003"/>
                <a:gd name="connsiteY10" fmla="*/ 65180 h 79875"/>
                <a:gd name="connsiteX11" fmla="*/ 34311 w 56003"/>
                <a:gd name="connsiteY11" fmla="*/ 68465 h 79875"/>
                <a:gd name="connsiteX12" fmla="*/ 27051 w 56003"/>
                <a:gd name="connsiteY12" fmla="*/ 70107 h 79875"/>
                <a:gd name="connsiteX13" fmla="*/ 21693 w 56003"/>
                <a:gd name="connsiteY13" fmla="*/ 76590 h 79875"/>
                <a:gd name="connsiteX14" fmla="*/ 14433 w 56003"/>
                <a:gd name="connsiteY14" fmla="*/ 79875 h 79875"/>
                <a:gd name="connsiteX15" fmla="*/ 14433 w 56003"/>
                <a:gd name="connsiteY15" fmla="*/ 65180 h 79875"/>
                <a:gd name="connsiteX16" fmla="*/ 14433 w 56003"/>
                <a:gd name="connsiteY16" fmla="*/ 57054 h 79875"/>
                <a:gd name="connsiteX17" fmla="*/ 12618 w 56003"/>
                <a:gd name="connsiteY17" fmla="*/ 53769 h 79875"/>
                <a:gd name="connsiteX18" fmla="*/ 8988 w 56003"/>
                <a:gd name="connsiteY18" fmla="*/ 39160 h 79875"/>
                <a:gd name="connsiteX19" fmla="*/ 3630 w 56003"/>
                <a:gd name="connsiteY19" fmla="*/ 30947 h 79875"/>
                <a:gd name="connsiteX20" fmla="*/ 3630 w 56003"/>
                <a:gd name="connsiteY20" fmla="*/ 26106 h 7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003" h="79875">
                  <a:moveTo>
                    <a:pt x="0" y="9768"/>
                  </a:moveTo>
                  <a:lnTo>
                    <a:pt x="27051" y="0"/>
                  </a:lnTo>
                  <a:lnTo>
                    <a:pt x="34311" y="6483"/>
                  </a:lnTo>
                  <a:lnTo>
                    <a:pt x="36126" y="14696"/>
                  </a:lnTo>
                  <a:lnTo>
                    <a:pt x="43386" y="22821"/>
                  </a:lnTo>
                  <a:lnTo>
                    <a:pt x="48744" y="29305"/>
                  </a:lnTo>
                  <a:lnTo>
                    <a:pt x="56003" y="30947"/>
                  </a:lnTo>
                  <a:lnTo>
                    <a:pt x="56003" y="42358"/>
                  </a:lnTo>
                  <a:lnTo>
                    <a:pt x="52374" y="50570"/>
                  </a:lnTo>
                  <a:lnTo>
                    <a:pt x="48744" y="60339"/>
                  </a:lnTo>
                  <a:lnTo>
                    <a:pt x="43386" y="65180"/>
                  </a:lnTo>
                  <a:lnTo>
                    <a:pt x="34311" y="68465"/>
                  </a:lnTo>
                  <a:lnTo>
                    <a:pt x="27051" y="70107"/>
                  </a:lnTo>
                  <a:lnTo>
                    <a:pt x="21693" y="76590"/>
                  </a:lnTo>
                  <a:lnTo>
                    <a:pt x="14433" y="79875"/>
                  </a:lnTo>
                  <a:lnTo>
                    <a:pt x="14433" y="65180"/>
                  </a:lnTo>
                  <a:lnTo>
                    <a:pt x="14433" y="57054"/>
                  </a:lnTo>
                  <a:lnTo>
                    <a:pt x="12618" y="53769"/>
                  </a:lnTo>
                  <a:lnTo>
                    <a:pt x="8988" y="39160"/>
                  </a:lnTo>
                  <a:lnTo>
                    <a:pt x="3630" y="30947"/>
                  </a:lnTo>
                  <a:lnTo>
                    <a:pt x="3630" y="26106"/>
                  </a:lnTo>
                  <a:close/>
                </a:path>
              </a:pathLst>
            </a:custGeom>
            <a:solidFill>
              <a:srgbClr val="C5F1FF"/>
            </a:solidFill>
            <a:ln w="8631" cap="flat">
              <a:solidFill>
                <a:srgbClr val="FFFFFF"/>
              </a:solidFill>
              <a:prstDash val="solid"/>
              <a:miter/>
            </a:ln>
          </p:spPr>
          <p:txBody>
            <a:bodyPr rtlCol="0" anchor="ctr"/>
            <a:lstStyle/>
            <a:p>
              <a:endParaRPr lang="en-US"/>
            </a:p>
          </p:txBody>
        </p:sp>
        <p:sp>
          <p:nvSpPr>
            <p:cNvPr id="206" name="Freeform 205">
              <a:extLst>
                <a:ext uri="{FF2B5EF4-FFF2-40B4-BE49-F238E27FC236}">
                  <a16:creationId xmlns:a16="http://schemas.microsoft.com/office/drawing/2014/main" id="{6636C24F-3E88-7E4B-A28F-86DCF8C42262}"/>
                </a:ext>
              </a:extLst>
            </p:cNvPr>
            <p:cNvSpPr/>
            <p:nvPr/>
          </p:nvSpPr>
          <p:spPr>
            <a:xfrm>
              <a:off x="7207530" y="1732338"/>
              <a:ext cx="341755" cy="165482"/>
            </a:xfrm>
            <a:custGeom>
              <a:avLst/>
              <a:gdLst>
                <a:gd name="connsiteX0" fmla="*/ 0 w 293500"/>
                <a:gd name="connsiteY0" fmla="*/ 63192 h 142116"/>
                <a:gd name="connsiteX1" fmla="*/ 25409 w 293500"/>
                <a:gd name="connsiteY1" fmla="*/ 54374 h 142116"/>
                <a:gd name="connsiteX2" fmla="*/ 47101 w 293500"/>
                <a:gd name="connsiteY2" fmla="*/ 52645 h 142116"/>
                <a:gd name="connsiteX3" fmla="*/ 70696 w 293500"/>
                <a:gd name="connsiteY3" fmla="*/ 45643 h 142116"/>
                <a:gd name="connsiteX4" fmla="*/ 86944 w 293500"/>
                <a:gd name="connsiteY4" fmla="*/ 42099 h 142116"/>
                <a:gd name="connsiteX5" fmla="*/ 103278 w 293500"/>
                <a:gd name="connsiteY5" fmla="*/ 36826 h 142116"/>
                <a:gd name="connsiteX6" fmla="*/ 117797 w 293500"/>
                <a:gd name="connsiteY6" fmla="*/ 31553 h 142116"/>
                <a:gd name="connsiteX7" fmla="*/ 134045 w 293500"/>
                <a:gd name="connsiteY7" fmla="*/ 28095 h 142116"/>
                <a:gd name="connsiteX8" fmla="*/ 143120 w 293500"/>
                <a:gd name="connsiteY8" fmla="*/ 28095 h 142116"/>
                <a:gd name="connsiteX9" fmla="*/ 148565 w 293500"/>
                <a:gd name="connsiteY9" fmla="*/ 24550 h 142116"/>
                <a:gd name="connsiteX10" fmla="*/ 155825 w 293500"/>
                <a:gd name="connsiteY10" fmla="*/ 19277 h 142116"/>
                <a:gd name="connsiteX11" fmla="*/ 170258 w 293500"/>
                <a:gd name="connsiteY11" fmla="*/ 3544 h 142116"/>
                <a:gd name="connsiteX12" fmla="*/ 177517 w 293500"/>
                <a:gd name="connsiteY12" fmla="*/ 0 h 142116"/>
                <a:gd name="connsiteX13" fmla="*/ 182962 w 293500"/>
                <a:gd name="connsiteY13" fmla="*/ 3544 h 142116"/>
                <a:gd name="connsiteX14" fmla="*/ 190222 w 293500"/>
                <a:gd name="connsiteY14" fmla="*/ 7002 h 142116"/>
                <a:gd name="connsiteX15" fmla="*/ 195667 w 293500"/>
                <a:gd name="connsiteY15" fmla="*/ 12275 h 142116"/>
                <a:gd name="connsiteX16" fmla="*/ 202927 w 293500"/>
                <a:gd name="connsiteY16" fmla="*/ 19277 h 142116"/>
                <a:gd name="connsiteX17" fmla="*/ 208371 w 293500"/>
                <a:gd name="connsiteY17" fmla="*/ 21093 h 142116"/>
                <a:gd name="connsiteX18" fmla="*/ 204742 w 293500"/>
                <a:gd name="connsiteY18" fmla="*/ 24550 h 142116"/>
                <a:gd name="connsiteX19" fmla="*/ 204742 w 293500"/>
                <a:gd name="connsiteY19" fmla="*/ 28095 h 142116"/>
                <a:gd name="connsiteX20" fmla="*/ 202927 w 293500"/>
                <a:gd name="connsiteY20" fmla="*/ 31553 h 142116"/>
                <a:gd name="connsiteX21" fmla="*/ 199297 w 293500"/>
                <a:gd name="connsiteY21" fmla="*/ 36826 h 142116"/>
                <a:gd name="connsiteX22" fmla="*/ 199297 w 293500"/>
                <a:gd name="connsiteY22" fmla="*/ 42099 h 142116"/>
                <a:gd name="connsiteX23" fmla="*/ 195667 w 293500"/>
                <a:gd name="connsiteY23" fmla="*/ 45643 h 142116"/>
                <a:gd name="connsiteX24" fmla="*/ 193852 w 293500"/>
                <a:gd name="connsiteY24" fmla="*/ 45643 h 142116"/>
                <a:gd name="connsiteX25" fmla="*/ 193852 w 293500"/>
                <a:gd name="connsiteY25" fmla="*/ 61376 h 142116"/>
                <a:gd name="connsiteX26" fmla="*/ 195667 w 293500"/>
                <a:gd name="connsiteY26" fmla="*/ 61376 h 142116"/>
                <a:gd name="connsiteX27" fmla="*/ 199297 w 293500"/>
                <a:gd name="connsiteY27" fmla="*/ 61376 h 142116"/>
                <a:gd name="connsiteX28" fmla="*/ 204742 w 293500"/>
                <a:gd name="connsiteY28" fmla="*/ 63192 h 142116"/>
                <a:gd name="connsiteX29" fmla="*/ 212001 w 293500"/>
                <a:gd name="connsiteY29" fmla="*/ 63192 h 142116"/>
                <a:gd name="connsiteX30" fmla="*/ 217446 w 293500"/>
                <a:gd name="connsiteY30" fmla="*/ 66649 h 142116"/>
                <a:gd name="connsiteX31" fmla="*/ 220989 w 293500"/>
                <a:gd name="connsiteY31" fmla="*/ 73651 h 142116"/>
                <a:gd name="connsiteX32" fmla="*/ 220989 w 293500"/>
                <a:gd name="connsiteY32" fmla="*/ 78925 h 142116"/>
                <a:gd name="connsiteX33" fmla="*/ 226434 w 293500"/>
                <a:gd name="connsiteY33" fmla="*/ 86013 h 142116"/>
                <a:gd name="connsiteX34" fmla="*/ 233694 w 293500"/>
                <a:gd name="connsiteY34" fmla="*/ 86013 h 142116"/>
                <a:gd name="connsiteX35" fmla="*/ 237324 w 293500"/>
                <a:gd name="connsiteY35" fmla="*/ 91200 h 142116"/>
                <a:gd name="connsiteX36" fmla="*/ 239139 w 293500"/>
                <a:gd name="connsiteY36" fmla="*/ 96473 h 142116"/>
                <a:gd name="connsiteX37" fmla="*/ 242769 w 293500"/>
                <a:gd name="connsiteY37" fmla="*/ 100017 h 142116"/>
                <a:gd name="connsiteX38" fmla="*/ 246398 w 293500"/>
                <a:gd name="connsiteY38" fmla="*/ 100017 h 142116"/>
                <a:gd name="connsiteX39" fmla="*/ 255473 w 293500"/>
                <a:gd name="connsiteY39" fmla="*/ 100017 h 142116"/>
                <a:gd name="connsiteX40" fmla="*/ 264548 w 293500"/>
                <a:gd name="connsiteY40" fmla="*/ 103475 h 142116"/>
                <a:gd name="connsiteX41" fmla="*/ 269993 w 293500"/>
                <a:gd name="connsiteY41" fmla="*/ 100017 h 142116"/>
                <a:gd name="connsiteX42" fmla="*/ 277166 w 293500"/>
                <a:gd name="connsiteY42" fmla="*/ 96473 h 142116"/>
                <a:gd name="connsiteX43" fmla="*/ 282611 w 293500"/>
                <a:gd name="connsiteY43" fmla="*/ 91200 h 142116"/>
                <a:gd name="connsiteX44" fmla="*/ 282611 w 293500"/>
                <a:gd name="connsiteY44" fmla="*/ 86013 h 142116"/>
                <a:gd name="connsiteX45" fmla="*/ 282611 w 293500"/>
                <a:gd name="connsiteY45" fmla="*/ 78925 h 142116"/>
                <a:gd name="connsiteX46" fmla="*/ 282611 w 293500"/>
                <a:gd name="connsiteY46" fmla="*/ 75467 h 142116"/>
                <a:gd name="connsiteX47" fmla="*/ 286241 w 293500"/>
                <a:gd name="connsiteY47" fmla="*/ 82469 h 142116"/>
                <a:gd name="connsiteX48" fmla="*/ 293500 w 293500"/>
                <a:gd name="connsiteY48" fmla="*/ 86013 h 142116"/>
                <a:gd name="connsiteX49" fmla="*/ 293500 w 293500"/>
                <a:gd name="connsiteY49" fmla="*/ 91200 h 142116"/>
                <a:gd name="connsiteX50" fmla="*/ 293500 w 293500"/>
                <a:gd name="connsiteY50" fmla="*/ 96473 h 142116"/>
                <a:gd name="connsiteX51" fmla="*/ 289870 w 293500"/>
                <a:gd name="connsiteY51" fmla="*/ 107019 h 142116"/>
                <a:gd name="connsiteX52" fmla="*/ 282611 w 293500"/>
                <a:gd name="connsiteY52" fmla="*/ 108748 h 142116"/>
                <a:gd name="connsiteX53" fmla="*/ 277166 w 293500"/>
                <a:gd name="connsiteY53" fmla="*/ 112292 h 142116"/>
                <a:gd name="connsiteX54" fmla="*/ 269993 w 293500"/>
                <a:gd name="connsiteY54" fmla="*/ 115837 h 142116"/>
                <a:gd name="connsiteX55" fmla="*/ 264548 w 293500"/>
                <a:gd name="connsiteY55" fmla="*/ 117566 h 142116"/>
                <a:gd name="connsiteX56" fmla="*/ 259103 w 293500"/>
                <a:gd name="connsiteY56" fmla="*/ 121024 h 142116"/>
                <a:gd name="connsiteX57" fmla="*/ 251843 w 293500"/>
                <a:gd name="connsiteY57" fmla="*/ 124568 h 142116"/>
                <a:gd name="connsiteX58" fmla="*/ 246398 w 293500"/>
                <a:gd name="connsiteY58" fmla="*/ 124568 h 142116"/>
                <a:gd name="connsiteX59" fmla="*/ 242769 w 293500"/>
                <a:gd name="connsiteY59" fmla="*/ 121024 h 142116"/>
                <a:gd name="connsiteX60" fmla="*/ 237324 w 293500"/>
                <a:gd name="connsiteY60" fmla="*/ 121024 h 142116"/>
                <a:gd name="connsiteX61" fmla="*/ 233694 w 293500"/>
                <a:gd name="connsiteY61" fmla="*/ 121024 h 142116"/>
                <a:gd name="connsiteX62" fmla="*/ 230064 w 293500"/>
                <a:gd name="connsiteY62" fmla="*/ 124568 h 142116"/>
                <a:gd name="connsiteX63" fmla="*/ 226434 w 293500"/>
                <a:gd name="connsiteY63" fmla="*/ 128112 h 142116"/>
                <a:gd name="connsiteX64" fmla="*/ 224619 w 293500"/>
                <a:gd name="connsiteY64" fmla="*/ 133299 h 142116"/>
                <a:gd name="connsiteX65" fmla="*/ 217446 w 293500"/>
                <a:gd name="connsiteY65" fmla="*/ 136843 h 142116"/>
                <a:gd name="connsiteX66" fmla="*/ 215631 w 293500"/>
                <a:gd name="connsiteY66" fmla="*/ 136843 h 142116"/>
                <a:gd name="connsiteX67" fmla="*/ 212001 w 293500"/>
                <a:gd name="connsiteY67" fmla="*/ 142116 h 142116"/>
                <a:gd name="connsiteX68" fmla="*/ 208371 w 293500"/>
                <a:gd name="connsiteY68" fmla="*/ 142116 h 142116"/>
                <a:gd name="connsiteX69" fmla="*/ 202927 w 293500"/>
                <a:gd name="connsiteY69" fmla="*/ 142116 h 142116"/>
                <a:gd name="connsiteX70" fmla="*/ 202927 w 293500"/>
                <a:gd name="connsiteY70" fmla="*/ 138572 h 142116"/>
                <a:gd name="connsiteX71" fmla="*/ 202927 w 293500"/>
                <a:gd name="connsiteY71" fmla="*/ 136843 h 142116"/>
                <a:gd name="connsiteX72" fmla="*/ 199297 w 293500"/>
                <a:gd name="connsiteY72" fmla="*/ 133299 h 142116"/>
                <a:gd name="connsiteX73" fmla="*/ 195667 w 293500"/>
                <a:gd name="connsiteY73" fmla="*/ 129841 h 142116"/>
                <a:gd name="connsiteX74" fmla="*/ 190222 w 293500"/>
                <a:gd name="connsiteY74" fmla="*/ 129841 h 142116"/>
                <a:gd name="connsiteX75" fmla="*/ 186592 w 293500"/>
                <a:gd name="connsiteY75" fmla="*/ 124568 h 142116"/>
                <a:gd name="connsiteX76" fmla="*/ 181147 w 293500"/>
                <a:gd name="connsiteY76" fmla="*/ 124568 h 142116"/>
                <a:gd name="connsiteX77" fmla="*/ 173888 w 293500"/>
                <a:gd name="connsiteY77" fmla="*/ 121024 h 142116"/>
                <a:gd name="connsiteX78" fmla="*/ 170258 w 293500"/>
                <a:gd name="connsiteY78" fmla="*/ 115837 h 142116"/>
                <a:gd name="connsiteX79" fmla="*/ 168529 w 293500"/>
                <a:gd name="connsiteY79" fmla="*/ 112292 h 142116"/>
                <a:gd name="connsiteX80" fmla="*/ 168529 w 293500"/>
                <a:gd name="connsiteY80" fmla="*/ 107019 h 142116"/>
                <a:gd name="connsiteX81" fmla="*/ 164899 w 293500"/>
                <a:gd name="connsiteY81" fmla="*/ 100017 h 142116"/>
                <a:gd name="connsiteX82" fmla="*/ 161269 w 293500"/>
                <a:gd name="connsiteY82" fmla="*/ 96473 h 142116"/>
                <a:gd name="connsiteX83" fmla="*/ 159454 w 293500"/>
                <a:gd name="connsiteY83" fmla="*/ 96473 h 142116"/>
                <a:gd name="connsiteX84" fmla="*/ 130416 w 293500"/>
                <a:gd name="connsiteY84" fmla="*/ 107019 h 142116"/>
                <a:gd name="connsiteX85" fmla="*/ 96018 w 293500"/>
                <a:gd name="connsiteY85" fmla="*/ 117566 h 142116"/>
                <a:gd name="connsiteX86" fmla="*/ 56176 w 293500"/>
                <a:gd name="connsiteY86" fmla="*/ 128112 h 142116"/>
                <a:gd name="connsiteX87" fmla="*/ 0 w 293500"/>
                <a:gd name="connsiteY87" fmla="*/ 142116 h 142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93500" h="142116">
                  <a:moveTo>
                    <a:pt x="0" y="63192"/>
                  </a:moveTo>
                  <a:lnTo>
                    <a:pt x="25409" y="54374"/>
                  </a:lnTo>
                  <a:lnTo>
                    <a:pt x="47101" y="52645"/>
                  </a:lnTo>
                  <a:lnTo>
                    <a:pt x="70696" y="45643"/>
                  </a:lnTo>
                  <a:lnTo>
                    <a:pt x="86944" y="42099"/>
                  </a:lnTo>
                  <a:lnTo>
                    <a:pt x="103278" y="36826"/>
                  </a:lnTo>
                  <a:lnTo>
                    <a:pt x="117797" y="31553"/>
                  </a:lnTo>
                  <a:lnTo>
                    <a:pt x="134045" y="28095"/>
                  </a:lnTo>
                  <a:lnTo>
                    <a:pt x="143120" y="28095"/>
                  </a:lnTo>
                  <a:lnTo>
                    <a:pt x="148565" y="24550"/>
                  </a:lnTo>
                  <a:lnTo>
                    <a:pt x="155825" y="19277"/>
                  </a:lnTo>
                  <a:lnTo>
                    <a:pt x="170258" y="3544"/>
                  </a:lnTo>
                  <a:lnTo>
                    <a:pt x="177517" y="0"/>
                  </a:lnTo>
                  <a:lnTo>
                    <a:pt x="182962" y="3544"/>
                  </a:lnTo>
                  <a:lnTo>
                    <a:pt x="190222" y="7002"/>
                  </a:lnTo>
                  <a:lnTo>
                    <a:pt x="195667" y="12275"/>
                  </a:lnTo>
                  <a:lnTo>
                    <a:pt x="202927" y="19277"/>
                  </a:lnTo>
                  <a:lnTo>
                    <a:pt x="208371" y="21093"/>
                  </a:lnTo>
                  <a:lnTo>
                    <a:pt x="204742" y="24550"/>
                  </a:lnTo>
                  <a:lnTo>
                    <a:pt x="204742" y="28095"/>
                  </a:lnTo>
                  <a:lnTo>
                    <a:pt x="202927" y="31553"/>
                  </a:lnTo>
                  <a:lnTo>
                    <a:pt x="199297" y="36826"/>
                  </a:lnTo>
                  <a:lnTo>
                    <a:pt x="199297" y="42099"/>
                  </a:lnTo>
                  <a:lnTo>
                    <a:pt x="195667" y="45643"/>
                  </a:lnTo>
                  <a:lnTo>
                    <a:pt x="193852" y="45643"/>
                  </a:lnTo>
                  <a:lnTo>
                    <a:pt x="193852" y="61376"/>
                  </a:lnTo>
                  <a:lnTo>
                    <a:pt x="195667" y="61376"/>
                  </a:lnTo>
                  <a:lnTo>
                    <a:pt x="199297" y="61376"/>
                  </a:lnTo>
                  <a:lnTo>
                    <a:pt x="204742" y="63192"/>
                  </a:lnTo>
                  <a:lnTo>
                    <a:pt x="212001" y="63192"/>
                  </a:lnTo>
                  <a:lnTo>
                    <a:pt x="217446" y="66649"/>
                  </a:lnTo>
                  <a:lnTo>
                    <a:pt x="220989" y="73651"/>
                  </a:lnTo>
                  <a:lnTo>
                    <a:pt x="220989" y="78925"/>
                  </a:lnTo>
                  <a:lnTo>
                    <a:pt x="226434" y="86013"/>
                  </a:lnTo>
                  <a:lnTo>
                    <a:pt x="233694" y="86013"/>
                  </a:lnTo>
                  <a:lnTo>
                    <a:pt x="237324" y="91200"/>
                  </a:lnTo>
                  <a:lnTo>
                    <a:pt x="239139" y="96473"/>
                  </a:lnTo>
                  <a:lnTo>
                    <a:pt x="242769" y="100017"/>
                  </a:lnTo>
                  <a:lnTo>
                    <a:pt x="246398" y="100017"/>
                  </a:lnTo>
                  <a:lnTo>
                    <a:pt x="255473" y="100017"/>
                  </a:lnTo>
                  <a:lnTo>
                    <a:pt x="264548" y="103475"/>
                  </a:lnTo>
                  <a:lnTo>
                    <a:pt x="269993" y="100017"/>
                  </a:lnTo>
                  <a:lnTo>
                    <a:pt x="277166" y="96473"/>
                  </a:lnTo>
                  <a:lnTo>
                    <a:pt x="282611" y="91200"/>
                  </a:lnTo>
                  <a:lnTo>
                    <a:pt x="282611" y="86013"/>
                  </a:lnTo>
                  <a:lnTo>
                    <a:pt x="282611" y="78925"/>
                  </a:lnTo>
                  <a:lnTo>
                    <a:pt x="282611" y="75467"/>
                  </a:lnTo>
                  <a:lnTo>
                    <a:pt x="286241" y="82469"/>
                  </a:lnTo>
                  <a:lnTo>
                    <a:pt x="293500" y="86013"/>
                  </a:lnTo>
                  <a:lnTo>
                    <a:pt x="293500" y="91200"/>
                  </a:lnTo>
                  <a:lnTo>
                    <a:pt x="293500" y="96473"/>
                  </a:lnTo>
                  <a:lnTo>
                    <a:pt x="289870" y="107019"/>
                  </a:lnTo>
                  <a:lnTo>
                    <a:pt x="282611" y="108748"/>
                  </a:lnTo>
                  <a:lnTo>
                    <a:pt x="277166" y="112292"/>
                  </a:lnTo>
                  <a:lnTo>
                    <a:pt x="269993" y="115837"/>
                  </a:lnTo>
                  <a:lnTo>
                    <a:pt x="264548" y="117566"/>
                  </a:lnTo>
                  <a:lnTo>
                    <a:pt x="259103" y="121024"/>
                  </a:lnTo>
                  <a:lnTo>
                    <a:pt x="251843" y="124568"/>
                  </a:lnTo>
                  <a:lnTo>
                    <a:pt x="246398" y="124568"/>
                  </a:lnTo>
                  <a:lnTo>
                    <a:pt x="242769" y="121024"/>
                  </a:lnTo>
                  <a:lnTo>
                    <a:pt x="237324" y="121024"/>
                  </a:lnTo>
                  <a:lnTo>
                    <a:pt x="233694" y="121024"/>
                  </a:lnTo>
                  <a:lnTo>
                    <a:pt x="230064" y="124568"/>
                  </a:lnTo>
                  <a:lnTo>
                    <a:pt x="226434" y="128112"/>
                  </a:lnTo>
                  <a:lnTo>
                    <a:pt x="224619" y="133299"/>
                  </a:lnTo>
                  <a:lnTo>
                    <a:pt x="217446" y="136843"/>
                  </a:lnTo>
                  <a:lnTo>
                    <a:pt x="215631" y="136843"/>
                  </a:lnTo>
                  <a:lnTo>
                    <a:pt x="212001" y="142116"/>
                  </a:lnTo>
                  <a:lnTo>
                    <a:pt x="208371" y="142116"/>
                  </a:lnTo>
                  <a:lnTo>
                    <a:pt x="202927" y="142116"/>
                  </a:lnTo>
                  <a:lnTo>
                    <a:pt x="202927" y="138572"/>
                  </a:lnTo>
                  <a:lnTo>
                    <a:pt x="202927" y="136843"/>
                  </a:lnTo>
                  <a:lnTo>
                    <a:pt x="199297" y="133299"/>
                  </a:lnTo>
                  <a:lnTo>
                    <a:pt x="195667" y="129841"/>
                  </a:lnTo>
                  <a:lnTo>
                    <a:pt x="190222" y="129841"/>
                  </a:lnTo>
                  <a:lnTo>
                    <a:pt x="186592" y="124568"/>
                  </a:lnTo>
                  <a:lnTo>
                    <a:pt x="181147" y="124568"/>
                  </a:lnTo>
                  <a:lnTo>
                    <a:pt x="173888" y="121024"/>
                  </a:lnTo>
                  <a:lnTo>
                    <a:pt x="170258" y="115837"/>
                  </a:lnTo>
                  <a:lnTo>
                    <a:pt x="168529" y="112292"/>
                  </a:lnTo>
                  <a:lnTo>
                    <a:pt x="168529" y="107019"/>
                  </a:lnTo>
                  <a:lnTo>
                    <a:pt x="164899" y="100017"/>
                  </a:lnTo>
                  <a:lnTo>
                    <a:pt x="161269" y="96473"/>
                  </a:lnTo>
                  <a:lnTo>
                    <a:pt x="159454" y="96473"/>
                  </a:lnTo>
                  <a:lnTo>
                    <a:pt x="130416" y="107019"/>
                  </a:lnTo>
                  <a:lnTo>
                    <a:pt x="96018" y="117566"/>
                  </a:lnTo>
                  <a:lnTo>
                    <a:pt x="56176" y="128112"/>
                  </a:lnTo>
                  <a:lnTo>
                    <a:pt x="0" y="142116"/>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7" name="Freeform 206">
              <a:extLst>
                <a:ext uri="{FF2B5EF4-FFF2-40B4-BE49-F238E27FC236}">
                  <a16:creationId xmlns:a16="http://schemas.microsoft.com/office/drawing/2014/main" id="{6236D783-B0E9-6E42-B5F1-24869166BAAB}"/>
                </a:ext>
              </a:extLst>
            </p:cNvPr>
            <p:cNvSpPr/>
            <p:nvPr/>
          </p:nvSpPr>
          <p:spPr>
            <a:xfrm>
              <a:off x="7475621" y="1894196"/>
              <a:ext cx="28982" cy="21741"/>
            </a:xfrm>
            <a:custGeom>
              <a:avLst/>
              <a:gdLst>
                <a:gd name="connsiteX0" fmla="*/ 12445 w 24890"/>
                <a:gd name="connsiteY0" fmla="*/ 0 h 18671"/>
                <a:gd name="connsiteX1" fmla="*/ 7087 w 24890"/>
                <a:gd name="connsiteY1" fmla="*/ 3371 h 18671"/>
                <a:gd name="connsiteX2" fmla="*/ 3544 w 24890"/>
                <a:gd name="connsiteY2" fmla="*/ 6829 h 18671"/>
                <a:gd name="connsiteX3" fmla="*/ 0 w 24890"/>
                <a:gd name="connsiteY3" fmla="*/ 11929 h 18671"/>
                <a:gd name="connsiteX4" fmla="*/ 0 w 24890"/>
                <a:gd name="connsiteY4" fmla="*/ 15301 h 18671"/>
                <a:gd name="connsiteX5" fmla="*/ 3544 w 24890"/>
                <a:gd name="connsiteY5" fmla="*/ 18672 h 18671"/>
                <a:gd name="connsiteX6" fmla="*/ 7087 w 24890"/>
                <a:gd name="connsiteY6" fmla="*/ 18672 h 18671"/>
                <a:gd name="connsiteX7" fmla="*/ 12445 w 24890"/>
                <a:gd name="connsiteY7" fmla="*/ 11929 h 18671"/>
                <a:gd name="connsiteX8" fmla="*/ 15989 w 24890"/>
                <a:gd name="connsiteY8" fmla="*/ 11929 h 18671"/>
                <a:gd name="connsiteX9" fmla="*/ 21347 w 24890"/>
                <a:gd name="connsiteY9" fmla="*/ 11929 h 18671"/>
                <a:gd name="connsiteX10" fmla="*/ 24891 w 24890"/>
                <a:gd name="connsiteY10" fmla="*/ 10200 h 18671"/>
                <a:gd name="connsiteX11" fmla="*/ 24891 w 24890"/>
                <a:gd name="connsiteY11" fmla="*/ 6829 h 18671"/>
                <a:gd name="connsiteX12" fmla="*/ 24891 w 24890"/>
                <a:gd name="connsiteY12" fmla="*/ 3371 h 18671"/>
                <a:gd name="connsiteX13" fmla="*/ 21347 w 24890"/>
                <a:gd name="connsiteY13" fmla="*/ 0 h 18671"/>
                <a:gd name="connsiteX14" fmla="*/ 17804 w 24890"/>
                <a:gd name="connsiteY14" fmla="*/ 3371 h 18671"/>
                <a:gd name="connsiteX15" fmla="*/ 15989 w 24890"/>
                <a:gd name="connsiteY15" fmla="*/ 3371 h 18671"/>
                <a:gd name="connsiteX16" fmla="*/ 15989 w 24890"/>
                <a:gd name="connsiteY16" fmla="*/ 0 h 18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0" h="18671">
                  <a:moveTo>
                    <a:pt x="12445" y="0"/>
                  </a:moveTo>
                  <a:lnTo>
                    <a:pt x="7087" y="3371"/>
                  </a:lnTo>
                  <a:lnTo>
                    <a:pt x="3544" y="6829"/>
                  </a:lnTo>
                  <a:lnTo>
                    <a:pt x="0" y="11929"/>
                  </a:lnTo>
                  <a:lnTo>
                    <a:pt x="0" y="15301"/>
                  </a:lnTo>
                  <a:lnTo>
                    <a:pt x="3544" y="18672"/>
                  </a:lnTo>
                  <a:lnTo>
                    <a:pt x="7087" y="18672"/>
                  </a:lnTo>
                  <a:lnTo>
                    <a:pt x="12445" y="11929"/>
                  </a:lnTo>
                  <a:lnTo>
                    <a:pt x="15989" y="11929"/>
                  </a:lnTo>
                  <a:lnTo>
                    <a:pt x="21347" y="11929"/>
                  </a:lnTo>
                  <a:lnTo>
                    <a:pt x="24891" y="10200"/>
                  </a:lnTo>
                  <a:lnTo>
                    <a:pt x="24891" y="6829"/>
                  </a:lnTo>
                  <a:lnTo>
                    <a:pt x="24891" y="3371"/>
                  </a:lnTo>
                  <a:lnTo>
                    <a:pt x="21347" y="0"/>
                  </a:lnTo>
                  <a:lnTo>
                    <a:pt x="17804" y="3371"/>
                  </a:lnTo>
                  <a:lnTo>
                    <a:pt x="15989" y="3371"/>
                  </a:lnTo>
                  <a:lnTo>
                    <a:pt x="15989" y="0"/>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8" name="Freeform 207">
              <a:extLst>
                <a:ext uri="{FF2B5EF4-FFF2-40B4-BE49-F238E27FC236}">
                  <a16:creationId xmlns:a16="http://schemas.microsoft.com/office/drawing/2014/main" id="{92AF14AA-64E2-DA40-B234-305ED77BD8DD}"/>
                </a:ext>
              </a:extLst>
            </p:cNvPr>
            <p:cNvSpPr/>
            <p:nvPr/>
          </p:nvSpPr>
          <p:spPr>
            <a:xfrm>
              <a:off x="7526342" y="1886948"/>
              <a:ext cx="28982" cy="25366"/>
            </a:xfrm>
            <a:custGeom>
              <a:avLst/>
              <a:gdLst>
                <a:gd name="connsiteX0" fmla="*/ 15988 w 24890"/>
                <a:gd name="connsiteY0" fmla="*/ 0 h 21784"/>
                <a:gd name="connsiteX1" fmla="*/ 19532 w 24890"/>
                <a:gd name="connsiteY1" fmla="*/ 5446 h 21784"/>
                <a:gd name="connsiteX2" fmla="*/ 19532 w 24890"/>
                <a:gd name="connsiteY2" fmla="*/ 9077 h 21784"/>
                <a:gd name="connsiteX3" fmla="*/ 24891 w 24890"/>
                <a:gd name="connsiteY3" fmla="*/ 9077 h 21784"/>
                <a:gd name="connsiteX4" fmla="*/ 21347 w 24890"/>
                <a:gd name="connsiteY4" fmla="*/ 16338 h 21784"/>
                <a:gd name="connsiteX5" fmla="*/ 19532 w 24890"/>
                <a:gd name="connsiteY5" fmla="*/ 18153 h 21784"/>
                <a:gd name="connsiteX6" fmla="*/ 15988 w 24890"/>
                <a:gd name="connsiteY6" fmla="*/ 21784 h 21784"/>
                <a:gd name="connsiteX7" fmla="*/ 8902 w 24890"/>
                <a:gd name="connsiteY7" fmla="*/ 21784 h 21784"/>
                <a:gd name="connsiteX8" fmla="*/ 7087 w 24890"/>
                <a:gd name="connsiteY8" fmla="*/ 21784 h 21784"/>
                <a:gd name="connsiteX9" fmla="*/ 7087 w 24890"/>
                <a:gd name="connsiteY9" fmla="*/ 18153 h 21784"/>
                <a:gd name="connsiteX10" fmla="*/ 0 w 24890"/>
                <a:gd name="connsiteY10" fmla="*/ 18153 h 21784"/>
                <a:gd name="connsiteX11" fmla="*/ 3543 w 24890"/>
                <a:gd name="connsiteY11" fmla="*/ 16338 h 21784"/>
                <a:gd name="connsiteX12" fmla="*/ 3543 w 24890"/>
                <a:gd name="connsiteY12" fmla="*/ 12707 h 21784"/>
                <a:gd name="connsiteX13" fmla="*/ 7087 w 24890"/>
                <a:gd name="connsiteY13" fmla="*/ 12707 h 21784"/>
                <a:gd name="connsiteX14" fmla="*/ 8902 w 24890"/>
                <a:gd name="connsiteY14" fmla="*/ 9077 h 21784"/>
                <a:gd name="connsiteX15" fmla="*/ 12445 w 24890"/>
                <a:gd name="connsiteY15" fmla="*/ 9077 h 21784"/>
                <a:gd name="connsiteX16" fmla="*/ 12445 w 24890"/>
                <a:gd name="connsiteY16" fmla="*/ 3631 h 2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890" h="21784">
                  <a:moveTo>
                    <a:pt x="15988" y="0"/>
                  </a:moveTo>
                  <a:lnTo>
                    <a:pt x="19532" y="5446"/>
                  </a:lnTo>
                  <a:lnTo>
                    <a:pt x="19532" y="9077"/>
                  </a:lnTo>
                  <a:lnTo>
                    <a:pt x="24891" y="9077"/>
                  </a:lnTo>
                  <a:lnTo>
                    <a:pt x="21347" y="16338"/>
                  </a:lnTo>
                  <a:lnTo>
                    <a:pt x="19532" y="18153"/>
                  </a:lnTo>
                  <a:lnTo>
                    <a:pt x="15988" y="21784"/>
                  </a:lnTo>
                  <a:lnTo>
                    <a:pt x="8902" y="21784"/>
                  </a:lnTo>
                  <a:lnTo>
                    <a:pt x="7087" y="21784"/>
                  </a:lnTo>
                  <a:lnTo>
                    <a:pt x="7087" y="18153"/>
                  </a:lnTo>
                  <a:lnTo>
                    <a:pt x="0" y="18153"/>
                  </a:lnTo>
                  <a:lnTo>
                    <a:pt x="3543" y="16338"/>
                  </a:lnTo>
                  <a:lnTo>
                    <a:pt x="3543" y="12707"/>
                  </a:lnTo>
                  <a:lnTo>
                    <a:pt x="7087" y="12707"/>
                  </a:lnTo>
                  <a:lnTo>
                    <a:pt x="8902" y="9077"/>
                  </a:lnTo>
                  <a:lnTo>
                    <a:pt x="12445" y="9077"/>
                  </a:lnTo>
                  <a:lnTo>
                    <a:pt x="12445" y="3631"/>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09" name="Freeform 208">
              <a:extLst>
                <a:ext uri="{FF2B5EF4-FFF2-40B4-BE49-F238E27FC236}">
                  <a16:creationId xmlns:a16="http://schemas.microsoft.com/office/drawing/2014/main" id="{7FE78169-AA90-D845-A24B-A970B322D91E}"/>
                </a:ext>
              </a:extLst>
            </p:cNvPr>
            <p:cNvSpPr/>
            <p:nvPr/>
          </p:nvSpPr>
          <p:spPr>
            <a:xfrm>
              <a:off x="7132659" y="1498006"/>
              <a:ext cx="161820" cy="304389"/>
            </a:xfrm>
            <a:custGeom>
              <a:avLst/>
              <a:gdLst>
                <a:gd name="connsiteX0" fmla="*/ 0 w 138971"/>
                <a:gd name="connsiteY0" fmla="*/ 39333 h 261410"/>
                <a:gd name="connsiteX1" fmla="*/ 129984 w 138971"/>
                <a:gd name="connsiteY1" fmla="*/ 0 h 261410"/>
                <a:gd name="connsiteX2" fmla="*/ 133527 w 138971"/>
                <a:gd name="connsiteY2" fmla="*/ 3371 h 261410"/>
                <a:gd name="connsiteX3" fmla="*/ 135342 w 138971"/>
                <a:gd name="connsiteY3" fmla="*/ 10287 h 261410"/>
                <a:gd name="connsiteX4" fmla="*/ 133527 w 138971"/>
                <a:gd name="connsiteY4" fmla="*/ 15387 h 261410"/>
                <a:gd name="connsiteX5" fmla="*/ 129984 w 138971"/>
                <a:gd name="connsiteY5" fmla="*/ 22217 h 261410"/>
                <a:gd name="connsiteX6" fmla="*/ 129984 w 138971"/>
                <a:gd name="connsiteY6" fmla="*/ 27317 h 261410"/>
                <a:gd name="connsiteX7" fmla="*/ 133527 w 138971"/>
                <a:gd name="connsiteY7" fmla="*/ 30775 h 261410"/>
                <a:gd name="connsiteX8" fmla="*/ 135342 w 138971"/>
                <a:gd name="connsiteY8" fmla="*/ 35875 h 261410"/>
                <a:gd name="connsiteX9" fmla="*/ 138972 w 138971"/>
                <a:gd name="connsiteY9" fmla="*/ 39333 h 261410"/>
                <a:gd name="connsiteX10" fmla="*/ 138972 w 138971"/>
                <a:gd name="connsiteY10" fmla="*/ 44433 h 261410"/>
                <a:gd name="connsiteX11" fmla="*/ 135342 w 138971"/>
                <a:gd name="connsiteY11" fmla="*/ 52991 h 261410"/>
                <a:gd name="connsiteX12" fmla="*/ 133527 w 138971"/>
                <a:gd name="connsiteY12" fmla="*/ 63192 h 261410"/>
                <a:gd name="connsiteX13" fmla="*/ 129984 w 138971"/>
                <a:gd name="connsiteY13" fmla="*/ 64920 h 261410"/>
                <a:gd name="connsiteX14" fmla="*/ 124539 w 138971"/>
                <a:gd name="connsiteY14" fmla="*/ 71750 h 261410"/>
                <a:gd name="connsiteX15" fmla="*/ 120909 w 138971"/>
                <a:gd name="connsiteY15" fmla="*/ 76850 h 261410"/>
                <a:gd name="connsiteX16" fmla="*/ 117279 w 138971"/>
                <a:gd name="connsiteY16" fmla="*/ 80308 h 261410"/>
                <a:gd name="connsiteX17" fmla="*/ 113736 w 138971"/>
                <a:gd name="connsiteY17" fmla="*/ 83679 h 261410"/>
                <a:gd name="connsiteX18" fmla="*/ 113736 w 138971"/>
                <a:gd name="connsiteY18" fmla="*/ 92237 h 261410"/>
                <a:gd name="connsiteX19" fmla="*/ 117279 w 138971"/>
                <a:gd name="connsiteY19" fmla="*/ 95695 h 261410"/>
                <a:gd name="connsiteX20" fmla="*/ 120909 w 138971"/>
                <a:gd name="connsiteY20" fmla="*/ 100795 h 261410"/>
                <a:gd name="connsiteX21" fmla="*/ 120909 w 138971"/>
                <a:gd name="connsiteY21" fmla="*/ 109353 h 261410"/>
                <a:gd name="connsiteX22" fmla="*/ 117279 w 138971"/>
                <a:gd name="connsiteY22" fmla="*/ 117911 h 261410"/>
                <a:gd name="connsiteX23" fmla="*/ 117279 w 138971"/>
                <a:gd name="connsiteY23" fmla="*/ 124741 h 261410"/>
                <a:gd name="connsiteX24" fmla="*/ 113736 w 138971"/>
                <a:gd name="connsiteY24" fmla="*/ 133299 h 261410"/>
                <a:gd name="connsiteX25" fmla="*/ 113736 w 138971"/>
                <a:gd name="connsiteY25" fmla="*/ 138399 h 261410"/>
                <a:gd name="connsiteX26" fmla="*/ 113736 w 138971"/>
                <a:gd name="connsiteY26" fmla="*/ 146957 h 261410"/>
                <a:gd name="connsiteX27" fmla="*/ 111920 w 138971"/>
                <a:gd name="connsiteY27" fmla="*/ 150329 h 261410"/>
                <a:gd name="connsiteX28" fmla="*/ 111920 w 138971"/>
                <a:gd name="connsiteY28" fmla="*/ 158887 h 261410"/>
                <a:gd name="connsiteX29" fmla="*/ 111920 w 138971"/>
                <a:gd name="connsiteY29" fmla="*/ 165716 h 261410"/>
                <a:gd name="connsiteX30" fmla="*/ 111920 w 138971"/>
                <a:gd name="connsiteY30" fmla="*/ 174274 h 261410"/>
                <a:gd name="connsiteX31" fmla="*/ 111920 w 138971"/>
                <a:gd name="connsiteY31" fmla="*/ 182832 h 261410"/>
                <a:gd name="connsiteX32" fmla="*/ 113736 w 138971"/>
                <a:gd name="connsiteY32" fmla="*/ 189661 h 261410"/>
                <a:gd name="connsiteX33" fmla="*/ 113736 w 138971"/>
                <a:gd name="connsiteY33" fmla="*/ 194761 h 261410"/>
                <a:gd name="connsiteX34" fmla="*/ 117279 w 138971"/>
                <a:gd name="connsiteY34" fmla="*/ 203320 h 261410"/>
                <a:gd name="connsiteX35" fmla="*/ 120909 w 138971"/>
                <a:gd name="connsiteY35" fmla="*/ 210149 h 261410"/>
                <a:gd name="connsiteX36" fmla="*/ 117279 w 138971"/>
                <a:gd name="connsiteY36" fmla="*/ 215249 h 261410"/>
                <a:gd name="connsiteX37" fmla="*/ 120909 w 138971"/>
                <a:gd name="connsiteY37" fmla="*/ 220436 h 261410"/>
                <a:gd name="connsiteX38" fmla="*/ 117279 w 138971"/>
                <a:gd name="connsiteY38" fmla="*/ 223807 h 261410"/>
                <a:gd name="connsiteX39" fmla="*/ 113736 w 138971"/>
                <a:gd name="connsiteY39" fmla="*/ 227265 h 261410"/>
                <a:gd name="connsiteX40" fmla="*/ 117279 w 138971"/>
                <a:gd name="connsiteY40" fmla="*/ 230636 h 261410"/>
                <a:gd name="connsiteX41" fmla="*/ 117279 w 138971"/>
                <a:gd name="connsiteY41" fmla="*/ 235736 h 261410"/>
                <a:gd name="connsiteX42" fmla="*/ 120909 w 138971"/>
                <a:gd name="connsiteY42" fmla="*/ 239194 h 261410"/>
                <a:gd name="connsiteX43" fmla="*/ 120909 w 138971"/>
                <a:gd name="connsiteY43" fmla="*/ 240923 h 261410"/>
                <a:gd name="connsiteX44" fmla="*/ 124539 w 138971"/>
                <a:gd name="connsiteY44" fmla="*/ 244295 h 261410"/>
                <a:gd name="connsiteX45" fmla="*/ 64992 w 138971"/>
                <a:gd name="connsiteY45" fmla="*/ 261411 h 261410"/>
                <a:gd name="connsiteX46" fmla="*/ 59547 w 138971"/>
                <a:gd name="connsiteY46" fmla="*/ 252853 h 261410"/>
                <a:gd name="connsiteX47" fmla="*/ 59547 w 138971"/>
                <a:gd name="connsiteY47" fmla="*/ 251124 h 261410"/>
                <a:gd name="connsiteX48" fmla="*/ 59547 w 138971"/>
                <a:gd name="connsiteY48" fmla="*/ 244295 h 261410"/>
                <a:gd name="connsiteX49" fmla="*/ 59547 w 138971"/>
                <a:gd name="connsiteY49" fmla="*/ 240923 h 261410"/>
                <a:gd name="connsiteX50" fmla="*/ 59547 w 138971"/>
                <a:gd name="connsiteY50" fmla="*/ 239194 h 261410"/>
                <a:gd name="connsiteX51" fmla="*/ 55917 w 138971"/>
                <a:gd name="connsiteY51" fmla="*/ 232365 h 261410"/>
                <a:gd name="connsiteX52" fmla="*/ 52374 w 138971"/>
                <a:gd name="connsiteY52" fmla="*/ 227265 h 261410"/>
                <a:gd name="connsiteX53" fmla="*/ 52374 w 138971"/>
                <a:gd name="connsiteY53" fmla="*/ 218707 h 261410"/>
                <a:gd name="connsiteX54" fmla="*/ 52374 w 138971"/>
                <a:gd name="connsiteY54" fmla="*/ 215249 h 261410"/>
                <a:gd name="connsiteX55" fmla="*/ 52374 w 138971"/>
                <a:gd name="connsiteY55" fmla="*/ 210149 h 261410"/>
                <a:gd name="connsiteX56" fmla="*/ 52374 w 138971"/>
                <a:gd name="connsiteY56" fmla="*/ 203320 h 261410"/>
                <a:gd name="connsiteX57" fmla="*/ 52374 w 138971"/>
                <a:gd name="connsiteY57" fmla="*/ 198219 h 261410"/>
                <a:gd name="connsiteX58" fmla="*/ 48744 w 138971"/>
                <a:gd name="connsiteY58" fmla="*/ 186203 h 261410"/>
                <a:gd name="connsiteX59" fmla="*/ 46929 w 138971"/>
                <a:gd name="connsiteY59" fmla="*/ 182832 h 261410"/>
                <a:gd name="connsiteX60" fmla="*/ 43299 w 138971"/>
                <a:gd name="connsiteY60" fmla="*/ 179374 h 261410"/>
                <a:gd name="connsiteX61" fmla="*/ 36126 w 138971"/>
                <a:gd name="connsiteY61" fmla="*/ 177645 h 261410"/>
                <a:gd name="connsiteX62" fmla="*/ 34311 w 138971"/>
                <a:gd name="connsiteY62" fmla="*/ 177645 h 261410"/>
                <a:gd name="connsiteX63" fmla="*/ 27051 w 138971"/>
                <a:gd name="connsiteY63" fmla="*/ 174274 h 261410"/>
                <a:gd name="connsiteX64" fmla="*/ 30681 w 138971"/>
                <a:gd name="connsiteY64" fmla="*/ 167445 h 261410"/>
                <a:gd name="connsiteX65" fmla="*/ 30681 w 138971"/>
                <a:gd name="connsiteY65" fmla="*/ 165716 h 261410"/>
                <a:gd name="connsiteX66" fmla="*/ 27051 w 138971"/>
                <a:gd name="connsiteY66" fmla="*/ 157158 h 261410"/>
                <a:gd name="connsiteX67" fmla="*/ 25236 w 138971"/>
                <a:gd name="connsiteY67" fmla="*/ 146957 h 261410"/>
                <a:gd name="connsiteX68" fmla="*/ 21692 w 138971"/>
                <a:gd name="connsiteY68" fmla="*/ 145228 h 261410"/>
                <a:gd name="connsiteX69" fmla="*/ 18063 w 138971"/>
                <a:gd name="connsiteY69" fmla="*/ 138399 h 261410"/>
                <a:gd name="connsiteX70" fmla="*/ 14433 w 138971"/>
                <a:gd name="connsiteY70" fmla="*/ 133299 h 261410"/>
                <a:gd name="connsiteX71" fmla="*/ 14433 w 138971"/>
                <a:gd name="connsiteY71" fmla="*/ 124741 h 261410"/>
                <a:gd name="connsiteX72" fmla="*/ 14433 w 138971"/>
                <a:gd name="connsiteY72" fmla="*/ 116183 h 261410"/>
                <a:gd name="connsiteX73" fmla="*/ 14433 w 138971"/>
                <a:gd name="connsiteY73" fmla="*/ 104253 h 261410"/>
                <a:gd name="connsiteX74" fmla="*/ 18063 w 138971"/>
                <a:gd name="connsiteY74" fmla="*/ 97424 h 261410"/>
                <a:gd name="connsiteX75" fmla="*/ 14433 w 138971"/>
                <a:gd name="connsiteY75" fmla="*/ 92237 h 261410"/>
                <a:gd name="connsiteX76" fmla="*/ 12618 w 138971"/>
                <a:gd name="connsiteY76" fmla="*/ 85408 h 261410"/>
                <a:gd name="connsiteX77" fmla="*/ 8988 w 138971"/>
                <a:gd name="connsiteY77" fmla="*/ 80308 h 261410"/>
                <a:gd name="connsiteX78" fmla="*/ 5445 w 138971"/>
                <a:gd name="connsiteY78" fmla="*/ 73479 h 261410"/>
                <a:gd name="connsiteX79" fmla="*/ 5445 w 138971"/>
                <a:gd name="connsiteY79" fmla="*/ 59820 h 261410"/>
                <a:gd name="connsiteX80" fmla="*/ 0 w 138971"/>
                <a:gd name="connsiteY80" fmla="*/ 52991 h 26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8971" h="261410">
                  <a:moveTo>
                    <a:pt x="0" y="39333"/>
                  </a:moveTo>
                  <a:lnTo>
                    <a:pt x="129984" y="0"/>
                  </a:lnTo>
                  <a:lnTo>
                    <a:pt x="133527" y="3371"/>
                  </a:lnTo>
                  <a:lnTo>
                    <a:pt x="135342" y="10287"/>
                  </a:lnTo>
                  <a:lnTo>
                    <a:pt x="133527" y="15387"/>
                  </a:lnTo>
                  <a:lnTo>
                    <a:pt x="129984" y="22217"/>
                  </a:lnTo>
                  <a:lnTo>
                    <a:pt x="129984" y="27317"/>
                  </a:lnTo>
                  <a:lnTo>
                    <a:pt x="133527" y="30775"/>
                  </a:lnTo>
                  <a:lnTo>
                    <a:pt x="135342" y="35875"/>
                  </a:lnTo>
                  <a:lnTo>
                    <a:pt x="138972" y="39333"/>
                  </a:lnTo>
                  <a:lnTo>
                    <a:pt x="138972" y="44433"/>
                  </a:lnTo>
                  <a:lnTo>
                    <a:pt x="135342" y="52991"/>
                  </a:lnTo>
                  <a:lnTo>
                    <a:pt x="133527" y="63192"/>
                  </a:lnTo>
                  <a:lnTo>
                    <a:pt x="129984" y="64920"/>
                  </a:lnTo>
                  <a:lnTo>
                    <a:pt x="124539" y="71750"/>
                  </a:lnTo>
                  <a:lnTo>
                    <a:pt x="120909" y="76850"/>
                  </a:lnTo>
                  <a:lnTo>
                    <a:pt x="117279" y="80308"/>
                  </a:lnTo>
                  <a:lnTo>
                    <a:pt x="113736" y="83679"/>
                  </a:lnTo>
                  <a:lnTo>
                    <a:pt x="113736" y="92237"/>
                  </a:lnTo>
                  <a:lnTo>
                    <a:pt x="117279" y="95695"/>
                  </a:lnTo>
                  <a:lnTo>
                    <a:pt x="120909" y="100795"/>
                  </a:lnTo>
                  <a:lnTo>
                    <a:pt x="120909" y="109353"/>
                  </a:lnTo>
                  <a:lnTo>
                    <a:pt x="117279" y="117911"/>
                  </a:lnTo>
                  <a:lnTo>
                    <a:pt x="117279" y="124741"/>
                  </a:lnTo>
                  <a:lnTo>
                    <a:pt x="113736" y="133299"/>
                  </a:lnTo>
                  <a:lnTo>
                    <a:pt x="113736" y="138399"/>
                  </a:lnTo>
                  <a:lnTo>
                    <a:pt x="113736" y="146957"/>
                  </a:lnTo>
                  <a:lnTo>
                    <a:pt x="111920" y="150329"/>
                  </a:lnTo>
                  <a:lnTo>
                    <a:pt x="111920" y="158887"/>
                  </a:lnTo>
                  <a:lnTo>
                    <a:pt x="111920" y="165716"/>
                  </a:lnTo>
                  <a:lnTo>
                    <a:pt x="111920" y="174274"/>
                  </a:lnTo>
                  <a:lnTo>
                    <a:pt x="111920" y="182832"/>
                  </a:lnTo>
                  <a:lnTo>
                    <a:pt x="113736" y="189661"/>
                  </a:lnTo>
                  <a:lnTo>
                    <a:pt x="113736" y="194761"/>
                  </a:lnTo>
                  <a:lnTo>
                    <a:pt x="117279" y="203320"/>
                  </a:lnTo>
                  <a:lnTo>
                    <a:pt x="120909" y="210149"/>
                  </a:lnTo>
                  <a:lnTo>
                    <a:pt x="117279" y="215249"/>
                  </a:lnTo>
                  <a:lnTo>
                    <a:pt x="120909" y="220436"/>
                  </a:lnTo>
                  <a:lnTo>
                    <a:pt x="117279" y="223807"/>
                  </a:lnTo>
                  <a:lnTo>
                    <a:pt x="113736" y="227265"/>
                  </a:lnTo>
                  <a:lnTo>
                    <a:pt x="117279" y="230636"/>
                  </a:lnTo>
                  <a:lnTo>
                    <a:pt x="117279" y="235736"/>
                  </a:lnTo>
                  <a:lnTo>
                    <a:pt x="120909" y="239194"/>
                  </a:lnTo>
                  <a:lnTo>
                    <a:pt x="120909" y="240923"/>
                  </a:lnTo>
                  <a:lnTo>
                    <a:pt x="124539" y="244295"/>
                  </a:lnTo>
                  <a:lnTo>
                    <a:pt x="64992" y="261411"/>
                  </a:lnTo>
                  <a:lnTo>
                    <a:pt x="59547" y="252853"/>
                  </a:lnTo>
                  <a:lnTo>
                    <a:pt x="59547" y="251124"/>
                  </a:lnTo>
                  <a:lnTo>
                    <a:pt x="59547" y="244295"/>
                  </a:lnTo>
                  <a:lnTo>
                    <a:pt x="59547" y="240923"/>
                  </a:lnTo>
                  <a:lnTo>
                    <a:pt x="59547" y="239194"/>
                  </a:lnTo>
                  <a:lnTo>
                    <a:pt x="55917" y="232365"/>
                  </a:lnTo>
                  <a:lnTo>
                    <a:pt x="52374" y="227265"/>
                  </a:lnTo>
                  <a:lnTo>
                    <a:pt x="52374" y="218707"/>
                  </a:lnTo>
                  <a:lnTo>
                    <a:pt x="52374" y="215249"/>
                  </a:lnTo>
                  <a:lnTo>
                    <a:pt x="52374" y="210149"/>
                  </a:lnTo>
                  <a:lnTo>
                    <a:pt x="52374" y="203320"/>
                  </a:lnTo>
                  <a:lnTo>
                    <a:pt x="52374" y="198219"/>
                  </a:lnTo>
                  <a:lnTo>
                    <a:pt x="48744" y="186203"/>
                  </a:lnTo>
                  <a:lnTo>
                    <a:pt x="46929" y="182832"/>
                  </a:lnTo>
                  <a:lnTo>
                    <a:pt x="43299" y="179374"/>
                  </a:lnTo>
                  <a:lnTo>
                    <a:pt x="36126" y="177645"/>
                  </a:lnTo>
                  <a:lnTo>
                    <a:pt x="34311" y="177645"/>
                  </a:lnTo>
                  <a:lnTo>
                    <a:pt x="27051" y="174274"/>
                  </a:lnTo>
                  <a:lnTo>
                    <a:pt x="30681" y="167445"/>
                  </a:lnTo>
                  <a:lnTo>
                    <a:pt x="30681" y="165716"/>
                  </a:lnTo>
                  <a:lnTo>
                    <a:pt x="27051" y="157158"/>
                  </a:lnTo>
                  <a:lnTo>
                    <a:pt x="25236" y="146957"/>
                  </a:lnTo>
                  <a:lnTo>
                    <a:pt x="21692" y="145228"/>
                  </a:lnTo>
                  <a:lnTo>
                    <a:pt x="18063" y="138399"/>
                  </a:lnTo>
                  <a:lnTo>
                    <a:pt x="14433" y="133299"/>
                  </a:lnTo>
                  <a:lnTo>
                    <a:pt x="14433" y="124741"/>
                  </a:lnTo>
                  <a:lnTo>
                    <a:pt x="14433" y="116183"/>
                  </a:lnTo>
                  <a:lnTo>
                    <a:pt x="14433" y="104253"/>
                  </a:lnTo>
                  <a:lnTo>
                    <a:pt x="18063" y="97424"/>
                  </a:lnTo>
                  <a:lnTo>
                    <a:pt x="14433" y="92237"/>
                  </a:lnTo>
                  <a:lnTo>
                    <a:pt x="12618" y="85408"/>
                  </a:lnTo>
                  <a:lnTo>
                    <a:pt x="8988" y="80308"/>
                  </a:lnTo>
                  <a:lnTo>
                    <a:pt x="5445" y="73479"/>
                  </a:lnTo>
                  <a:lnTo>
                    <a:pt x="5445" y="59820"/>
                  </a:lnTo>
                  <a:lnTo>
                    <a:pt x="0" y="52991"/>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0" name="Freeform 209">
              <a:extLst>
                <a:ext uri="{FF2B5EF4-FFF2-40B4-BE49-F238E27FC236}">
                  <a16:creationId xmlns:a16="http://schemas.microsoft.com/office/drawing/2014/main" id="{6A792ACC-5DFD-5A4E-BD58-E5CCE15C002E}"/>
                </a:ext>
              </a:extLst>
            </p:cNvPr>
            <p:cNvSpPr/>
            <p:nvPr/>
          </p:nvSpPr>
          <p:spPr>
            <a:xfrm>
              <a:off x="7263081" y="1455729"/>
              <a:ext cx="155782" cy="327340"/>
            </a:xfrm>
            <a:custGeom>
              <a:avLst/>
              <a:gdLst>
                <a:gd name="connsiteX0" fmla="*/ 21693 w 133786"/>
                <a:gd name="connsiteY0" fmla="*/ 35788 h 281120"/>
                <a:gd name="connsiteX1" fmla="*/ 21693 w 133786"/>
                <a:gd name="connsiteY1" fmla="*/ 28959 h 281120"/>
                <a:gd name="connsiteX2" fmla="*/ 18063 w 133786"/>
                <a:gd name="connsiteY2" fmla="*/ 20401 h 281120"/>
                <a:gd name="connsiteX3" fmla="*/ 21693 w 133786"/>
                <a:gd name="connsiteY3" fmla="*/ 15301 h 281120"/>
                <a:gd name="connsiteX4" fmla="*/ 23508 w 133786"/>
                <a:gd name="connsiteY4" fmla="*/ 11930 h 281120"/>
                <a:gd name="connsiteX5" fmla="*/ 27138 w 133786"/>
                <a:gd name="connsiteY5" fmla="*/ 8558 h 281120"/>
                <a:gd name="connsiteX6" fmla="*/ 30767 w 133786"/>
                <a:gd name="connsiteY6" fmla="*/ 6829 h 281120"/>
                <a:gd name="connsiteX7" fmla="*/ 36126 w 133786"/>
                <a:gd name="connsiteY7" fmla="*/ 6829 h 281120"/>
                <a:gd name="connsiteX8" fmla="*/ 39756 w 133786"/>
                <a:gd name="connsiteY8" fmla="*/ 3371 h 281120"/>
                <a:gd name="connsiteX9" fmla="*/ 43386 w 133786"/>
                <a:gd name="connsiteY9" fmla="*/ 3371 h 281120"/>
                <a:gd name="connsiteX10" fmla="*/ 47015 w 133786"/>
                <a:gd name="connsiteY10" fmla="*/ 0 h 281120"/>
                <a:gd name="connsiteX11" fmla="*/ 47015 w 133786"/>
                <a:gd name="connsiteY11" fmla="*/ 8558 h 281120"/>
                <a:gd name="connsiteX12" fmla="*/ 48831 w 133786"/>
                <a:gd name="connsiteY12" fmla="*/ 15301 h 281120"/>
                <a:gd name="connsiteX13" fmla="*/ 52460 w 133786"/>
                <a:gd name="connsiteY13" fmla="*/ 23859 h 281120"/>
                <a:gd name="connsiteX14" fmla="*/ 56090 w 133786"/>
                <a:gd name="connsiteY14" fmla="*/ 35788 h 281120"/>
                <a:gd name="connsiteX15" fmla="*/ 57819 w 133786"/>
                <a:gd name="connsiteY15" fmla="*/ 44260 h 281120"/>
                <a:gd name="connsiteX16" fmla="*/ 65079 w 133786"/>
                <a:gd name="connsiteY16" fmla="*/ 56189 h 281120"/>
                <a:gd name="connsiteX17" fmla="*/ 68708 w 133786"/>
                <a:gd name="connsiteY17" fmla="*/ 68119 h 281120"/>
                <a:gd name="connsiteX18" fmla="*/ 74153 w 133786"/>
                <a:gd name="connsiteY18" fmla="*/ 76677 h 281120"/>
                <a:gd name="connsiteX19" fmla="*/ 74153 w 133786"/>
                <a:gd name="connsiteY19" fmla="*/ 90335 h 281120"/>
                <a:gd name="connsiteX20" fmla="*/ 79511 w 133786"/>
                <a:gd name="connsiteY20" fmla="*/ 100536 h 281120"/>
                <a:gd name="connsiteX21" fmla="*/ 83141 w 133786"/>
                <a:gd name="connsiteY21" fmla="*/ 110737 h 281120"/>
                <a:gd name="connsiteX22" fmla="*/ 86771 w 133786"/>
                <a:gd name="connsiteY22" fmla="*/ 120937 h 281120"/>
                <a:gd name="connsiteX23" fmla="*/ 90401 w 133786"/>
                <a:gd name="connsiteY23" fmla="*/ 132867 h 281120"/>
                <a:gd name="connsiteX24" fmla="*/ 92216 w 133786"/>
                <a:gd name="connsiteY24" fmla="*/ 141425 h 281120"/>
                <a:gd name="connsiteX25" fmla="*/ 95846 w 133786"/>
                <a:gd name="connsiteY25" fmla="*/ 153354 h 281120"/>
                <a:gd name="connsiteX26" fmla="*/ 99476 w 133786"/>
                <a:gd name="connsiteY26" fmla="*/ 161826 h 281120"/>
                <a:gd name="connsiteX27" fmla="*/ 101204 w 133786"/>
                <a:gd name="connsiteY27" fmla="*/ 170384 h 281120"/>
                <a:gd name="connsiteX28" fmla="*/ 104834 w 133786"/>
                <a:gd name="connsiteY28" fmla="*/ 182313 h 281120"/>
                <a:gd name="connsiteX29" fmla="*/ 108464 w 133786"/>
                <a:gd name="connsiteY29" fmla="*/ 184042 h 281120"/>
                <a:gd name="connsiteX30" fmla="*/ 117539 w 133786"/>
                <a:gd name="connsiteY30" fmla="*/ 194243 h 281120"/>
                <a:gd name="connsiteX31" fmla="*/ 122984 w 133786"/>
                <a:gd name="connsiteY31" fmla="*/ 199343 h 281120"/>
                <a:gd name="connsiteX32" fmla="*/ 126527 w 133786"/>
                <a:gd name="connsiteY32" fmla="*/ 204443 h 281120"/>
                <a:gd name="connsiteX33" fmla="*/ 133787 w 133786"/>
                <a:gd name="connsiteY33" fmla="*/ 214644 h 281120"/>
                <a:gd name="connsiteX34" fmla="*/ 133787 w 133786"/>
                <a:gd name="connsiteY34" fmla="*/ 219744 h 281120"/>
                <a:gd name="connsiteX35" fmla="*/ 133787 w 133786"/>
                <a:gd name="connsiteY35" fmla="*/ 231674 h 281120"/>
                <a:gd name="connsiteX36" fmla="*/ 130157 w 133786"/>
                <a:gd name="connsiteY36" fmla="*/ 235131 h 281120"/>
                <a:gd name="connsiteX37" fmla="*/ 130157 w 133786"/>
                <a:gd name="connsiteY37" fmla="*/ 236860 h 281120"/>
                <a:gd name="connsiteX38" fmla="*/ 122984 w 133786"/>
                <a:gd name="connsiteY38" fmla="*/ 240232 h 281120"/>
                <a:gd name="connsiteX39" fmla="*/ 117539 w 133786"/>
                <a:gd name="connsiteY39" fmla="*/ 247061 h 281120"/>
                <a:gd name="connsiteX40" fmla="*/ 112094 w 133786"/>
                <a:gd name="connsiteY40" fmla="*/ 255533 h 281120"/>
                <a:gd name="connsiteX41" fmla="*/ 104834 w 133786"/>
                <a:gd name="connsiteY41" fmla="*/ 257261 h 281120"/>
                <a:gd name="connsiteX42" fmla="*/ 99476 w 133786"/>
                <a:gd name="connsiteY42" fmla="*/ 260633 h 281120"/>
                <a:gd name="connsiteX43" fmla="*/ 92216 w 133786"/>
                <a:gd name="connsiteY43" fmla="*/ 264091 h 281120"/>
                <a:gd name="connsiteX44" fmla="*/ 79511 w 133786"/>
                <a:gd name="connsiteY44" fmla="*/ 264091 h 281120"/>
                <a:gd name="connsiteX45" fmla="*/ 68708 w 133786"/>
                <a:gd name="connsiteY45" fmla="*/ 269191 h 281120"/>
                <a:gd name="connsiteX46" fmla="*/ 12618 w 133786"/>
                <a:gd name="connsiteY46" fmla="*/ 281120 h 281120"/>
                <a:gd name="connsiteX47" fmla="*/ 9075 w 133786"/>
                <a:gd name="connsiteY47" fmla="*/ 272562 h 281120"/>
                <a:gd name="connsiteX48" fmla="*/ 5445 w 133786"/>
                <a:gd name="connsiteY48" fmla="*/ 267462 h 281120"/>
                <a:gd name="connsiteX49" fmla="*/ 1815 w 133786"/>
                <a:gd name="connsiteY49" fmla="*/ 264091 h 281120"/>
                <a:gd name="connsiteX50" fmla="*/ 5445 w 133786"/>
                <a:gd name="connsiteY50" fmla="*/ 260633 h 281120"/>
                <a:gd name="connsiteX51" fmla="*/ 9075 w 133786"/>
                <a:gd name="connsiteY51" fmla="*/ 257261 h 281120"/>
                <a:gd name="connsiteX52" fmla="*/ 9075 w 133786"/>
                <a:gd name="connsiteY52" fmla="*/ 252161 h 281120"/>
                <a:gd name="connsiteX53" fmla="*/ 9075 w 133786"/>
                <a:gd name="connsiteY53" fmla="*/ 247061 h 281120"/>
                <a:gd name="connsiteX54" fmla="*/ 5445 w 133786"/>
                <a:gd name="connsiteY54" fmla="*/ 240232 h 281120"/>
                <a:gd name="connsiteX55" fmla="*/ 1815 w 133786"/>
                <a:gd name="connsiteY55" fmla="*/ 228302 h 281120"/>
                <a:gd name="connsiteX56" fmla="*/ 1815 w 133786"/>
                <a:gd name="connsiteY56" fmla="*/ 223202 h 281120"/>
                <a:gd name="connsiteX57" fmla="*/ 0 w 133786"/>
                <a:gd name="connsiteY57" fmla="*/ 219744 h 281120"/>
                <a:gd name="connsiteX58" fmla="*/ 0 w 133786"/>
                <a:gd name="connsiteY58" fmla="*/ 216373 h 281120"/>
                <a:gd name="connsiteX59" fmla="*/ 0 w 133786"/>
                <a:gd name="connsiteY59" fmla="*/ 211273 h 281120"/>
                <a:gd name="connsiteX60" fmla="*/ 0 w 133786"/>
                <a:gd name="connsiteY60" fmla="*/ 204443 h 281120"/>
                <a:gd name="connsiteX61" fmla="*/ 0 w 133786"/>
                <a:gd name="connsiteY61" fmla="*/ 202714 h 281120"/>
                <a:gd name="connsiteX62" fmla="*/ 0 w 133786"/>
                <a:gd name="connsiteY62" fmla="*/ 195972 h 281120"/>
                <a:gd name="connsiteX63" fmla="*/ 0 w 133786"/>
                <a:gd name="connsiteY63" fmla="*/ 190785 h 281120"/>
                <a:gd name="connsiteX64" fmla="*/ 1815 w 133786"/>
                <a:gd name="connsiteY64" fmla="*/ 184042 h 281120"/>
                <a:gd name="connsiteX65" fmla="*/ 1815 w 133786"/>
                <a:gd name="connsiteY65" fmla="*/ 175484 h 281120"/>
                <a:gd name="connsiteX66" fmla="*/ 1815 w 133786"/>
                <a:gd name="connsiteY66" fmla="*/ 170384 h 281120"/>
                <a:gd name="connsiteX67" fmla="*/ 5445 w 133786"/>
                <a:gd name="connsiteY67" fmla="*/ 163555 h 281120"/>
                <a:gd name="connsiteX68" fmla="*/ 9075 w 133786"/>
                <a:gd name="connsiteY68" fmla="*/ 154997 h 281120"/>
                <a:gd name="connsiteX69" fmla="*/ 9075 w 133786"/>
                <a:gd name="connsiteY69" fmla="*/ 149896 h 281120"/>
                <a:gd name="connsiteX70" fmla="*/ 9075 w 133786"/>
                <a:gd name="connsiteY70" fmla="*/ 141425 h 281120"/>
                <a:gd name="connsiteX71" fmla="*/ 9075 w 133786"/>
                <a:gd name="connsiteY71" fmla="*/ 132867 h 281120"/>
                <a:gd name="connsiteX72" fmla="*/ 5445 w 133786"/>
                <a:gd name="connsiteY72" fmla="*/ 129495 h 281120"/>
                <a:gd name="connsiteX73" fmla="*/ 1815 w 133786"/>
                <a:gd name="connsiteY73" fmla="*/ 126037 h 281120"/>
                <a:gd name="connsiteX74" fmla="*/ 1815 w 133786"/>
                <a:gd name="connsiteY74" fmla="*/ 120937 h 281120"/>
                <a:gd name="connsiteX75" fmla="*/ 5445 w 133786"/>
                <a:gd name="connsiteY75" fmla="*/ 117566 h 281120"/>
                <a:gd name="connsiteX76" fmla="*/ 9075 w 133786"/>
                <a:gd name="connsiteY76" fmla="*/ 114108 h 281120"/>
                <a:gd name="connsiteX77" fmla="*/ 14433 w 133786"/>
                <a:gd name="connsiteY77" fmla="*/ 105636 h 281120"/>
                <a:gd name="connsiteX78" fmla="*/ 18063 w 133786"/>
                <a:gd name="connsiteY78" fmla="*/ 102265 h 281120"/>
                <a:gd name="connsiteX79" fmla="*/ 21693 w 133786"/>
                <a:gd name="connsiteY79" fmla="*/ 100536 h 281120"/>
                <a:gd name="connsiteX80" fmla="*/ 23508 w 133786"/>
                <a:gd name="connsiteY80" fmla="*/ 90335 h 281120"/>
                <a:gd name="connsiteX81" fmla="*/ 27138 w 133786"/>
                <a:gd name="connsiteY81" fmla="*/ 85149 h 281120"/>
                <a:gd name="connsiteX82" fmla="*/ 27138 w 133786"/>
                <a:gd name="connsiteY82" fmla="*/ 80048 h 281120"/>
                <a:gd name="connsiteX83" fmla="*/ 27138 w 133786"/>
                <a:gd name="connsiteY83" fmla="*/ 76677 h 281120"/>
                <a:gd name="connsiteX84" fmla="*/ 23508 w 133786"/>
                <a:gd name="connsiteY84" fmla="*/ 73219 h 281120"/>
                <a:gd name="connsiteX85" fmla="*/ 21693 w 133786"/>
                <a:gd name="connsiteY85" fmla="*/ 68119 h 281120"/>
                <a:gd name="connsiteX86" fmla="*/ 18063 w 133786"/>
                <a:gd name="connsiteY86" fmla="*/ 64748 h 281120"/>
                <a:gd name="connsiteX87" fmla="*/ 18063 w 133786"/>
                <a:gd name="connsiteY87" fmla="*/ 61290 h 281120"/>
                <a:gd name="connsiteX88" fmla="*/ 18063 w 133786"/>
                <a:gd name="connsiteY88" fmla="*/ 59647 h 281120"/>
                <a:gd name="connsiteX89" fmla="*/ 21693 w 133786"/>
                <a:gd name="connsiteY89" fmla="*/ 56189 h 281120"/>
                <a:gd name="connsiteX90" fmla="*/ 23508 w 133786"/>
                <a:gd name="connsiteY90" fmla="*/ 49447 h 281120"/>
                <a:gd name="connsiteX91" fmla="*/ 23508 w 133786"/>
                <a:gd name="connsiteY91" fmla="*/ 44260 h 281120"/>
                <a:gd name="connsiteX92" fmla="*/ 21693 w 133786"/>
                <a:gd name="connsiteY92" fmla="*/ 40889 h 28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33786" h="281120">
                  <a:moveTo>
                    <a:pt x="21693" y="35788"/>
                  </a:moveTo>
                  <a:lnTo>
                    <a:pt x="21693" y="28959"/>
                  </a:lnTo>
                  <a:lnTo>
                    <a:pt x="18063" y="20401"/>
                  </a:lnTo>
                  <a:lnTo>
                    <a:pt x="21693" y="15301"/>
                  </a:lnTo>
                  <a:lnTo>
                    <a:pt x="23508" y="11930"/>
                  </a:lnTo>
                  <a:lnTo>
                    <a:pt x="27138" y="8558"/>
                  </a:lnTo>
                  <a:lnTo>
                    <a:pt x="30767" y="6829"/>
                  </a:lnTo>
                  <a:lnTo>
                    <a:pt x="36126" y="6829"/>
                  </a:lnTo>
                  <a:lnTo>
                    <a:pt x="39756" y="3371"/>
                  </a:lnTo>
                  <a:lnTo>
                    <a:pt x="43386" y="3371"/>
                  </a:lnTo>
                  <a:lnTo>
                    <a:pt x="47015" y="0"/>
                  </a:lnTo>
                  <a:lnTo>
                    <a:pt x="47015" y="8558"/>
                  </a:lnTo>
                  <a:lnTo>
                    <a:pt x="48831" y="15301"/>
                  </a:lnTo>
                  <a:lnTo>
                    <a:pt x="52460" y="23859"/>
                  </a:lnTo>
                  <a:lnTo>
                    <a:pt x="56090" y="35788"/>
                  </a:lnTo>
                  <a:lnTo>
                    <a:pt x="57819" y="44260"/>
                  </a:lnTo>
                  <a:lnTo>
                    <a:pt x="65079" y="56189"/>
                  </a:lnTo>
                  <a:lnTo>
                    <a:pt x="68708" y="68119"/>
                  </a:lnTo>
                  <a:lnTo>
                    <a:pt x="74153" y="76677"/>
                  </a:lnTo>
                  <a:lnTo>
                    <a:pt x="74153" y="90335"/>
                  </a:lnTo>
                  <a:lnTo>
                    <a:pt x="79511" y="100536"/>
                  </a:lnTo>
                  <a:lnTo>
                    <a:pt x="83141" y="110737"/>
                  </a:lnTo>
                  <a:lnTo>
                    <a:pt x="86771" y="120937"/>
                  </a:lnTo>
                  <a:lnTo>
                    <a:pt x="90401" y="132867"/>
                  </a:lnTo>
                  <a:lnTo>
                    <a:pt x="92216" y="141425"/>
                  </a:lnTo>
                  <a:lnTo>
                    <a:pt x="95846" y="153354"/>
                  </a:lnTo>
                  <a:lnTo>
                    <a:pt x="99476" y="161826"/>
                  </a:lnTo>
                  <a:lnTo>
                    <a:pt x="101204" y="170384"/>
                  </a:lnTo>
                  <a:lnTo>
                    <a:pt x="104834" y="182313"/>
                  </a:lnTo>
                  <a:lnTo>
                    <a:pt x="108464" y="184042"/>
                  </a:lnTo>
                  <a:lnTo>
                    <a:pt x="117539" y="194243"/>
                  </a:lnTo>
                  <a:lnTo>
                    <a:pt x="122984" y="199343"/>
                  </a:lnTo>
                  <a:lnTo>
                    <a:pt x="126527" y="204443"/>
                  </a:lnTo>
                  <a:lnTo>
                    <a:pt x="133787" y="214644"/>
                  </a:lnTo>
                  <a:lnTo>
                    <a:pt x="133787" y="219744"/>
                  </a:lnTo>
                  <a:lnTo>
                    <a:pt x="133787" y="231674"/>
                  </a:lnTo>
                  <a:lnTo>
                    <a:pt x="130157" y="235131"/>
                  </a:lnTo>
                  <a:lnTo>
                    <a:pt x="130157" y="236860"/>
                  </a:lnTo>
                  <a:lnTo>
                    <a:pt x="122984" y="240232"/>
                  </a:lnTo>
                  <a:lnTo>
                    <a:pt x="117539" y="247061"/>
                  </a:lnTo>
                  <a:lnTo>
                    <a:pt x="112094" y="255533"/>
                  </a:lnTo>
                  <a:lnTo>
                    <a:pt x="104834" y="257261"/>
                  </a:lnTo>
                  <a:lnTo>
                    <a:pt x="99476" y="260633"/>
                  </a:lnTo>
                  <a:lnTo>
                    <a:pt x="92216" y="264091"/>
                  </a:lnTo>
                  <a:lnTo>
                    <a:pt x="79511" y="264091"/>
                  </a:lnTo>
                  <a:lnTo>
                    <a:pt x="68708" y="269191"/>
                  </a:lnTo>
                  <a:lnTo>
                    <a:pt x="12618" y="281120"/>
                  </a:lnTo>
                  <a:lnTo>
                    <a:pt x="9075" y="272562"/>
                  </a:lnTo>
                  <a:lnTo>
                    <a:pt x="5445" y="267462"/>
                  </a:lnTo>
                  <a:lnTo>
                    <a:pt x="1815" y="264091"/>
                  </a:lnTo>
                  <a:lnTo>
                    <a:pt x="5445" y="260633"/>
                  </a:lnTo>
                  <a:lnTo>
                    <a:pt x="9075" y="257261"/>
                  </a:lnTo>
                  <a:lnTo>
                    <a:pt x="9075" y="252161"/>
                  </a:lnTo>
                  <a:lnTo>
                    <a:pt x="9075" y="247061"/>
                  </a:lnTo>
                  <a:lnTo>
                    <a:pt x="5445" y="240232"/>
                  </a:lnTo>
                  <a:lnTo>
                    <a:pt x="1815" y="228302"/>
                  </a:lnTo>
                  <a:lnTo>
                    <a:pt x="1815" y="223202"/>
                  </a:lnTo>
                  <a:lnTo>
                    <a:pt x="0" y="219744"/>
                  </a:lnTo>
                  <a:lnTo>
                    <a:pt x="0" y="216373"/>
                  </a:lnTo>
                  <a:lnTo>
                    <a:pt x="0" y="211273"/>
                  </a:lnTo>
                  <a:lnTo>
                    <a:pt x="0" y="204443"/>
                  </a:lnTo>
                  <a:lnTo>
                    <a:pt x="0" y="202714"/>
                  </a:lnTo>
                  <a:lnTo>
                    <a:pt x="0" y="195972"/>
                  </a:lnTo>
                  <a:lnTo>
                    <a:pt x="0" y="190785"/>
                  </a:lnTo>
                  <a:lnTo>
                    <a:pt x="1815" y="184042"/>
                  </a:lnTo>
                  <a:lnTo>
                    <a:pt x="1815" y="175484"/>
                  </a:lnTo>
                  <a:lnTo>
                    <a:pt x="1815" y="170384"/>
                  </a:lnTo>
                  <a:lnTo>
                    <a:pt x="5445" y="163555"/>
                  </a:lnTo>
                  <a:lnTo>
                    <a:pt x="9075" y="154997"/>
                  </a:lnTo>
                  <a:lnTo>
                    <a:pt x="9075" y="149896"/>
                  </a:lnTo>
                  <a:lnTo>
                    <a:pt x="9075" y="141425"/>
                  </a:lnTo>
                  <a:lnTo>
                    <a:pt x="9075" y="132867"/>
                  </a:lnTo>
                  <a:lnTo>
                    <a:pt x="5445" y="129495"/>
                  </a:lnTo>
                  <a:lnTo>
                    <a:pt x="1815" y="126037"/>
                  </a:lnTo>
                  <a:lnTo>
                    <a:pt x="1815" y="120937"/>
                  </a:lnTo>
                  <a:lnTo>
                    <a:pt x="5445" y="117566"/>
                  </a:lnTo>
                  <a:lnTo>
                    <a:pt x="9075" y="114108"/>
                  </a:lnTo>
                  <a:lnTo>
                    <a:pt x="14433" y="105636"/>
                  </a:lnTo>
                  <a:lnTo>
                    <a:pt x="18063" y="102265"/>
                  </a:lnTo>
                  <a:lnTo>
                    <a:pt x="21693" y="100536"/>
                  </a:lnTo>
                  <a:lnTo>
                    <a:pt x="23508" y="90335"/>
                  </a:lnTo>
                  <a:lnTo>
                    <a:pt x="27138" y="85149"/>
                  </a:lnTo>
                  <a:lnTo>
                    <a:pt x="27138" y="80048"/>
                  </a:lnTo>
                  <a:lnTo>
                    <a:pt x="27138" y="76677"/>
                  </a:lnTo>
                  <a:lnTo>
                    <a:pt x="23508" y="73219"/>
                  </a:lnTo>
                  <a:lnTo>
                    <a:pt x="21693" y="68119"/>
                  </a:lnTo>
                  <a:lnTo>
                    <a:pt x="18063" y="64748"/>
                  </a:lnTo>
                  <a:lnTo>
                    <a:pt x="18063" y="61290"/>
                  </a:lnTo>
                  <a:lnTo>
                    <a:pt x="18063" y="59647"/>
                  </a:lnTo>
                  <a:lnTo>
                    <a:pt x="21693" y="56189"/>
                  </a:lnTo>
                  <a:lnTo>
                    <a:pt x="23508" y="49447"/>
                  </a:lnTo>
                  <a:lnTo>
                    <a:pt x="23508" y="44260"/>
                  </a:lnTo>
                  <a:lnTo>
                    <a:pt x="21693" y="40889"/>
                  </a:lnTo>
                  <a:close/>
                </a:path>
              </a:pathLst>
            </a:custGeom>
            <a:solidFill>
              <a:srgbClr val="C4F1FF"/>
            </a:solidFill>
            <a:ln w="8631" cap="flat">
              <a:solidFill>
                <a:srgbClr val="FFFFFF"/>
              </a:solidFill>
              <a:prstDash val="solid"/>
              <a:miter/>
            </a:ln>
          </p:spPr>
          <p:txBody>
            <a:bodyPr rtlCol="0" anchor="ctr"/>
            <a:lstStyle/>
            <a:p>
              <a:endParaRPr lang="en-US"/>
            </a:p>
          </p:txBody>
        </p:sp>
        <p:sp>
          <p:nvSpPr>
            <p:cNvPr id="211" name="Freeform 210">
              <a:extLst>
                <a:ext uri="{FF2B5EF4-FFF2-40B4-BE49-F238E27FC236}">
                  <a16:creationId xmlns:a16="http://schemas.microsoft.com/office/drawing/2014/main" id="{D2D5DFA6-CBBE-C748-8A61-B150B2350A28}"/>
                </a:ext>
              </a:extLst>
            </p:cNvPr>
            <p:cNvSpPr/>
            <p:nvPr/>
          </p:nvSpPr>
          <p:spPr>
            <a:xfrm>
              <a:off x="3370932" y="1948550"/>
              <a:ext cx="557919" cy="661926"/>
            </a:xfrm>
            <a:custGeom>
              <a:avLst/>
              <a:gdLst>
                <a:gd name="connsiteX0" fmla="*/ 112094 w 479142"/>
                <a:gd name="connsiteY0" fmla="*/ 0 h 568464"/>
                <a:gd name="connsiteX1" fmla="*/ 336281 w 479142"/>
                <a:gd name="connsiteY1" fmla="*/ 45124 h 568464"/>
                <a:gd name="connsiteX2" fmla="*/ 327293 w 479142"/>
                <a:gd name="connsiteY2" fmla="*/ 143759 h 568464"/>
                <a:gd name="connsiteX3" fmla="*/ 479142 w 479142"/>
                <a:gd name="connsiteY3" fmla="*/ 172199 h 568464"/>
                <a:gd name="connsiteX4" fmla="*/ 414064 w 479142"/>
                <a:gd name="connsiteY4" fmla="*/ 568465 h 568464"/>
                <a:gd name="connsiteX5" fmla="*/ 238707 w 479142"/>
                <a:gd name="connsiteY5" fmla="*/ 540024 h 568464"/>
                <a:gd name="connsiteX6" fmla="*/ 233262 w 479142"/>
                <a:gd name="connsiteY6" fmla="*/ 543396 h 568464"/>
                <a:gd name="connsiteX7" fmla="*/ 224187 w 479142"/>
                <a:gd name="connsiteY7" fmla="*/ 546767 h 568464"/>
                <a:gd name="connsiteX8" fmla="*/ 216928 w 479142"/>
                <a:gd name="connsiteY8" fmla="*/ 543396 h 568464"/>
                <a:gd name="connsiteX9" fmla="*/ 211569 w 479142"/>
                <a:gd name="connsiteY9" fmla="*/ 540024 h 568464"/>
                <a:gd name="connsiteX10" fmla="*/ 206125 w 479142"/>
                <a:gd name="connsiteY10" fmla="*/ 535010 h 568464"/>
                <a:gd name="connsiteX11" fmla="*/ 202495 w 479142"/>
                <a:gd name="connsiteY11" fmla="*/ 531725 h 568464"/>
                <a:gd name="connsiteX12" fmla="*/ 0 w 479142"/>
                <a:gd name="connsiteY12" fmla="*/ 494900 h 568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9142" h="568464">
                  <a:moveTo>
                    <a:pt x="112094" y="0"/>
                  </a:moveTo>
                  <a:lnTo>
                    <a:pt x="336281" y="45124"/>
                  </a:lnTo>
                  <a:lnTo>
                    <a:pt x="327293" y="143759"/>
                  </a:lnTo>
                  <a:lnTo>
                    <a:pt x="479142" y="172199"/>
                  </a:lnTo>
                  <a:lnTo>
                    <a:pt x="414064" y="568465"/>
                  </a:lnTo>
                  <a:lnTo>
                    <a:pt x="238707" y="540024"/>
                  </a:lnTo>
                  <a:lnTo>
                    <a:pt x="233262" y="543396"/>
                  </a:lnTo>
                  <a:lnTo>
                    <a:pt x="224187" y="546767"/>
                  </a:lnTo>
                  <a:lnTo>
                    <a:pt x="216928" y="543396"/>
                  </a:lnTo>
                  <a:lnTo>
                    <a:pt x="211569" y="540024"/>
                  </a:lnTo>
                  <a:lnTo>
                    <a:pt x="206125" y="535010"/>
                  </a:lnTo>
                  <a:lnTo>
                    <a:pt x="202495" y="531725"/>
                  </a:lnTo>
                  <a:lnTo>
                    <a:pt x="0" y="494900"/>
                  </a:lnTo>
                  <a:close/>
                </a:path>
              </a:pathLst>
            </a:custGeom>
            <a:solidFill>
              <a:srgbClr val="C2F0FF"/>
            </a:solidFill>
            <a:ln w="8631" cap="flat">
              <a:solidFill>
                <a:srgbClr val="FFFFFF"/>
              </a:solidFill>
              <a:prstDash val="solid"/>
              <a:miter/>
            </a:ln>
          </p:spPr>
          <p:txBody>
            <a:bodyPr rtlCol="0" anchor="ctr"/>
            <a:lstStyle/>
            <a:p>
              <a:endParaRPr lang="en-US"/>
            </a:p>
          </p:txBody>
        </p:sp>
        <p:sp>
          <p:nvSpPr>
            <p:cNvPr id="212" name="Freeform 211">
              <a:extLst>
                <a:ext uri="{FF2B5EF4-FFF2-40B4-BE49-F238E27FC236}">
                  <a16:creationId xmlns:a16="http://schemas.microsoft.com/office/drawing/2014/main" id="{16BA691B-4896-1946-ACF4-9A0CAF2E1B5E}"/>
                </a:ext>
              </a:extLst>
            </p:cNvPr>
            <p:cNvSpPr/>
            <p:nvPr/>
          </p:nvSpPr>
          <p:spPr>
            <a:xfrm>
              <a:off x="7317424" y="1146508"/>
              <a:ext cx="363492" cy="561672"/>
            </a:xfrm>
            <a:custGeom>
              <a:avLst/>
              <a:gdLst>
                <a:gd name="connsiteX0" fmla="*/ 0 w 312168"/>
                <a:gd name="connsiteY0" fmla="*/ 266857 h 482365"/>
                <a:gd name="connsiteX1" fmla="*/ 8988 w 312168"/>
                <a:gd name="connsiteY1" fmla="*/ 263399 h 482365"/>
                <a:gd name="connsiteX2" fmla="*/ 18063 w 312168"/>
                <a:gd name="connsiteY2" fmla="*/ 254841 h 482365"/>
                <a:gd name="connsiteX3" fmla="*/ 30681 w 312168"/>
                <a:gd name="connsiteY3" fmla="*/ 246283 h 482365"/>
                <a:gd name="connsiteX4" fmla="*/ 32496 w 312168"/>
                <a:gd name="connsiteY4" fmla="*/ 232625 h 482365"/>
                <a:gd name="connsiteX5" fmla="*/ 36126 w 312168"/>
                <a:gd name="connsiteY5" fmla="*/ 217237 h 482365"/>
                <a:gd name="connsiteX6" fmla="*/ 32496 w 312168"/>
                <a:gd name="connsiteY6" fmla="*/ 201850 h 482365"/>
                <a:gd name="connsiteX7" fmla="*/ 32496 w 312168"/>
                <a:gd name="connsiteY7" fmla="*/ 189834 h 482365"/>
                <a:gd name="connsiteX8" fmla="*/ 32496 w 312168"/>
                <a:gd name="connsiteY8" fmla="*/ 179633 h 482365"/>
                <a:gd name="connsiteX9" fmla="*/ 30681 w 312168"/>
                <a:gd name="connsiteY9" fmla="*/ 169346 h 482365"/>
                <a:gd name="connsiteX10" fmla="*/ 30681 w 312168"/>
                <a:gd name="connsiteY10" fmla="*/ 160788 h 482365"/>
                <a:gd name="connsiteX11" fmla="*/ 30681 w 312168"/>
                <a:gd name="connsiteY11" fmla="*/ 140301 h 482365"/>
                <a:gd name="connsiteX12" fmla="*/ 27051 w 312168"/>
                <a:gd name="connsiteY12" fmla="*/ 131743 h 482365"/>
                <a:gd name="connsiteX13" fmla="*/ 23421 w 312168"/>
                <a:gd name="connsiteY13" fmla="*/ 119727 h 482365"/>
                <a:gd name="connsiteX14" fmla="*/ 23421 w 312168"/>
                <a:gd name="connsiteY14" fmla="*/ 107797 h 482365"/>
                <a:gd name="connsiteX15" fmla="*/ 23421 w 312168"/>
                <a:gd name="connsiteY15" fmla="*/ 95781 h 482365"/>
                <a:gd name="connsiteX16" fmla="*/ 27051 w 312168"/>
                <a:gd name="connsiteY16" fmla="*/ 85494 h 482365"/>
                <a:gd name="connsiteX17" fmla="*/ 32496 w 312168"/>
                <a:gd name="connsiteY17" fmla="*/ 61549 h 482365"/>
                <a:gd name="connsiteX18" fmla="*/ 36126 w 312168"/>
                <a:gd name="connsiteY18" fmla="*/ 49620 h 482365"/>
                <a:gd name="connsiteX19" fmla="*/ 36126 w 312168"/>
                <a:gd name="connsiteY19" fmla="*/ 41062 h 482365"/>
                <a:gd name="connsiteX20" fmla="*/ 39669 w 312168"/>
                <a:gd name="connsiteY20" fmla="*/ 32503 h 482365"/>
                <a:gd name="connsiteX21" fmla="*/ 43299 w 312168"/>
                <a:gd name="connsiteY21" fmla="*/ 25674 h 482365"/>
                <a:gd name="connsiteX22" fmla="*/ 45114 w 312168"/>
                <a:gd name="connsiteY22" fmla="*/ 17116 h 482365"/>
                <a:gd name="connsiteX23" fmla="*/ 52374 w 312168"/>
                <a:gd name="connsiteY23" fmla="*/ 13658 h 482365"/>
                <a:gd name="connsiteX24" fmla="*/ 61362 w 312168"/>
                <a:gd name="connsiteY24" fmla="*/ 17116 h 482365"/>
                <a:gd name="connsiteX25" fmla="*/ 70350 w 312168"/>
                <a:gd name="connsiteY25" fmla="*/ 22216 h 482365"/>
                <a:gd name="connsiteX26" fmla="*/ 73980 w 312168"/>
                <a:gd name="connsiteY26" fmla="*/ 29046 h 482365"/>
                <a:gd name="connsiteX27" fmla="*/ 79425 w 312168"/>
                <a:gd name="connsiteY27" fmla="*/ 32503 h 482365"/>
                <a:gd name="connsiteX28" fmla="*/ 95673 w 312168"/>
                <a:gd name="connsiteY28" fmla="*/ 32503 h 482365"/>
                <a:gd name="connsiteX29" fmla="*/ 101031 w 312168"/>
                <a:gd name="connsiteY29" fmla="*/ 29046 h 482365"/>
                <a:gd name="connsiteX30" fmla="*/ 108291 w 312168"/>
                <a:gd name="connsiteY30" fmla="*/ 25674 h 482365"/>
                <a:gd name="connsiteX31" fmla="*/ 113649 w 312168"/>
                <a:gd name="connsiteY31" fmla="*/ 22216 h 482365"/>
                <a:gd name="connsiteX32" fmla="*/ 117279 w 312168"/>
                <a:gd name="connsiteY32" fmla="*/ 12016 h 482365"/>
                <a:gd name="connsiteX33" fmla="*/ 120909 w 312168"/>
                <a:gd name="connsiteY33" fmla="*/ 8558 h 482365"/>
                <a:gd name="connsiteX34" fmla="*/ 122724 w 312168"/>
                <a:gd name="connsiteY34" fmla="*/ 1729 h 482365"/>
                <a:gd name="connsiteX35" fmla="*/ 129897 w 312168"/>
                <a:gd name="connsiteY35" fmla="*/ 0 h 482365"/>
                <a:gd name="connsiteX36" fmla="*/ 135342 w 312168"/>
                <a:gd name="connsiteY36" fmla="*/ 5100 h 482365"/>
                <a:gd name="connsiteX37" fmla="*/ 144330 w 312168"/>
                <a:gd name="connsiteY37" fmla="*/ 8558 h 482365"/>
                <a:gd name="connsiteX38" fmla="*/ 156948 w 312168"/>
                <a:gd name="connsiteY38" fmla="*/ 13658 h 482365"/>
                <a:gd name="connsiteX39" fmla="*/ 164208 w 312168"/>
                <a:gd name="connsiteY39" fmla="*/ 20488 h 482365"/>
                <a:gd name="connsiteX40" fmla="*/ 173196 w 312168"/>
                <a:gd name="connsiteY40" fmla="*/ 22216 h 482365"/>
                <a:gd name="connsiteX41" fmla="*/ 175011 w 312168"/>
                <a:gd name="connsiteY41" fmla="*/ 29046 h 482365"/>
                <a:gd name="connsiteX42" fmla="*/ 178641 w 312168"/>
                <a:gd name="connsiteY42" fmla="*/ 41062 h 482365"/>
                <a:gd name="connsiteX43" fmla="*/ 182271 w 312168"/>
                <a:gd name="connsiteY43" fmla="*/ 54720 h 482365"/>
                <a:gd name="connsiteX44" fmla="*/ 185815 w 312168"/>
                <a:gd name="connsiteY44" fmla="*/ 66736 h 482365"/>
                <a:gd name="connsiteX45" fmla="*/ 191259 w 312168"/>
                <a:gd name="connsiteY45" fmla="*/ 78665 h 482365"/>
                <a:gd name="connsiteX46" fmla="*/ 194889 w 312168"/>
                <a:gd name="connsiteY46" fmla="*/ 90681 h 482365"/>
                <a:gd name="connsiteX47" fmla="*/ 200247 w 312168"/>
                <a:gd name="connsiteY47" fmla="*/ 102611 h 482365"/>
                <a:gd name="connsiteX48" fmla="*/ 203877 w 312168"/>
                <a:gd name="connsiteY48" fmla="*/ 114627 h 482365"/>
                <a:gd name="connsiteX49" fmla="*/ 209322 w 312168"/>
                <a:gd name="connsiteY49" fmla="*/ 126556 h 482365"/>
                <a:gd name="connsiteX50" fmla="*/ 212952 w 312168"/>
                <a:gd name="connsiteY50" fmla="*/ 135114 h 482365"/>
                <a:gd name="connsiteX51" fmla="*/ 216495 w 312168"/>
                <a:gd name="connsiteY51" fmla="*/ 140301 h 482365"/>
                <a:gd name="connsiteX52" fmla="*/ 216495 w 312168"/>
                <a:gd name="connsiteY52" fmla="*/ 148859 h 482365"/>
                <a:gd name="connsiteX53" fmla="*/ 220125 w 312168"/>
                <a:gd name="connsiteY53" fmla="*/ 159059 h 482365"/>
                <a:gd name="connsiteX54" fmla="*/ 225570 w 312168"/>
                <a:gd name="connsiteY54" fmla="*/ 160788 h 482365"/>
                <a:gd name="connsiteX55" fmla="*/ 238188 w 312168"/>
                <a:gd name="connsiteY55" fmla="*/ 160788 h 482365"/>
                <a:gd name="connsiteX56" fmla="*/ 243633 w 312168"/>
                <a:gd name="connsiteY56" fmla="*/ 167618 h 482365"/>
                <a:gd name="connsiteX57" fmla="*/ 250807 w 312168"/>
                <a:gd name="connsiteY57" fmla="*/ 172804 h 482365"/>
                <a:gd name="connsiteX58" fmla="*/ 252621 w 312168"/>
                <a:gd name="connsiteY58" fmla="*/ 181276 h 482365"/>
                <a:gd name="connsiteX59" fmla="*/ 256251 w 312168"/>
                <a:gd name="connsiteY59" fmla="*/ 188192 h 482365"/>
                <a:gd name="connsiteX60" fmla="*/ 263424 w 312168"/>
                <a:gd name="connsiteY60" fmla="*/ 193292 h 482365"/>
                <a:gd name="connsiteX61" fmla="*/ 272499 w 312168"/>
                <a:gd name="connsiteY61" fmla="*/ 196750 h 482365"/>
                <a:gd name="connsiteX62" fmla="*/ 281487 w 312168"/>
                <a:gd name="connsiteY62" fmla="*/ 196750 h 482365"/>
                <a:gd name="connsiteX63" fmla="*/ 286932 w 312168"/>
                <a:gd name="connsiteY63" fmla="*/ 193292 h 482365"/>
                <a:gd name="connsiteX64" fmla="*/ 294105 w 312168"/>
                <a:gd name="connsiteY64" fmla="*/ 189834 h 482365"/>
                <a:gd name="connsiteX65" fmla="*/ 297735 w 312168"/>
                <a:gd name="connsiteY65" fmla="*/ 196750 h 482365"/>
                <a:gd name="connsiteX66" fmla="*/ 299550 w 312168"/>
                <a:gd name="connsiteY66" fmla="*/ 201850 h 482365"/>
                <a:gd name="connsiteX67" fmla="*/ 299550 w 312168"/>
                <a:gd name="connsiteY67" fmla="*/ 208679 h 482365"/>
                <a:gd name="connsiteX68" fmla="*/ 303180 w 312168"/>
                <a:gd name="connsiteY68" fmla="*/ 213779 h 482365"/>
                <a:gd name="connsiteX69" fmla="*/ 306724 w 312168"/>
                <a:gd name="connsiteY69" fmla="*/ 217237 h 482365"/>
                <a:gd name="connsiteX70" fmla="*/ 308539 w 312168"/>
                <a:gd name="connsiteY70" fmla="*/ 220695 h 482365"/>
                <a:gd name="connsiteX71" fmla="*/ 312168 w 312168"/>
                <a:gd name="connsiteY71" fmla="*/ 225795 h 482365"/>
                <a:gd name="connsiteX72" fmla="*/ 308539 w 312168"/>
                <a:gd name="connsiteY72" fmla="*/ 232625 h 482365"/>
                <a:gd name="connsiteX73" fmla="*/ 306724 w 312168"/>
                <a:gd name="connsiteY73" fmla="*/ 237725 h 482365"/>
                <a:gd name="connsiteX74" fmla="*/ 299550 w 312168"/>
                <a:gd name="connsiteY74" fmla="*/ 242912 h 482365"/>
                <a:gd name="connsiteX75" fmla="*/ 297735 w 312168"/>
                <a:gd name="connsiteY75" fmla="*/ 246283 h 482365"/>
                <a:gd name="connsiteX76" fmla="*/ 294105 w 312168"/>
                <a:gd name="connsiteY76" fmla="*/ 246283 h 482365"/>
                <a:gd name="connsiteX77" fmla="*/ 286932 w 312168"/>
                <a:gd name="connsiteY77" fmla="*/ 249741 h 482365"/>
                <a:gd name="connsiteX78" fmla="*/ 285117 w 312168"/>
                <a:gd name="connsiteY78" fmla="*/ 253198 h 482365"/>
                <a:gd name="connsiteX79" fmla="*/ 277857 w 312168"/>
                <a:gd name="connsiteY79" fmla="*/ 258299 h 482365"/>
                <a:gd name="connsiteX80" fmla="*/ 277857 w 312168"/>
                <a:gd name="connsiteY80" fmla="*/ 261670 h 482365"/>
                <a:gd name="connsiteX81" fmla="*/ 272499 w 312168"/>
                <a:gd name="connsiteY81" fmla="*/ 261670 h 482365"/>
                <a:gd name="connsiteX82" fmla="*/ 272499 w 312168"/>
                <a:gd name="connsiteY82" fmla="*/ 263399 h 482365"/>
                <a:gd name="connsiteX83" fmla="*/ 265239 w 312168"/>
                <a:gd name="connsiteY83" fmla="*/ 266857 h 482365"/>
                <a:gd name="connsiteX84" fmla="*/ 263424 w 312168"/>
                <a:gd name="connsiteY84" fmla="*/ 270228 h 482365"/>
                <a:gd name="connsiteX85" fmla="*/ 259795 w 312168"/>
                <a:gd name="connsiteY85" fmla="*/ 270228 h 482365"/>
                <a:gd name="connsiteX86" fmla="*/ 259795 w 312168"/>
                <a:gd name="connsiteY86" fmla="*/ 275415 h 482365"/>
                <a:gd name="connsiteX87" fmla="*/ 259795 w 312168"/>
                <a:gd name="connsiteY87" fmla="*/ 282244 h 482365"/>
                <a:gd name="connsiteX88" fmla="*/ 256251 w 312168"/>
                <a:gd name="connsiteY88" fmla="*/ 282244 h 482365"/>
                <a:gd name="connsiteX89" fmla="*/ 252621 w 312168"/>
                <a:gd name="connsiteY89" fmla="*/ 283973 h 482365"/>
                <a:gd name="connsiteX90" fmla="*/ 250807 w 312168"/>
                <a:gd name="connsiteY90" fmla="*/ 287345 h 482365"/>
                <a:gd name="connsiteX91" fmla="*/ 243633 w 312168"/>
                <a:gd name="connsiteY91" fmla="*/ 287345 h 482365"/>
                <a:gd name="connsiteX92" fmla="*/ 243633 w 312168"/>
                <a:gd name="connsiteY92" fmla="*/ 294174 h 482365"/>
                <a:gd name="connsiteX93" fmla="*/ 241818 w 312168"/>
                <a:gd name="connsiteY93" fmla="*/ 295903 h 482365"/>
                <a:gd name="connsiteX94" fmla="*/ 241818 w 312168"/>
                <a:gd name="connsiteY94" fmla="*/ 302732 h 482365"/>
                <a:gd name="connsiteX95" fmla="*/ 241818 w 312168"/>
                <a:gd name="connsiteY95" fmla="*/ 304461 h 482365"/>
                <a:gd name="connsiteX96" fmla="*/ 238188 w 312168"/>
                <a:gd name="connsiteY96" fmla="*/ 307918 h 482365"/>
                <a:gd name="connsiteX97" fmla="*/ 234559 w 312168"/>
                <a:gd name="connsiteY97" fmla="*/ 311290 h 482365"/>
                <a:gd name="connsiteX98" fmla="*/ 230928 w 312168"/>
                <a:gd name="connsiteY98" fmla="*/ 311290 h 482365"/>
                <a:gd name="connsiteX99" fmla="*/ 229200 w 312168"/>
                <a:gd name="connsiteY99" fmla="*/ 307918 h 482365"/>
                <a:gd name="connsiteX100" fmla="*/ 225570 w 312168"/>
                <a:gd name="connsiteY100" fmla="*/ 307918 h 482365"/>
                <a:gd name="connsiteX101" fmla="*/ 221940 w 312168"/>
                <a:gd name="connsiteY101" fmla="*/ 307918 h 482365"/>
                <a:gd name="connsiteX102" fmla="*/ 221940 w 312168"/>
                <a:gd name="connsiteY102" fmla="*/ 304461 h 482365"/>
                <a:gd name="connsiteX103" fmla="*/ 216495 w 312168"/>
                <a:gd name="connsiteY103" fmla="*/ 302732 h 482365"/>
                <a:gd name="connsiteX104" fmla="*/ 216495 w 312168"/>
                <a:gd name="connsiteY104" fmla="*/ 304461 h 482365"/>
                <a:gd name="connsiteX105" fmla="*/ 216495 w 312168"/>
                <a:gd name="connsiteY105" fmla="*/ 307918 h 482365"/>
                <a:gd name="connsiteX106" fmla="*/ 212952 w 312168"/>
                <a:gd name="connsiteY106" fmla="*/ 311290 h 482365"/>
                <a:gd name="connsiteX107" fmla="*/ 209322 w 312168"/>
                <a:gd name="connsiteY107" fmla="*/ 311290 h 482365"/>
                <a:gd name="connsiteX108" fmla="*/ 207507 w 312168"/>
                <a:gd name="connsiteY108" fmla="*/ 307918 h 482365"/>
                <a:gd name="connsiteX109" fmla="*/ 200247 w 312168"/>
                <a:gd name="connsiteY109" fmla="*/ 304461 h 482365"/>
                <a:gd name="connsiteX110" fmla="*/ 200247 w 312168"/>
                <a:gd name="connsiteY110" fmla="*/ 302732 h 482365"/>
                <a:gd name="connsiteX111" fmla="*/ 198519 w 312168"/>
                <a:gd name="connsiteY111" fmla="*/ 299360 h 482365"/>
                <a:gd name="connsiteX112" fmla="*/ 198519 w 312168"/>
                <a:gd name="connsiteY112" fmla="*/ 295903 h 482365"/>
                <a:gd name="connsiteX113" fmla="*/ 198519 w 312168"/>
                <a:gd name="connsiteY113" fmla="*/ 294174 h 482365"/>
                <a:gd name="connsiteX114" fmla="*/ 194889 w 312168"/>
                <a:gd name="connsiteY114" fmla="*/ 294174 h 482365"/>
                <a:gd name="connsiteX115" fmla="*/ 191259 w 312168"/>
                <a:gd name="connsiteY115" fmla="*/ 294174 h 482365"/>
                <a:gd name="connsiteX116" fmla="*/ 187629 w 312168"/>
                <a:gd name="connsiteY116" fmla="*/ 295903 h 482365"/>
                <a:gd name="connsiteX117" fmla="*/ 187629 w 312168"/>
                <a:gd name="connsiteY117" fmla="*/ 302732 h 482365"/>
                <a:gd name="connsiteX118" fmla="*/ 185815 w 312168"/>
                <a:gd name="connsiteY118" fmla="*/ 302732 h 482365"/>
                <a:gd name="connsiteX119" fmla="*/ 185815 w 312168"/>
                <a:gd name="connsiteY119" fmla="*/ 304461 h 482365"/>
                <a:gd name="connsiteX120" fmla="*/ 185815 w 312168"/>
                <a:gd name="connsiteY120" fmla="*/ 307918 h 482365"/>
                <a:gd name="connsiteX121" fmla="*/ 185815 w 312168"/>
                <a:gd name="connsiteY121" fmla="*/ 316477 h 482365"/>
                <a:gd name="connsiteX122" fmla="*/ 187629 w 312168"/>
                <a:gd name="connsiteY122" fmla="*/ 326677 h 482365"/>
                <a:gd name="connsiteX123" fmla="*/ 187629 w 312168"/>
                <a:gd name="connsiteY123" fmla="*/ 328406 h 482365"/>
                <a:gd name="connsiteX124" fmla="*/ 187629 w 312168"/>
                <a:gd name="connsiteY124" fmla="*/ 336964 h 482365"/>
                <a:gd name="connsiteX125" fmla="*/ 187629 w 312168"/>
                <a:gd name="connsiteY125" fmla="*/ 343793 h 482365"/>
                <a:gd name="connsiteX126" fmla="*/ 185815 w 312168"/>
                <a:gd name="connsiteY126" fmla="*/ 348980 h 482365"/>
                <a:gd name="connsiteX127" fmla="*/ 182271 w 312168"/>
                <a:gd name="connsiteY127" fmla="*/ 352351 h 482365"/>
                <a:gd name="connsiteX128" fmla="*/ 175011 w 312168"/>
                <a:gd name="connsiteY128" fmla="*/ 355809 h 482365"/>
                <a:gd name="connsiteX129" fmla="*/ 173196 w 312168"/>
                <a:gd name="connsiteY129" fmla="*/ 355809 h 482365"/>
                <a:gd name="connsiteX130" fmla="*/ 169653 w 312168"/>
                <a:gd name="connsiteY130" fmla="*/ 360909 h 482365"/>
                <a:gd name="connsiteX131" fmla="*/ 166023 w 312168"/>
                <a:gd name="connsiteY131" fmla="*/ 367739 h 482365"/>
                <a:gd name="connsiteX132" fmla="*/ 156948 w 312168"/>
                <a:gd name="connsiteY132" fmla="*/ 372925 h 482365"/>
                <a:gd name="connsiteX133" fmla="*/ 144330 w 312168"/>
                <a:gd name="connsiteY133" fmla="*/ 372925 h 482365"/>
                <a:gd name="connsiteX134" fmla="*/ 135342 w 312168"/>
                <a:gd name="connsiteY134" fmla="*/ 378026 h 482365"/>
                <a:gd name="connsiteX135" fmla="*/ 131712 w 312168"/>
                <a:gd name="connsiteY135" fmla="*/ 381484 h 482365"/>
                <a:gd name="connsiteX136" fmla="*/ 122724 w 312168"/>
                <a:gd name="connsiteY136" fmla="*/ 388313 h 482365"/>
                <a:gd name="connsiteX137" fmla="*/ 117279 w 312168"/>
                <a:gd name="connsiteY137" fmla="*/ 396871 h 482365"/>
                <a:gd name="connsiteX138" fmla="*/ 117279 w 312168"/>
                <a:gd name="connsiteY138" fmla="*/ 405429 h 482365"/>
                <a:gd name="connsiteX139" fmla="*/ 113649 w 312168"/>
                <a:gd name="connsiteY139" fmla="*/ 413987 h 482365"/>
                <a:gd name="connsiteX140" fmla="*/ 117279 w 312168"/>
                <a:gd name="connsiteY140" fmla="*/ 420816 h 482365"/>
                <a:gd name="connsiteX141" fmla="*/ 117279 w 312168"/>
                <a:gd name="connsiteY141" fmla="*/ 422459 h 482365"/>
                <a:gd name="connsiteX142" fmla="*/ 113649 w 312168"/>
                <a:gd name="connsiteY142" fmla="*/ 429374 h 482365"/>
                <a:gd name="connsiteX143" fmla="*/ 113649 w 312168"/>
                <a:gd name="connsiteY143" fmla="*/ 434474 h 482365"/>
                <a:gd name="connsiteX144" fmla="*/ 110106 w 312168"/>
                <a:gd name="connsiteY144" fmla="*/ 437932 h 482365"/>
                <a:gd name="connsiteX145" fmla="*/ 110106 w 312168"/>
                <a:gd name="connsiteY145" fmla="*/ 443033 h 482365"/>
                <a:gd name="connsiteX146" fmla="*/ 108291 w 312168"/>
                <a:gd name="connsiteY146" fmla="*/ 446490 h 482365"/>
                <a:gd name="connsiteX147" fmla="*/ 108291 w 312168"/>
                <a:gd name="connsiteY147" fmla="*/ 451591 h 482365"/>
                <a:gd name="connsiteX148" fmla="*/ 104661 w 312168"/>
                <a:gd name="connsiteY148" fmla="*/ 454962 h 482365"/>
                <a:gd name="connsiteX149" fmla="*/ 104661 w 312168"/>
                <a:gd name="connsiteY149" fmla="*/ 458420 h 482365"/>
                <a:gd name="connsiteX150" fmla="*/ 99216 w 312168"/>
                <a:gd name="connsiteY150" fmla="*/ 466978 h 482365"/>
                <a:gd name="connsiteX151" fmla="*/ 95673 w 312168"/>
                <a:gd name="connsiteY151" fmla="*/ 472078 h 482365"/>
                <a:gd name="connsiteX152" fmla="*/ 92043 w 312168"/>
                <a:gd name="connsiteY152" fmla="*/ 475536 h 482365"/>
                <a:gd name="connsiteX153" fmla="*/ 88413 w 312168"/>
                <a:gd name="connsiteY153" fmla="*/ 478907 h 482365"/>
                <a:gd name="connsiteX154" fmla="*/ 86598 w 312168"/>
                <a:gd name="connsiteY154" fmla="*/ 482365 h 482365"/>
                <a:gd name="connsiteX155" fmla="*/ 79425 w 312168"/>
                <a:gd name="connsiteY155" fmla="*/ 472078 h 482365"/>
                <a:gd name="connsiteX156" fmla="*/ 75795 w 312168"/>
                <a:gd name="connsiteY156" fmla="*/ 466978 h 482365"/>
                <a:gd name="connsiteX157" fmla="*/ 70350 w 312168"/>
                <a:gd name="connsiteY157" fmla="*/ 461878 h 482365"/>
                <a:gd name="connsiteX158" fmla="*/ 64992 w 312168"/>
                <a:gd name="connsiteY158" fmla="*/ 454962 h 482365"/>
                <a:gd name="connsiteX159" fmla="*/ 61362 w 312168"/>
                <a:gd name="connsiteY159" fmla="*/ 451591 h 482365"/>
                <a:gd name="connsiteX160" fmla="*/ 57732 w 312168"/>
                <a:gd name="connsiteY160" fmla="*/ 443033 h 482365"/>
                <a:gd name="connsiteX161" fmla="*/ 54102 w 312168"/>
                <a:gd name="connsiteY161" fmla="*/ 434474 h 482365"/>
                <a:gd name="connsiteX162" fmla="*/ 48744 w 312168"/>
                <a:gd name="connsiteY162" fmla="*/ 413987 h 482365"/>
                <a:gd name="connsiteX163" fmla="*/ 43299 w 312168"/>
                <a:gd name="connsiteY163" fmla="*/ 400242 h 482365"/>
                <a:gd name="connsiteX164" fmla="*/ 36126 w 312168"/>
                <a:gd name="connsiteY164" fmla="*/ 384855 h 482365"/>
                <a:gd name="connsiteX165" fmla="*/ 30681 w 312168"/>
                <a:gd name="connsiteY165" fmla="*/ 364367 h 482365"/>
                <a:gd name="connsiteX166" fmla="*/ 27051 w 312168"/>
                <a:gd name="connsiteY166" fmla="*/ 348980 h 482365"/>
                <a:gd name="connsiteX167" fmla="*/ 21606 w 312168"/>
                <a:gd name="connsiteY167" fmla="*/ 335235 h 482365"/>
                <a:gd name="connsiteX168" fmla="*/ 18063 w 312168"/>
                <a:gd name="connsiteY168" fmla="*/ 326677 h 482365"/>
                <a:gd name="connsiteX169" fmla="*/ 10803 w 312168"/>
                <a:gd name="connsiteY169" fmla="*/ 307918 h 482365"/>
                <a:gd name="connsiteX170" fmla="*/ 5445 w 312168"/>
                <a:gd name="connsiteY170" fmla="*/ 290802 h 482365"/>
                <a:gd name="connsiteX171" fmla="*/ 0 w 312168"/>
                <a:gd name="connsiteY171" fmla="*/ 275415 h 48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312168" h="482365">
                  <a:moveTo>
                    <a:pt x="0" y="266857"/>
                  </a:moveTo>
                  <a:lnTo>
                    <a:pt x="8988" y="263399"/>
                  </a:lnTo>
                  <a:lnTo>
                    <a:pt x="18063" y="254841"/>
                  </a:lnTo>
                  <a:lnTo>
                    <a:pt x="30681" y="246283"/>
                  </a:lnTo>
                  <a:lnTo>
                    <a:pt x="32496" y="232625"/>
                  </a:lnTo>
                  <a:lnTo>
                    <a:pt x="36126" y="217237"/>
                  </a:lnTo>
                  <a:lnTo>
                    <a:pt x="32496" y="201850"/>
                  </a:lnTo>
                  <a:lnTo>
                    <a:pt x="32496" y="189834"/>
                  </a:lnTo>
                  <a:lnTo>
                    <a:pt x="32496" y="179633"/>
                  </a:lnTo>
                  <a:lnTo>
                    <a:pt x="30681" y="169346"/>
                  </a:lnTo>
                  <a:lnTo>
                    <a:pt x="30681" y="160788"/>
                  </a:lnTo>
                  <a:lnTo>
                    <a:pt x="30681" y="140301"/>
                  </a:lnTo>
                  <a:lnTo>
                    <a:pt x="27051" y="131743"/>
                  </a:lnTo>
                  <a:lnTo>
                    <a:pt x="23421" y="119727"/>
                  </a:lnTo>
                  <a:lnTo>
                    <a:pt x="23421" y="107797"/>
                  </a:lnTo>
                  <a:lnTo>
                    <a:pt x="23421" y="95781"/>
                  </a:lnTo>
                  <a:lnTo>
                    <a:pt x="27051" y="85494"/>
                  </a:lnTo>
                  <a:lnTo>
                    <a:pt x="32496" y="61549"/>
                  </a:lnTo>
                  <a:lnTo>
                    <a:pt x="36126" y="49620"/>
                  </a:lnTo>
                  <a:lnTo>
                    <a:pt x="36126" y="41062"/>
                  </a:lnTo>
                  <a:lnTo>
                    <a:pt x="39669" y="32503"/>
                  </a:lnTo>
                  <a:lnTo>
                    <a:pt x="43299" y="25674"/>
                  </a:lnTo>
                  <a:lnTo>
                    <a:pt x="45114" y="17116"/>
                  </a:lnTo>
                  <a:lnTo>
                    <a:pt x="52374" y="13658"/>
                  </a:lnTo>
                  <a:lnTo>
                    <a:pt x="61362" y="17116"/>
                  </a:lnTo>
                  <a:lnTo>
                    <a:pt x="70350" y="22216"/>
                  </a:lnTo>
                  <a:lnTo>
                    <a:pt x="73980" y="29046"/>
                  </a:lnTo>
                  <a:lnTo>
                    <a:pt x="79425" y="32503"/>
                  </a:lnTo>
                  <a:lnTo>
                    <a:pt x="95673" y="32503"/>
                  </a:lnTo>
                  <a:lnTo>
                    <a:pt x="101031" y="29046"/>
                  </a:lnTo>
                  <a:lnTo>
                    <a:pt x="108291" y="25674"/>
                  </a:lnTo>
                  <a:lnTo>
                    <a:pt x="113649" y="22216"/>
                  </a:lnTo>
                  <a:lnTo>
                    <a:pt x="117279" y="12016"/>
                  </a:lnTo>
                  <a:lnTo>
                    <a:pt x="120909" y="8558"/>
                  </a:lnTo>
                  <a:lnTo>
                    <a:pt x="122724" y="1729"/>
                  </a:lnTo>
                  <a:lnTo>
                    <a:pt x="129897" y="0"/>
                  </a:lnTo>
                  <a:lnTo>
                    <a:pt x="135342" y="5100"/>
                  </a:lnTo>
                  <a:lnTo>
                    <a:pt x="144330" y="8558"/>
                  </a:lnTo>
                  <a:lnTo>
                    <a:pt x="156948" y="13658"/>
                  </a:lnTo>
                  <a:lnTo>
                    <a:pt x="164208" y="20488"/>
                  </a:lnTo>
                  <a:lnTo>
                    <a:pt x="173196" y="22216"/>
                  </a:lnTo>
                  <a:lnTo>
                    <a:pt x="175011" y="29046"/>
                  </a:lnTo>
                  <a:lnTo>
                    <a:pt x="178641" y="41062"/>
                  </a:lnTo>
                  <a:lnTo>
                    <a:pt x="182271" y="54720"/>
                  </a:lnTo>
                  <a:lnTo>
                    <a:pt x="185815" y="66736"/>
                  </a:lnTo>
                  <a:lnTo>
                    <a:pt x="191259" y="78665"/>
                  </a:lnTo>
                  <a:lnTo>
                    <a:pt x="194889" y="90681"/>
                  </a:lnTo>
                  <a:lnTo>
                    <a:pt x="200247" y="102611"/>
                  </a:lnTo>
                  <a:lnTo>
                    <a:pt x="203877" y="114627"/>
                  </a:lnTo>
                  <a:lnTo>
                    <a:pt x="209322" y="126556"/>
                  </a:lnTo>
                  <a:lnTo>
                    <a:pt x="212952" y="135114"/>
                  </a:lnTo>
                  <a:lnTo>
                    <a:pt x="216495" y="140301"/>
                  </a:lnTo>
                  <a:lnTo>
                    <a:pt x="216495" y="148859"/>
                  </a:lnTo>
                  <a:lnTo>
                    <a:pt x="220125" y="159059"/>
                  </a:lnTo>
                  <a:lnTo>
                    <a:pt x="225570" y="160788"/>
                  </a:lnTo>
                  <a:lnTo>
                    <a:pt x="238188" y="160788"/>
                  </a:lnTo>
                  <a:lnTo>
                    <a:pt x="243633" y="167618"/>
                  </a:lnTo>
                  <a:lnTo>
                    <a:pt x="250807" y="172804"/>
                  </a:lnTo>
                  <a:lnTo>
                    <a:pt x="252621" y="181276"/>
                  </a:lnTo>
                  <a:lnTo>
                    <a:pt x="256251" y="188192"/>
                  </a:lnTo>
                  <a:lnTo>
                    <a:pt x="263424" y="193292"/>
                  </a:lnTo>
                  <a:lnTo>
                    <a:pt x="272499" y="196750"/>
                  </a:lnTo>
                  <a:lnTo>
                    <a:pt x="281487" y="196750"/>
                  </a:lnTo>
                  <a:lnTo>
                    <a:pt x="286932" y="193292"/>
                  </a:lnTo>
                  <a:lnTo>
                    <a:pt x="294105" y="189834"/>
                  </a:lnTo>
                  <a:lnTo>
                    <a:pt x="297735" y="196750"/>
                  </a:lnTo>
                  <a:lnTo>
                    <a:pt x="299550" y="201850"/>
                  </a:lnTo>
                  <a:lnTo>
                    <a:pt x="299550" y="208679"/>
                  </a:lnTo>
                  <a:lnTo>
                    <a:pt x="303180" y="213779"/>
                  </a:lnTo>
                  <a:lnTo>
                    <a:pt x="306724" y="217237"/>
                  </a:lnTo>
                  <a:lnTo>
                    <a:pt x="308539" y="220695"/>
                  </a:lnTo>
                  <a:lnTo>
                    <a:pt x="312168" y="225795"/>
                  </a:lnTo>
                  <a:lnTo>
                    <a:pt x="308539" y="232625"/>
                  </a:lnTo>
                  <a:lnTo>
                    <a:pt x="306724" y="237725"/>
                  </a:lnTo>
                  <a:lnTo>
                    <a:pt x="299550" y="242912"/>
                  </a:lnTo>
                  <a:lnTo>
                    <a:pt x="297735" y="246283"/>
                  </a:lnTo>
                  <a:lnTo>
                    <a:pt x="294105" y="246283"/>
                  </a:lnTo>
                  <a:lnTo>
                    <a:pt x="286932" y="249741"/>
                  </a:lnTo>
                  <a:lnTo>
                    <a:pt x="285117" y="253198"/>
                  </a:lnTo>
                  <a:lnTo>
                    <a:pt x="277857" y="258299"/>
                  </a:lnTo>
                  <a:lnTo>
                    <a:pt x="277857" y="261670"/>
                  </a:lnTo>
                  <a:lnTo>
                    <a:pt x="272499" y="261670"/>
                  </a:lnTo>
                  <a:lnTo>
                    <a:pt x="272499" y="263399"/>
                  </a:lnTo>
                  <a:lnTo>
                    <a:pt x="265239" y="266857"/>
                  </a:lnTo>
                  <a:lnTo>
                    <a:pt x="263424" y="270228"/>
                  </a:lnTo>
                  <a:lnTo>
                    <a:pt x="259795" y="270228"/>
                  </a:lnTo>
                  <a:lnTo>
                    <a:pt x="259795" y="275415"/>
                  </a:lnTo>
                  <a:lnTo>
                    <a:pt x="259795" y="282244"/>
                  </a:lnTo>
                  <a:lnTo>
                    <a:pt x="256251" y="282244"/>
                  </a:lnTo>
                  <a:lnTo>
                    <a:pt x="252621" y="283973"/>
                  </a:lnTo>
                  <a:lnTo>
                    <a:pt x="250807" y="287345"/>
                  </a:lnTo>
                  <a:lnTo>
                    <a:pt x="243633" y="287345"/>
                  </a:lnTo>
                  <a:lnTo>
                    <a:pt x="243633" y="294174"/>
                  </a:lnTo>
                  <a:lnTo>
                    <a:pt x="241818" y="295903"/>
                  </a:lnTo>
                  <a:lnTo>
                    <a:pt x="241818" y="302732"/>
                  </a:lnTo>
                  <a:lnTo>
                    <a:pt x="241818" y="304461"/>
                  </a:lnTo>
                  <a:lnTo>
                    <a:pt x="238188" y="307918"/>
                  </a:lnTo>
                  <a:lnTo>
                    <a:pt x="234559" y="311290"/>
                  </a:lnTo>
                  <a:lnTo>
                    <a:pt x="230928" y="311290"/>
                  </a:lnTo>
                  <a:lnTo>
                    <a:pt x="229200" y="307918"/>
                  </a:lnTo>
                  <a:lnTo>
                    <a:pt x="225570" y="307918"/>
                  </a:lnTo>
                  <a:lnTo>
                    <a:pt x="221940" y="307918"/>
                  </a:lnTo>
                  <a:lnTo>
                    <a:pt x="221940" y="304461"/>
                  </a:lnTo>
                  <a:lnTo>
                    <a:pt x="216495" y="302732"/>
                  </a:lnTo>
                  <a:lnTo>
                    <a:pt x="216495" y="304461"/>
                  </a:lnTo>
                  <a:lnTo>
                    <a:pt x="216495" y="307918"/>
                  </a:lnTo>
                  <a:lnTo>
                    <a:pt x="212952" y="311290"/>
                  </a:lnTo>
                  <a:lnTo>
                    <a:pt x="209322" y="311290"/>
                  </a:lnTo>
                  <a:lnTo>
                    <a:pt x="207507" y="307918"/>
                  </a:lnTo>
                  <a:lnTo>
                    <a:pt x="200247" y="304461"/>
                  </a:lnTo>
                  <a:lnTo>
                    <a:pt x="200247" y="302732"/>
                  </a:lnTo>
                  <a:lnTo>
                    <a:pt x="198519" y="299360"/>
                  </a:lnTo>
                  <a:lnTo>
                    <a:pt x="198519" y="295903"/>
                  </a:lnTo>
                  <a:lnTo>
                    <a:pt x="198519" y="294174"/>
                  </a:lnTo>
                  <a:lnTo>
                    <a:pt x="194889" y="294174"/>
                  </a:lnTo>
                  <a:lnTo>
                    <a:pt x="191259" y="294174"/>
                  </a:lnTo>
                  <a:lnTo>
                    <a:pt x="187629" y="295903"/>
                  </a:lnTo>
                  <a:lnTo>
                    <a:pt x="187629" y="302732"/>
                  </a:lnTo>
                  <a:lnTo>
                    <a:pt x="185815" y="302732"/>
                  </a:lnTo>
                  <a:lnTo>
                    <a:pt x="185815" y="304461"/>
                  </a:lnTo>
                  <a:lnTo>
                    <a:pt x="185815" y="307918"/>
                  </a:lnTo>
                  <a:lnTo>
                    <a:pt x="185815" y="316477"/>
                  </a:lnTo>
                  <a:lnTo>
                    <a:pt x="187629" y="326677"/>
                  </a:lnTo>
                  <a:lnTo>
                    <a:pt x="187629" y="328406"/>
                  </a:lnTo>
                  <a:lnTo>
                    <a:pt x="187629" y="336964"/>
                  </a:lnTo>
                  <a:lnTo>
                    <a:pt x="187629" y="343793"/>
                  </a:lnTo>
                  <a:lnTo>
                    <a:pt x="185815" y="348980"/>
                  </a:lnTo>
                  <a:lnTo>
                    <a:pt x="182271" y="352351"/>
                  </a:lnTo>
                  <a:lnTo>
                    <a:pt x="175011" y="355809"/>
                  </a:lnTo>
                  <a:lnTo>
                    <a:pt x="173196" y="355809"/>
                  </a:lnTo>
                  <a:lnTo>
                    <a:pt x="169653" y="360909"/>
                  </a:lnTo>
                  <a:lnTo>
                    <a:pt x="166023" y="367739"/>
                  </a:lnTo>
                  <a:lnTo>
                    <a:pt x="156948" y="372925"/>
                  </a:lnTo>
                  <a:lnTo>
                    <a:pt x="144330" y="372925"/>
                  </a:lnTo>
                  <a:lnTo>
                    <a:pt x="135342" y="378026"/>
                  </a:lnTo>
                  <a:lnTo>
                    <a:pt x="131712" y="381484"/>
                  </a:lnTo>
                  <a:lnTo>
                    <a:pt x="122724" y="388313"/>
                  </a:lnTo>
                  <a:lnTo>
                    <a:pt x="117279" y="396871"/>
                  </a:lnTo>
                  <a:lnTo>
                    <a:pt x="117279" y="405429"/>
                  </a:lnTo>
                  <a:lnTo>
                    <a:pt x="113649" y="413987"/>
                  </a:lnTo>
                  <a:lnTo>
                    <a:pt x="117279" y="420816"/>
                  </a:lnTo>
                  <a:lnTo>
                    <a:pt x="117279" y="422459"/>
                  </a:lnTo>
                  <a:lnTo>
                    <a:pt x="113649" y="429374"/>
                  </a:lnTo>
                  <a:lnTo>
                    <a:pt x="113649" y="434474"/>
                  </a:lnTo>
                  <a:lnTo>
                    <a:pt x="110106" y="437932"/>
                  </a:lnTo>
                  <a:lnTo>
                    <a:pt x="110106" y="443033"/>
                  </a:lnTo>
                  <a:lnTo>
                    <a:pt x="108291" y="446490"/>
                  </a:lnTo>
                  <a:lnTo>
                    <a:pt x="108291" y="451591"/>
                  </a:lnTo>
                  <a:lnTo>
                    <a:pt x="104661" y="454962"/>
                  </a:lnTo>
                  <a:lnTo>
                    <a:pt x="104661" y="458420"/>
                  </a:lnTo>
                  <a:lnTo>
                    <a:pt x="99216" y="466978"/>
                  </a:lnTo>
                  <a:lnTo>
                    <a:pt x="95673" y="472078"/>
                  </a:lnTo>
                  <a:lnTo>
                    <a:pt x="92043" y="475536"/>
                  </a:lnTo>
                  <a:lnTo>
                    <a:pt x="88413" y="478907"/>
                  </a:lnTo>
                  <a:lnTo>
                    <a:pt x="86598" y="482365"/>
                  </a:lnTo>
                  <a:lnTo>
                    <a:pt x="79425" y="472078"/>
                  </a:lnTo>
                  <a:lnTo>
                    <a:pt x="75795" y="466978"/>
                  </a:lnTo>
                  <a:lnTo>
                    <a:pt x="70350" y="461878"/>
                  </a:lnTo>
                  <a:lnTo>
                    <a:pt x="64992" y="454962"/>
                  </a:lnTo>
                  <a:lnTo>
                    <a:pt x="61362" y="451591"/>
                  </a:lnTo>
                  <a:lnTo>
                    <a:pt x="57732" y="443033"/>
                  </a:lnTo>
                  <a:lnTo>
                    <a:pt x="54102" y="434474"/>
                  </a:lnTo>
                  <a:lnTo>
                    <a:pt x="48744" y="413987"/>
                  </a:lnTo>
                  <a:lnTo>
                    <a:pt x="43299" y="400242"/>
                  </a:lnTo>
                  <a:lnTo>
                    <a:pt x="36126" y="384855"/>
                  </a:lnTo>
                  <a:lnTo>
                    <a:pt x="30681" y="364367"/>
                  </a:lnTo>
                  <a:lnTo>
                    <a:pt x="27051" y="348980"/>
                  </a:lnTo>
                  <a:lnTo>
                    <a:pt x="21606" y="335235"/>
                  </a:lnTo>
                  <a:lnTo>
                    <a:pt x="18063" y="326677"/>
                  </a:lnTo>
                  <a:lnTo>
                    <a:pt x="10803" y="307918"/>
                  </a:lnTo>
                  <a:lnTo>
                    <a:pt x="5445" y="290802"/>
                  </a:lnTo>
                  <a:lnTo>
                    <a:pt x="0" y="275415"/>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3" name="Freeform 212">
              <a:extLst>
                <a:ext uri="{FF2B5EF4-FFF2-40B4-BE49-F238E27FC236}">
                  <a16:creationId xmlns:a16="http://schemas.microsoft.com/office/drawing/2014/main" id="{C668D807-2D08-8F4F-A96C-39679EE77403}"/>
                </a:ext>
              </a:extLst>
            </p:cNvPr>
            <p:cNvSpPr/>
            <p:nvPr/>
          </p:nvSpPr>
          <p:spPr>
            <a:xfrm>
              <a:off x="7685746" y="1402582"/>
              <a:ext cx="10869" cy="24157"/>
            </a:xfrm>
            <a:custGeom>
              <a:avLst/>
              <a:gdLst>
                <a:gd name="connsiteX0" fmla="*/ 0 w 9334"/>
                <a:gd name="connsiteY0" fmla="*/ 5187 h 20746"/>
                <a:gd name="connsiteX1" fmla="*/ 0 w 9334"/>
                <a:gd name="connsiteY1" fmla="*/ 5187 h 20746"/>
                <a:gd name="connsiteX2" fmla="*/ 0 w 9334"/>
                <a:gd name="connsiteY2" fmla="*/ 8645 h 20746"/>
                <a:gd name="connsiteX3" fmla="*/ 0 w 9334"/>
                <a:gd name="connsiteY3" fmla="*/ 12102 h 20746"/>
                <a:gd name="connsiteX4" fmla="*/ 3716 w 9334"/>
                <a:gd name="connsiteY4" fmla="*/ 20747 h 20746"/>
                <a:gd name="connsiteX5" fmla="*/ 5618 w 9334"/>
                <a:gd name="connsiteY5" fmla="*/ 17289 h 20746"/>
                <a:gd name="connsiteX6" fmla="*/ 9334 w 9334"/>
                <a:gd name="connsiteY6" fmla="*/ 13831 h 20746"/>
                <a:gd name="connsiteX7" fmla="*/ 9334 w 9334"/>
                <a:gd name="connsiteY7" fmla="*/ 5187 h 20746"/>
                <a:gd name="connsiteX8" fmla="*/ 5618 w 9334"/>
                <a:gd name="connsiteY8" fmla="*/ 0 h 20746"/>
                <a:gd name="connsiteX9" fmla="*/ 3716 w 9334"/>
                <a:gd name="connsiteY9" fmla="*/ 1729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4" h="20746">
                  <a:moveTo>
                    <a:pt x="0" y="5187"/>
                  </a:moveTo>
                  <a:lnTo>
                    <a:pt x="0" y="5187"/>
                  </a:lnTo>
                  <a:lnTo>
                    <a:pt x="0" y="8645"/>
                  </a:lnTo>
                  <a:lnTo>
                    <a:pt x="0" y="12102"/>
                  </a:lnTo>
                  <a:lnTo>
                    <a:pt x="3716" y="20747"/>
                  </a:lnTo>
                  <a:lnTo>
                    <a:pt x="5618" y="17289"/>
                  </a:lnTo>
                  <a:lnTo>
                    <a:pt x="9334" y="13831"/>
                  </a:lnTo>
                  <a:lnTo>
                    <a:pt x="9334" y="5187"/>
                  </a:lnTo>
                  <a:lnTo>
                    <a:pt x="5618" y="0"/>
                  </a:lnTo>
                  <a:lnTo>
                    <a:pt x="3716" y="1729"/>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4" name="Freeform 213">
              <a:extLst>
                <a:ext uri="{FF2B5EF4-FFF2-40B4-BE49-F238E27FC236}">
                  <a16:creationId xmlns:a16="http://schemas.microsoft.com/office/drawing/2014/main" id="{898318E3-1AEB-7E47-8180-23A3CD6233AF}"/>
                </a:ext>
              </a:extLst>
            </p:cNvPr>
            <p:cNvSpPr/>
            <p:nvPr/>
          </p:nvSpPr>
          <p:spPr>
            <a:xfrm>
              <a:off x="7685746" y="1402582"/>
              <a:ext cx="10869" cy="24157"/>
            </a:xfrm>
            <a:custGeom>
              <a:avLst/>
              <a:gdLst>
                <a:gd name="connsiteX0" fmla="*/ 0 w 9334"/>
                <a:gd name="connsiteY0" fmla="*/ 5187 h 20746"/>
                <a:gd name="connsiteX1" fmla="*/ 0 w 9334"/>
                <a:gd name="connsiteY1" fmla="*/ 5187 h 20746"/>
                <a:gd name="connsiteX2" fmla="*/ 0 w 9334"/>
                <a:gd name="connsiteY2" fmla="*/ 8645 h 20746"/>
                <a:gd name="connsiteX3" fmla="*/ 0 w 9334"/>
                <a:gd name="connsiteY3" fmla="*/ 12102 h 20746"/>
                <a:gd name="connsiteX4" fmla="*/ 3716 w 9334"/>
                <a:gd name="connsiteY4" fmla="*/ 20747 h 20746"/>
                <a:gd name="connsiteX5" fmla="*/ 5618 w 9334"/>
                <a:gd name="connsiteY5" fmla="*/ 17289 h 20746"/>
                <a:gd name="connsiteX6" fmla="*/ 9334 w 9334"/>
                <a:gd name="connsiteY6" fmla="*/ 13831 h 20746"/>
                <a:gd name="connsiteX7" fmla="*/ 9334 w 9334"/>
                <a:gd name="connsiteY7" fmla="*/ 5187 h 20746"/>
                <a:gd name="connsiteX8" fmla="*/ 5618 w 9334"/>
                <a:gd name="connsiteY8" fmla="*/ 0 h 20746"/>
                <a:gd name="connsiteX9" fmla="*/ 3716 w 9334"/>
                <a:gd name="connsiteY9" fmla="*/ 1729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34" h="20746">
                  <a:moveTo>
                    <a:pt x="0" y="5187"/>
                  </a:moveTo>
                  <a:lnTo>
                    <a:pt x="0" y="5187"/>
                  </a:lnTo>
                  <a:lnTo>
                    <a:pt x="0" y="8645"/>
                  </a:lnTo>
                  <a:lnTo>
                    <a:pt x="0" y="12102"/>
                  </a:lnTo>
                  <a:lnTo>
                    <a:pt x="3716" y="20747"/>
                  </a:lnTo>
                  <a:lnTo>
                    <a:pt x="5618" y="17289"/>
                  </a:lnTo>
                  <a:lnTo>
                    <a:pt x="9334" y="13831"/>
                  </a:lnTo>
                  <a:lnTo>
                    <a:pt x="9334" y="5187"/>
                  </a:lnTo>
                  <a:lnTo>
                    <a:pt x="5618" y="0"/>
                  </a:lnTo>
                  <a:lnTo>
                    <a:pt x="3716" y="1729"/>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5" name="Freeform 214">
              <a:extLst>
                <a:ext uri="{FF2B5EF4-FFF2-40B4-BE49-F238E27FC236}">
                  <a16:creationId xmlns:a16="http://schemas.microsoft.com/office/drawing/2014/main" id="{434AACB8-3047-E441-B885-635F9291A548}"/>
                </a:ext>
              </a:extLst>
            </p:cNvPr>
            <p:cNvSpPr/>
            <p:nvPr/>
          </p:nvSpPr>
          <p:spPr>
            <a:xfrm>
              <a:off x="7540833" y="1528202"/>
              <a:ext cx="14491" cy="18118"/>
            </a:xfrm>
            <a:custGeom>
              <a:avLst/>
              <a:gdLst>
                <a:gd name="connsiteX0" fmla="*/ 3543 w 12445"/>
                <a:gd name="connsiteY0" fmla="*/ 0 h 15560"/>
                <a:gd name="connsiteX1" fmla="*/ 3543 w 12445"/>
                <a:gd name="connsiteY1" fmla="*/ 0 h 15560"/>
                <a:gd name="connsiteX2" fmla="*/ 0 w 12445"/>
                <a:gd name="connsiteY2" fmla="*/ 6916 h 15560"/>
                <a:gd name="connsiteX3" fmla="*/ 0 w 12445"/>
                <a:gd name="connsiteY3" fmla="*/ 12102 h 15560"/>
                <a:gd name="connsiteX4" fmla="*/ 3543 w 12445"/>
                <a:gd name="connsiteY4" fmla="*/ 15560 h 15560"/>
                <a:gd name="connsiteX5" fmla="*/ 8902 w 12445"/>
                <a:gd name="connsiteY5" fmla="*/ 15560 h 15560"/>
                <a:gd name="connsiteX6" fmla="*/ 12445 w 12445"/>
                <a:gd name="connsiteY6" fmla="*/ 12102 h 15560"/>
                <a:gd name="connsiteX7" fmla="*/ 8902 w 12445"/>
                <a:gd name="connsiteY7" fmla="*/ 8645 h 15560"/>
                <a:gd name="connsiteX8" fmla="*/ 8902 w 12445"/>
                <a:gd name="connsiteY8" fmla="*/ 6916 h 15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45" h="15560">
                  <a:moveTo>
                    <a:pt x="3543" y="0"/>
                  </a:moveTo>
                  <a:lnTo>
                    <a:pt x="3543" y="0"/>
                  </a:lnTo>
                  <a:lnTo>
                    <a:pt x="0" y="6916"/>
                  </a:lnTo>
                  <a:lnTo>
                    <a:pt x="0" y="12102"/>
                  </a:lnTo>
                  <a:lnTo>
                    <a:pt x="3543" y="15560"/>
                  </a:lnTo>
                  <a:lnTo>
                    <a:pt x="8902" y="15560"/>
                  </a:lnTo>
                  <a:lnTo>
                    <a:pt x="12445" y="12102"/>
                  </a:lnTo>
                  <a:lnTo>
                    <a:pt x="8902" y="8645"/>
                  </a:lnTo>
                  <a:lnTo>
                    <a:pt x="8902" y="6916"/>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6" name="Freeform 215">
              <a:extLst>
                <a:ext uri="{FF2B5EF4-FFF2-40B4-BE49-F238E27FC236}">
                  <a16:creationId xmlns:a16="http://schemas.microsoft.com/office/drawing/2014/main" id="{A9F094CB-B663-C147-9F95-6A3542F60A6B}"/>
                </a:ext>
              </a:extLst>
            </p:cNvPr>
            <p:cNvSpPr/>
            <p:nvPr/>
          </p:nvSpPr>
          <p:spPr>
            <a:xfrm>
              <a:off x="7566193" y="1533035"/>
              <a:ext cx="8452" cy="9662"/>
            </a:xfrm>
            <a:custGeom>
              <a:avLst/>
              <a:gdLst>
                <a:gd name="connsiteX0" fmla="*/ 0 w 7259"/>
                <a:gd name="connsiteY0" fmla="*/ 0 h 8298"/>
                <a:gd name="connsiteX1" fmla="*/ 0 w 7259"/>
                <a:gd name="connsiteY1" fmla="*/ 5014 h 8298"/>
                <a:gd name="connsiteX2" fmla="*/ 3630 w 7259"/>
                <a:gd name="connsiteY2" fmla="*/ 8299 h 8298"/>
                <a:gd name="connsiteX3" fmla="*/ 7260 w 7259"/>
                <a:gd name="connsiteY3" fmla="*/ 8299 h 8298"/>
                <a:gd name="connsiteX4" fmla="*/ 7260 w 7259"/>
                <a:gd name="connsiteY4" fmla="*/ 3285 h 8298"/>
                <a:gd name="connsiteX5" fmla="*/ 3630 w 7259"/>
                <a:gd name="connsiteY5" fmla="*/ 0 h 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59" h="8298">
                  <a:moveTo>
                    <a:pt x="0" y="0"/>
                  </a:moveTo>
                  <a:lnTo>
                    <a:pt x="0" y="5014"/>
                  </a:lnTo>
                  <a:lnTo>
                    <a:pt x="3630" y="8299"/>
                  </a:lnTo>
                  <a:lnTo>
                    <a:pt x="7260" y="8299"/>
                  </a:lnTo>
                  <a:lnTo>
                    <a:pt x="7260" y="3285"/>
                  </a:lnTo>
                  <a:lnTo>
                    <a:pt x="3630" y="0"/>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7" name="Freeform 216">
              <a:extLst>
                <a:ext uri="{FF2B5EF4-FFF2-40B4-BE49-F238E27FC236}">
                  <a16:creationId xmlns:a16="http://schemas.microsoft.com/office/drawing/2014/main" id="{63B1818A-059C-3443-815D-084BECCC92A7}"/>
                </a:ext>
              </a:extLst>
            </p:cNvPr>
            <p:cNvSpPr/>
            <p:nvPr/>
          </p:nvSpPr>
          <p:spPr>
            <a:xfrm>
              <a:off x="7550493" y="1514916"/>
              <a:ext cx="10869" cy="13286"/>
            </a:xfrm>
            <a:custGeom>
              <a:avLst/>
              <a:gdLst>
                <a:gd name="connsiteX0" fmla="*/ 3716 w 9334"/>
                <a:gd name="connsiteY0" fmla="*/ 3285 h 11410"/>
                <a:gd name="connsiteX1" fmla="*/ 0 w 9334"/>
                <a:gd name="connsiteY1" fmla="*/ 6483 h 11410"/>
                <a:gd name="connsiteX2" fmla="*/ 0 w 9334"/>
                <a:gd name="connsiteY2" fmla="*/ 9768 h 11410"/>
                <a:gd name="connsiteX3" fmla="*/ 3716 w 9334"/>
                <a:gd name="connsiteY3" fmla="*/ 11411 h 11410"/>
                <a:gd name="connsiteX4" fmla="*/ 9334 w 9334"/>
                <a:gd name="connsiteY4" fmla="*/ 9768 h 11410"/>
                <a:gd name="connsiteX5" fmla="*/ 9334 w 9334"/>
                <a:gd name="connsiteY5" fmla="*/ 6483 h 11410"/>
                <a:gd name="connsiteX6" fmla="*/ 7433 w 9334"/>
                <a:gd name="connsiteY6" fmla="*/ 0 h 1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4" h="11410">
                  <a:moveTo>
                    <a:pt x="3716" y="3285"/>
                  </a:moveTo>
                  <a:lnTo>
                    <a:pt x="0" y="6483"/>
                  </a:lnTo>
                  <a:lnTo>
                    <a:pt x="0" y="9768"/>
                  </a:lnTo>
                  <a:lnTo>
                    <a:pt x="3716" y="11411"/>
                  </a:lnTo>
                  <a:lnTo>
                    <a:pt x="9334" y="9768"/>
                  </a:lnTo>
                  <a:lnTo>
                    <a:pt x="9334" y="6483"/>
                  </a:lnTo>
                  <a:lnTo>
                    <a:pt x="7433" y="0"/>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8" name="Freeform 217">
              <a:extLst>
                <a:ext uri="{FF2B5EF4-FFF2-40B4-BE49-F238E27FC236}">
                  <a16:creationId xmlns:a16="http://schemas.microsoft.com/office/drawing/2014/main" id="{A51868A2-6442-B140-871B-56E6AD002E2F}"/>
                </a:ext>
              </a:extLst>
            </p:cNvPr>
            <p:cNvSpPr/>
            <p:nvPr/>
          </p:nvSpPr>
          <p:spPr>
            <a:xfrm>
              <a:off x="7765449" y="1398958"/>
              <a:ext cx="14490" cy="24157"/>
            </a:xfrm>
            <a:custGeom>
              <a:avLst/>
              <a:gdLst>
                <a:gd name="connsiteX0" fmla="*/ 8902 w 12444"/>
                <a:gd name="connsiteY0" fmla="*/ 0 h 20746"/>
                <a:gd name="connsiteX1" fmla="*/ 1815 w 12444"/>
                <a:gd name="connsiteY1" fmla="*/ 3458 h 20746"/>
                <a:gd name="connsiteX2" fmla="*/ 0 w 12444"/>
                <a:gd name="connsiteY2" fmla="*/ 5187 h 20746"/>
                <a:gd name="connsiteX3" fmla="*/ 0 w 12444"/>
                <a:gd name="connsiteY3" fmla="*/ 12102 h 20746"/>
                <a:gd name="connsiteX4" fmla="*/ 0 w 12444"/>
                <a:gd name="connsiteY4" fmla="*/ 17289 h 20746"/>
                <a:gd name="connsiteX5" fmla="*/ 1815 w 12444"/>
                <a:gd name="connsiteY5" fmla="*/ 20747 h 20746"/>
                <a:gd name="connsiteX6" fmla="*/ 5358 w 12444"/>
                <a:gd name="connsiteY6" fmla="*/ 17289 h 20746"/>
                <a:gd name="connsiteX7" fmla="*/ 8902 w 12444"/>
                <a:gd name="connsiteY7" fmla="*/ 15560 h 20746"/>
                <a:gd name="connsiteX8" fmla="*/ 12445 w 12444"/>
                <a:gd name="connsiteY8" fmla="*/ 8645 h 20746"/>
                <a:gd name="connsiteX9" fmla="*/ 12445 w 12444"/>
                <a:gd name="connsiteY9" fmla="*/ 5187 h 20746"/>
                <a:gd name="connsiteX10" fmla="*/ 8902 w 12444"/>
                <a:gd name="connsiteY10" fmla="*/ 3458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44" h="20746">
                  <a:moveTo>
                    <a:pt x="8902" y="0"/>
                  </a:moveTo>
                  <a:lnTo>
                    <a:pt x="1815" y="3458"/>
                  </a:lnTo>
                  <a:lnTo>
                    <a:pt x="0" y="5187"/>
                  </a:lnTo>
                  <a:lnTo>
                    <a:pt x="0" y="12102"/>
                  </a:lnTo>
                  <a:lnTo>
                    <a:pt x="0" y="17289"/>
                  </a:lnTo>
                  <a:lnTo>
                    <a:pt x="1815" y="20747"/>
                  </a:lnTo>
                  <a:lnTo>
                    <a:pt x="5358" y="17289"/>
                  </a:lnTo>
                  <a:lnTo>
                    <a:pt x="8902" y="15560"/>
                  </a:lnTo>
                  <a:lnTo>
                    <a:pt x="12445" y="8645"/>
                  </a:lnTo>
                  <a:lnTo>
                    <a:pt x="12445" y="5187"/>
                  </a:lnTo>
                  <a:lnTo>
                    <a:pt x="8902" y="3458"/>
                  </a:lnTo>
                  <a:close/>
                </a:path>
              </a:pathLst>
            </a:custGeom>
            <a:solidFill>
              <a:srgbClr val="BCEFFF"/>
            </a:solidFill>
            <a:ln w="8631" cap="flat">
              <a:solidFill>
                <a:srgbClr val="FFFFFF"/>
              </a:solidFill>
              <a:prstDash val="solid"/>
              <a:miter/>
            </a:ln>
          </p:spPr>
          <p:txBody>
            <a:bodyPr rtlCol="0" anchor="ctr"/>
            <a:lstStyle/>
            <a:p>
              <a:endParaRPr lang="en-US"/>
            </a:p>
          </p:txBody>
        </p:sp>
        <p:sp>
          <p:nvSpPr>
            <p:cNvPr id="219" name="Freeform 218">
              <a:extLst>
                <a:ext uri="{FF2B5EF4-FFF2-40B4-BE49-F238E27FC236}">
                  <a16:creationId xmlns:a16="http://schemas.microsoft.com/office/drawing/2014/main" id="{5EFCBB2B-3BCD-CC4C-ADF0-73D97802D210}"/>
                </a:ext>
              </a:extLst>
            </p:cNvPr>
            <p:cNvSpPr/>
            <p:nvPr/>
          </p:nvSpPr>
          <p:spPr>
            <a:xfrm>
              <a:off x="7765449" y="1398958"/>
              <a:ext cx="14490" cy="24157"/>
            </a:xfrm>
            <a:custGeom>
              <a:avLst/>
              <a:gdLst>
                <a:gd name="connsiteX0" fmla="*/ 8902 w 12444"/>
                <a:gd name="connsiteY0" fmla="*/ 0 h 20746"/>
                <a:gd name="connsiteX1" fmla="*/ 1815 w 12444"/>
                <a:gd name="connsiteY1" fmla="*/ 3458 h 20746"/>
                <a:gd name="connsiteX2" fmla="*/ 0 w 12444"/>
                <a:gd name="connsiteY2" fmla="*/ 5187 h 20746"/>
                <a:gd name="connsiteX3" fmla="*/ 0 w 12444"/>
                <a:gd name="connsiteY3" fmla="*/ 12102 h 20746"/>
                <a:gd name="connsiteX4" fmla="*/ 0 w 12444"/>
                <a:gd name="connsiteY4" fmla="*/ 17289 h 20746"/>
                <a:gd name="connsiteX5" fmla="*/ 1815 w 12444"/>
                <a:gd name="connsiteY5" fmla="*/ 20747 h 20746"/>
                <a:gd name="connsiteX6" fmla="*/ 5358 w 12444"/>
                <a:gd name="connsiteY6" fmla="*/ 17289 h 20746"/>
                <a:gd name="connsiteX7" fmla="*/ 8902 w 12444"/>
                <a:gd name="connsiteY7" fmla="*/ 15560 h 20746"/>
                <a:gd name="connsiteX8" fmla="*/ 12445 w 12444"/>
                <a:gd name="connsiteY8" fmla="*/ 8645 h 20746"/>
                <a:gd name="connsiteX9" fmla="*/ 12445 w 12444"/>
                <a:gd name="connsiteY9" fmla="*/ 5187 h 20746"/>
                <a:gd name="connsiteX10" fmla="*/ 8902 w 12444"/>
                <a:gd name="connsiteY10" fmla="*/ 3458 h 2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44" h="20746">
                  <a:moveTo>
                    <a:pt x="8902" y="0"/>
                  </a:moveTo>
                  <a:lnTo>
                    <a:pt x="1815" y="3458"/>
                  </a:lnTo>
                  <a:lnTo>
                    <a:pt x="0" y="5187"/>
                  </a:lnTo>
                  <a:lnTo>
                    <a:pt x="0" y="12102"/>
                  </a:lnTo>
                  <a:lnTo>
                    <a:pt x="0" y="17289"/>
                  </a:lnTo>
                  <a:lnTo>
                    <a:pt x="1815" y="20747"/>
                  </a:lnTo>
                  <a:lnTo>
                    <a:pt x="5358" y="17289"/>
                  </a:lnTo>
                  <a:lnTo>
                    <a:pt x="8902" y="15560"/>
                  </a:lnTo>
                  <a:lnTo>
                    <a:pt x="12445" y="8645"/>
                  </a:lnTo>
                  <a:lnTo>
                    <a:pt x="12445" y="5187"/>
                  </a:lnTo>
                  <a:lnTo>
                    <a:pt x="8902" y="3458"/>
                  </a:lnTo>
                </a:path>
              </a:pathLst>
            </a:custGeom>
            <a:solidFill>
              <a:srgbClr val="BCEFFF"/>
            </a:solidFill>
            <a:ln w="8631" cap="flat">
              <a:solidFill>
                <a:srgbClr val="FFFFFF"/>
              </a:solidFill>
              <a:prstDash val="solid"/>
              <a:miter/>
            </a:ln>
          </p:spPr>
          <p:txBody>
            <a:bodyPr rtlCol="0" anchor="ctr"/>
            <a:lstStyle/>
            <a:p>
              <a:endParaRPr lang="en-US"/>
            </a:p>
          </p:txBody>
        </p:sp>
        <p:sp>
          <p:nvSpPr>
            <p:cNvPr id="220" name="Freeform 219">
              <a:extLst>
                <a:ext uri="{FF2B5EF4-FFF2-40B4-BE49-F238E27FC236}">
                  <a16:creationId xmlns:a16="http://schemas.microsoft.com/office/drawing/2014/main" id="{0718D95F-5CBA-7B4D-857D-FA017D9019A5}"/>
                </a:ext>
              </a:extLst>
            </p:cNvPr>
            <p:cNvSpPr/>
            <p:nvPr/>
          </p:nvSpPr>
          <p:spPr>
            <a:xfrm>
              <a:off x="2624021" y="3388364"/>
              <a:ext cx="1282488" cy="1299394"/>
            </a:xfrm>
            <a:custGeom>
              <a:avLst/>
              <a:gdLst>
                <a:gd name="connsiteX0" fmla="*/ 876007 w 1101404"/>
                <a:gd name="connsiteY0" fmla="*/ 1115923 h 1115923"/>
                <a:gd name="connsiteX1" fmla="*/ 888798 w 1101404"/>
                <a:gd name="connsiteY1" fmla="*/ 1091200 h 1115923"/>
                <a:gd name="connsiteX2" fmla="*/ 862093 w 1101404"/>
                <a:gd name="connsiteY2" fmla="*/ 1066563 h 1115923"/>
                <a:gd name="connsiteX3" fmla="*/ 876007 w 1101404"/>
                <a:gd name="connsiteY3" fmla="*/ 1018154 h 1115923"/>
                <a:gd name="connsiteX4" fmla="*/ 862093 w 1101404"/>
                <a:gd name="connsiteY4" fmla="*/ 980637 h 1115923"/>
                <a:gd name="connsiteX5" fmla="*/ 862093 w 1101404"/>
                <a:gd name="connsiteY5" fmla="*/ 956951 h 1115923"/>
                <a:gd name="connsiteX6" fmla="*/ 849302 w 1101404"/>
                <a:gd name="connsiteY6" fmla="*/ 919347 h 1115923"/>
                <a:gd name="connsiteX7" fmla="*/ 862093 w 1101404"/>
                <a:gd name="connsiteY7" fmla="*/ 871024 h 1115923"/>
                <a:gd name="connsiteX8" fmla="*/ 822597 w 1101404"/>
                <a:gd name="connsiteY8" fmla="*/ 858143 h 1115923"/>
                <a:gd name="connsiteX9" fmla="*/ 795891 w 1101404"/>
                <a:gd name="connsiteY9" fmla="*/ 895661 h 1115923"/>
                <a:gd name="connsiteX10" fmla="*/ 783014 w 1101404"/>
                <a:gd name="connsiteY10" fmla="*/ 882867 h 1115923"/>
                <a:gd name="connsiteX11" fmla="*/ 769186 w 1101404"/>
                <a:gd name="connsiteY11" fmla="*/ 785097 h 1115923"/>
                <a:gd name="connsiteX12" fmla="*/ 742480 w 1101404"/>
                <a:gd name="connsiteY12" fmla="*/ 748531 h 1115923"/>
                <a:gd name="connsiteX13" fmla="*/ 716812 w 1101404"/>
                <a:gd name="connsiteY13" fmla="*/ 723807 h 1115923"/>
                <a:gd name="connsiteX14" fmla="*/ 690107 w 1101404"/>
                <a:gd name="connsiteY14" fmla="*/ 699170 h 1115923"/>
                <a:gd name="connsiteX15" fmla="*/ 663401 w 1101404"/>
                <a:gd name="connsiteY15" fmla="*/ 686290 h 1115923"/>
                <a:gd name="connsiteX16" fmla="*/ 676192 w 1101404"/>
                <a:gd name="connsiteY16" fmla="*/ 662604 h 1115923"/>
                <a:gd name="connsiteX17" fmla="*/ 650610 w 1101404"/>
                <a:gd name="connsiteY17" fmla="*/ 662604 h 1115923"/>
                <a:gd name="connsiteX18" fmla="*/ 636695 w 1101404"/>
                <a:gd name="connsiteY18" fmla="*/ 625087 h 1115923"/>
                <a:gd name="connsiteX19" fmla="*/ 623905 w 1101404"/>
                <a:gd name="connsiteY19" fmla="*/ 613244 h 1115923"/>
                <a:gd name="connsiteX20" fmla="*/ 609990 w 1101404"/>
                <a:gd name="connsiteY20" fmla="*/ 601401 h 1115923"/>
                <a:gd name="connsiteX21" fmla="*/ 597199 w 1101404"/>
                <a:gd name="connsiteY21" fmla="*/ 625087 h 1115923"/>
                <a:gd name="connsiteX22" fmla="*/ 583285 w 1101404"/>
                <a:gd name="connsiteY22" fmla="*/ 649810 h 1115923"/>
                <a:gd name="connsiteX23" fmla="*/ 557616 w 1101404"/>
                <a:gd name="connsiteY23" fmla="*/ 625087 h 1115923"/>
                <a:gd name="connsiteX24" fmla="*/ 543788 w 1101404"/>
                <a:gd name="connsiteY24" fmla="*/ 613244 h 1115923"/>
                <a:gd name="connsiteX25" fmla="*/ 464709 w 1101404"/>
                <a:gd name="connsiteY25" fmla="*/ 613244 h 1115923"/>
                <a:gd name="connsiteX26" fmla="*/ 504206 w 1101404"/>
                <a:gd name="connsiteY26" fmla="*/ 588520 h 1115923"/>
                <a:gd name="connsiteX27" fmla="*/ 517083 w 1101404"/>
                <a:gd name="connsiteY27" fmla="*/ 552040 h 1115923"/>
                <a:gd name="connsiteX28" fmla="*/ 570494 w 1101404"/>
                <a:gd name="connsiteY28" fmla="*/ 552040 h 1115923"/>
                <a:gd name="connsiteX29" fmla="*/ 597199 w 1101404"/>
                <a:gd name="connsiteY29" fmla="*/ 563883 h 1115923"/>
                <a:gd name="connsiteX30" fmla="*/ 583285 w 1101404"/>
                <a:gd name="connsiteY30" fmla="*/ 540197 h 1115923"/>
                <a:gd name="connsiteX31" fmla="*/ 557616 w 1101404"/>
                <a:gd name="connsiteY31" fmla="*/ 527317 h 1115923"/>
                <a:gd name="connsiteX32" fmla="*/ 504206 w 1101404"/>
                <a:gd name="connsiteY32" fmla="*/ 527317 h 1115923"/>
                <a:gd name="connsiteX33" fmla="*/ 491414 w 1101404"/>
                <a:gd name="connsiteY33" fmla="*/ 552040 h 1115923"/>
                <a:gd name="connsiteX34" fmla="*/ 464709 w 1101404"/>
                <a:gd name="connsiteY34" fmla="*/ 563883 h 1115923"/>
                <a:gd name="connsiteX35" fmla="*/ 411298 w 1101404"/>
                <a:gd name="connsiteY35" fmla="*/ 563883 h 1115923"/>
                <a:gd name="connsiteX36" fmla="*/ 411298 w 1101404"/>
                <a:gd name="connsiteY36" fmla="*/ 588520 h 1115923"/>
                <a:gd name="connsiteX37" fmla="*/ 398507 w 1101404"/>
                <a:gd name="connsiteY37" fmla="*/ 601401 h 1115923"/>
                <a:gd name="connsiteX38" fmla="*/ 358925 w 1101404"/>
                <a:gd name="connsiteY38" fmla="*/ 601401 h 1115923"/>
                <a:gd name="connsiteX39" fmla="*/ 332219 w 1101404"/>
                <a:gd name="connsiteY39" fmla="*/ 588520 h 1115923"/>
                <a:gd name="connsiteX40" fmla="*/ 225397 w 1101404"/>
                <a:gd name="connsiteY40" fmla="*/ 601401 h 1115923"/>
                <a:gd name="connsiteX41" fmla="*/ 185901 w 1101404"/>
                <a:gd name="connsiteY41" fmla="*/ 601401 h 1115923"/>
                <a:gd name="connsiteX42" fmla="*/ 159195 w 1101404"/>
                <a:gd name="connsiteY42" fmla="*/ 588520 h 1115923"/>
                <a:gd name="connsiteX43" fmla="*/ 133527 w 1101404"/>
                <a:gd name="connsiteY43" fmla="*/ 588520 h 1115923"/>
                <a:gd name="connsiteX44" fmla="*/ 119613 w 1101404"/>
                <a:gd name="connsiteY44" fmla="*/ 563883 h 1115923"/>
                <a:gd name="connsiteX45" fmla="*/ 92907 w 1101404"/>
                <a:gd name="connsiteY45" fmla="*/ 552040 h 1115923"/>
                <a:gd name="connsiteX46" fmla="*/ 80116 w 1101404"/>
                <a:gd name="connsiteY46" fmla="*/ 563883 h 1115923"/>
                <a:gd name="connsiteX47" fmla="*/ 53411 w 1101404"/>
                <a:gd name="connsiteY47" fmla="*/ 552040 h 1115923"/>
                <a:gd name="connsiteX48" fmla="*/ 40620 w 1101404"/>
                <a:gd name="connsiteY48" fmla="*/ 540197 h 1115923"/>
                <a:gd name="connsiteX49" fmla="*/ 0 w 1101404"/>
                <a:gd name="connsiteY49" fmla="*/ 527317 h 1115923"/>
                <a:gd name="connsiteX50" fmla="*/ 0 w 1101404"/>
                <a:gd name="connsiteY50" fmla="*/ 502594 h 1115923"/>
                <a:gd name="connsiteX51" fmla="*/ 40620 w 1101404"/>
                <a:gd name="connsiteY51" fmla="*/ 502594 h 1115923"/>
                <a:gd name="connsiteX52" fmla="*/ 40620 w 1101404"/>
                <a:gd name="connsiteY52" fmla="*/ 515474 h 1115923"/>
                <a:gd name="connsiteX53" fmla="*/ 80116 w 1101404"/>
                <a:gd name="connsiteY53" fmla="*/ 527317 h 1115923"/>
                <a:gd name="connsiteX54" fmla="*/ 119613 w 1101404"/>
                <a:gd name="connsiteY54" fmla="*/ 527317 h 1115923"/>
                <a:gd name="connsiteX55" fmla="*/ 133527 w 1101404"/>
                <a:gd name="connsiteY55" fmla="*/ 552040 h 1115923"/>
                <a:gd name="connsiteX56" fmla="*/ 173023 w 1101404"/>
                <a:gd name="connsiteY56" fmla="*/ 552040 h 1115923"/>
                <a:gd name="connsiteX57" fmla="*/ 199729 w 1101404"/>
                <a:gd name="connsiteY57" fmla="*/ 552040 h 1115923"/>
                <a:gd name="connsiteX58" fmla="*/ 239312 w 1101404"/>
                <a:gd name="connsiteY58" fmla="*/ 563883 h 1115923"/>
                <a:gd name="connsiteX59" fmla="*/ 266017 w 1101404"/>
                <a:gd name="connsiteY59" fmla="*/ 552040 h 1115923"/>
                <a:gd name="connsiteX60" fmla="*/ 305514 w 1101404"/>
                <a:gd name="connsiteY60" fmla="*/ 540197 h 1115923"/>
                <a:gd name="connsiteX61" fmla="*/ 332219 w 1101404"/>
                <a:gd name="connsiteY61" fmla="*/ 527317 h 1115923"/>
                <a:gd name="connsiteX62" fmla="*/ 345096 w 1101404"/>
                <a:gd name="connsiteY62" fmla="*/ 527317 h 1115923"/>
                <a:gd name="connsiteX63" fmla="*/ 318305 w 1101404"/>
                <a:gd name="connsiteY63" fmla="*/ 502594 h 1115923"/>
                <a:gd name="connsiteX64" fmla="*/ 318305 w 1101404"/>
                <a:gd name="connsiteY64" fmla="*/ 490751 h 1115923"/>
                <a:gd name="connsiteX65" fmla="*/ 291599 w 1101404"/>
                <a:gd name="connsiteY65" fmla="*/ 490751 h 1115923"/>
                <a:gd name="connsiteX66" fmla="*/ 291599 w 1101404"/>
                <a:gd name="connsiteY66" fmla="*/ 454271 h 1115923"/>
                <a:gd name="connsiteX67" fmla="*/ 225397 w 1101404"/>
                <a:gd name="connsiteY67" fmla="*/ 429547 h 1115923"/>
                <a:gd name="connsiteX68" fmla="*/ 266017 w 1101404"/>
                <a:gd name="connsiteY68" fmla="*/ 416753 h 1115923"/>
                <a:gd name="connsiteX69" fmla="*/ 266017 w 1101404"/>
                <a:gd name="connsiteY69" fmla="*/ 392981 h 1115923"/>
                <a:gd name="connsiteX70" fmla="*/ 305514 w 1101404"/>
                <a:gd name="connsiteY70" fmla="*/ 392981 h 1115923"/>
                <a:gd name="connsiteX71" fmla="*/ 305514 w 1101404"/>
                <a:gd name="connsiteY71" fmla="*/ 368344 h 1115923"/>
                <a:gd name="connsiteX72" fmla="*/ 278808 w 1101404"/>
                <a:gd name="connsiteY72" fmla="*/ 355464 h 1115923"/>
                <a:gd name="connsiteX73" fmla="*/ 266017 w 1101404"/>
                <a:gd name="connsiteY73" fmla="*/ 330827 h 1115923"/>
                <a:gd name="connsiteX74" fmla="*/ 278808 w 1101404"/>
                <a:gd name="connsiteY74" fmla="*/ 318984 h 1115923"/>
                <a:gd name="connsiteX75" fmla="*/ 291599 w 1101404"/>
                <a:gd name="connsiteY75" fmla="*/ 282417 h 1115923"/>
                <a:gd name="connsiteX76" fmla="*/ 305514 w 1101404"/>
                <a:gd name="connsiteY76" fmla="*/ 294260 h 1115923"/>
                <a:gd name="connsiteX77" fmla="*/ 305514 w 1101404"/>
                <a:gd name="connsiteY77" fmla="*/ 318984 h 1115923"/>
                <a:gd name="connsiteX78" fmla="*/ 345096 w 1101404"/>
                <a:gd name="connsiteY78" fmla="*/ 307054 h 1115923"/>
                <a:gd name="connsiteX79" fmla="*/ 318305 w 1101404"/>
                <a:gd name="connsiteY79" fmla="*/ 269537 h 1115923"/>
                <a:gd name="connsiteX80" fmla="*/ 332219 w 1101404"/>
                <a:gd name="connsiteY80" fmla="*/ 233057 h 1115923"/>
                <a:gd name="connsiteX81" fmla="*/ 384593 w 1101404"/>
                <a:gd name="connsiteY81" fmla="*/ 221214 h 1115923"/>
                <a:gd name="connsiteX82" fmla="*/ 425213 w 1101404"/>
                <a:gd name="connsiteY82" fmla="*/ 221214 h 1115923"/>
                <a:gd name="connsiteX83" fmla="*/ 450795 w 1101404"/>
                <a:gd name="connsiteY83" fmla="*/ 233057 h 1115923"/>
                <a:gd name="connsiteX84" fmla="*/ 491414 w 1101404"/>
                <a:gd name="connsiteY84" fmla="*/ 257694 h 1115923"/>
                <a:gd name="connsiteX85" fmla="*/ 543788 w 1101404"/>
                <a:gd name="connsiteY85" fmla="*/ 245851 h 1115923"/>
                <a:gd name="connsiteX86" fmla="*/ 530911 w 1101404"/>
                <a:gd name="connsiteY86" fmla="*/ 184647 h 1115923"/>
                <a:gd name="connsiteX87" fmla="*/ 491414 w 1101404"/>
                <a:gd name="connsiteY87" fmla="*/ 122407 h 1115923"/>
                <a:gd name="connsiteX88" fmla="*/ 464709 w 1101404"/>
                <a:gd name="connsiteY88" fmla="*/ 73997 h 1115923"/>
                <a:gd name="connsiteX89" fmla="*/ 477500 w 1101404"/>
                <a:gd name="connsiteY89" fmla="*/ 24637 h 1115923"/>
                <a:gd name="connsiteX90" fmla="*/ 530911 w 1101404"/>
                <a:gd name="connsiteY90" fmla="*/ 49361 h 1115923"/>
                <a:gd name="connsiteX91" fmla="*/ 583285 w 1101404"/>
                <a:gd name="connsiteY91" fmla="*/ 85840 h 1115923"/>
                <a:gd name="connsiteX92" fmla="*/ 609990 w 1101404"/>
                <a:gd name="connsiteY92" fmla="*/ 122407 h 1115923"/>
                <a:gd name="connsiteX93" fmla="*/ 636695 w 1101404"/>
                <a:gd name="connsiteY93" fmla="*/ 110564 h 1115923"/>
                <a:gd name="connsiteX94" fmla="*/ 636695 w 1101404"/>
                <a:gd name="connsiteY94" fmla="*/ 49361 h 1115923"/>
                <a:gd name="connsiteX95" fmla="*/ 676192 w 1101404"/>
                <a:gd name="connsiteY95" fmla="*/ 0 h 1115923"/>
                <a:gd name="connsiteX96" fmla="*/ 716812 w 1101404"/>
                <a:gd name="connsiteY96" fmla="*/ 12794 h 1115923"/>
                <a:gd name="connsiteX97" fmla="*/ 783014 w 1101404"/>
                <a:gd name="connsiteY97" fmla="*/ 12794 h 1115923"/>
                <a:gd name="connsiteX98" fmla="*/ 822597 w 1101404"/>
                <a:gd name="connsiteY98" fmla="*/ 12794 h 1115923"/>
                <a:gd name="connsiteX99" fmla="*/ 849302 w 1101404"/>
                <a:gd name="connsiteY99" fmla="*/ 61203 h 1115923"/>
                <a:gd name="connsiteX100" fmla="*/ 876007 w 1101404"/>
                <a:gd name="connsiteY100" fmla="*/ 85840 h 1115923"/>
                <a:gd name="connsiteX101" fmla="*/ 955087 w 1101404"/>
                <a:gd name="connsiteY101" fmla="*/ 135287 h 1115923"/>
                <a:gd name="connsiteX102" fmla="*/ 1008498 w 1101404"/>
                <a:gd name="connsiteY102" fmla="*/ 221214 h 1115923"/>
                <a:gd name="connsiteX103" fmla="*/ 1060785 w 1101404"/>
                <a:gd name="connsiteY103" fmla="*/ 269537 h 1115923"/>
                <a:gd name="connsiteX104" fmla="*/ 1101405 w 1101404"/>
                <a:gd name="connsiteY104" fmla="*/ 318984 h 1115923"/>
                <a:gd name="connsiteX105" fmla="*/ 783014 w 1101404"/>
                <a:gd name="connsiteY105" fmla="*/ 711013 h 1115923"/>
                <a:gd name="connsiteX106" fmla="*/ 783014 w 1101404"/>
                <a:gd name="connsiteY106" fmla="*/ 748531 h 1115923"/>
                <a:gd name="connsiteX107" fmla="*/ 822597 w 1101404"/>
                <a:gd name="connsiteY107" fmla="*/ 760374 h 1115923"/>
                <a:gd name="connsiteX108" fmla="*/ 822597 w 1101404"/>
                <a:gd name="connsiteY108" fmla="*/ 833506 h 1115923"/>
                <a:gd name="connsiteX109" fmla="*/ 849302 w 1101404"/>
                <a:gd name="connsiteY109" fmla="*/ 833506 h 1115923"/>
                <a:gd name="connsiteX110" fmla="*/ 888798 w 1101404"/>
                <a:gd name="connsiteY110" fmla="*/ 846300 h 1115923"/>
                <a:gd name="connsiteX111" fmla="*/ 888798 w 1101404"/>
                <a:gd name="connsiteY111" fmla="*/ 932227 h 1115923"/>
                <a:gd name="connsiteX112" fmla="*/ 901676 w 1101404"/>
                <a:gd name="connsiteY112" fmla="*/ 993430 h 1115923"/>
                <a:gd name="connsiteX113" fmla="*/ 901676 w 1101404"/>
                <a:gd name="connsiteY113" fmla="*/ 1079357 h 1115923"/>
                <a:gd name="connsiteX114" fmla="*/ 942209 w 1101404"/>
                <a:gd name="connsiteY114" fmla="*/ 1104080 h 111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01404" h="1115923">
                  <a:moveTo>
                    <a:pt x="876007" y="1115923"/>
                  </a:moveTo>
                  <a:lnTo>
                    <a:pt x="888798" y="1091200"/>
                  </a:lnTo>
                  <a:lnTo>
                    <a:pt x="862093" y="1066563"/>
                  </a:lnTo>
                  <a:lnTo>
                    <a:pt x="876007" y="1018154"/>
                  </a:lnTo>
                  <a:lnTo>
                    <a:pt x="862093" y="980637"/>
                  </a:lnTo>
                  <a:lnTo>
                    <a:pt x="862093" y="956951"/>
                  </a:lnTo>
                  <a:lnTo>
                    <a:pt x="849302" y="919347"/>
                  </a:lnTo>
                  <a:lnTo>
                    <a:pt x="862093" y="871024"/>
                  </a:lnTo>
                  <a:lnTo>
                    <a:pt x="822597" y="858143"/>
                  </a:lnTo>
                  <a:lnTo>
                    <a:pt x="795891" y="895661"/>
                  </a:lnTo>
                  <a:lnTo>
                    <a:pt x="783014" y="882867"/>
                  </a:lnTo>
                  <a:lnTo>
                    <a:pt x="769186" y="785097"/>
                  </a:lnTo>
                  <a:lnTo>
                    <a:pt x="742480" y="748531"/>
                  </a:lnTo>
                  <a:lnTo>
                    <a:pt x="716812" y="723807"/>
                  </a:lnTo>
                  <a:lnTo>
                    <a:pt x="690107" y="699170"/>
                  </a:lnTo>
                  <a:lnTo>
                    <a:pt x="663401" y="686290"/>
                  </a:lnTo>
                  <a:lnTo>
                    <a:pt x="676192" y="662604"/>
                  </a:lnTo>
                  <a:lnTo>
                    <a:pt x="650610" y="662604"/>
                  </a:lnTo>
                  <a:lnTo>
                    <a:pt x="636695" y="625087"/>
                  </a:lnTo>
                  <a:lnTo>
                    <a:pt x="623905" y="613244"/>
                  </a:lnTo>
                  <a:lnTo>
                    <a:pt x="609990" y="601401"/>
                  </a:lnTo>
                  <a:lnTo>
                    <a:pt x="597199" y="625087"/>
                  </a:lnTo>
                  <a:lnTo>
                    <a:pt x="583285" y="649810"/>
                  </a:lnTo>
                  <a:lnTo>
                    <a:pt x="557616" y="625087"/>
                  </a:lnTo>
                  <a:lnTo>
                    <a:pt x="543788" y="613244"/>
                  </a:lnTo>
                  <a:lnTo>
                    <a:pt x="464709" y="613244"/>
                  </a:lnTo>
                  <a:lnTo>
                    <a:pt x="504206" y="588520"/>
                  </a:lnTo>
                  <a:lnTo>
                    <a:pt x="517083" y="552040"/>
                  </a:lnTo>
                  <a:lnTo>
                    <a:pt x="570494" y="552040"/>
                  </a:lnTo>
                  <a:lnTo>
                    <a:pt x="597199" y="563883"/>
                  </a:lnTo>
                  <a:lnTo>
                    <a:pt x="583285" y="540197"/>
                  </a:lnTo>
                  <a:lnTo>
                    <a:pt x="557616" y="527317"/>
                  </a:lnTo>
                  <a:lnTo>
                    <a:pt x="504206" y="527317"/>
                  </a:lnTo>
                  <a:lnTo>
                    <a:pt x="491414" y="552040"/>
                  </a:lnTo>
                  <a:lnTo>
                    <a:pt x="464709" y="563883"/>
                  </a:lnTo>
                  <a:lnTo>
                    <a:pt x="411298" y="563883"/>
                  </a:lnTo>
                  <a:lnTo>
                    <a:pt x="411298" y="588520"/>
                  </a:lnTo>
                  <a:lnTo>
                    <a:pt x="398507" y="601401"/>
                  </a:lnTo>
                  <a:lnTo>
                    <a:pt x="358925" y="601401"/>
                  </a:lnTo>
                  <a:lnTo>
                    <a:pt x="332219" y="588520"/>
                  </a:lnTo>
                  <a:lnTo>
                    <a:pt x="225397" y="601401"/>
                  </a:lnTo>
                  <a:lnTo>
                    <a:pt x="185901" y="601401"/>
                  </a:lnTo>
                  <a:lnTo>
                    <a:pt x="159195" y="588520"/>
                  </a:lnTo>
                  <a:lnTo>
                    <a:pt x="133527" y="588520"/>
                  </a:lnTo>
                  <a:lnTo>
                    <a:pt x="119613" y="563883"/>
                  </a:lnTo>
                  <a:lnTo>
                    <a:pt x="92907" y="552040"/>
                  </a:lnTo>
                  <a:lnTo>
                    <a:pt x="80116" y="563883"/>
                  </a:lnTo>
                  <a:lnTo>
                    <a:pt x="53411" y="552040"/>
                  </a:lnTo>
                  <a:lnTo>
                    <a:pt x="40620" y="540197"/>
                  </a:lnTo>
                  <a:lnTo>
                    <a:pt x="0" y="527317"/>
                  </a:lnTo>
                  <a:lnTo>
                    <a:pt x="0" y="502594"/>
                  </a:lnTo>
                  <a:lnTo>
                    <a:pt x="40620" y="502594"/>
                  </a:lnTo>
                  <a:lnTo>
                    <a:pt x="40620" y="515474"/>
                  </a:lnTo>
                  <a:lnTo>
                    <a:pt x="80116" y="527317"/>
                  </a:lnTo>
                  <a:lnTo>
                    <a:pt x="119613" y="527317"/>
                  </a:lnTo>
                  <a:lnTo>
                    <a:pt x="133527" y="552040"/>
                  </a:lnTo>
                  <a:lnTo>
                    <a:pt x="173023" y="552040"/>
                  </a:lnTo>
                  <a:lnTo>
                    <a:pt x="199729" y="552040"/>
                  </a:lnTo>
                  <a:lnTo>
                    <a:pt x="239312" y="563883"/>
                  </a:lnTo>
                  <a:lnTo>
                    <a:pt x="266017" y="552040"/>
                  </a:lnTo>
                  <a:lnTo>
                    <a:pt x="305514" y="540197"/>
                  </a:lnTo>
                  <a:lnTo>
                    <a:pt x="332219" y="527317"/>
                  </a:lnTo>
                  <a:lnTo>
                    <a:pt x="345096" y="527317"/>
                  </a:lnTo>
                  <a:lnTo>
                    <a:pt x="318305" y="502594"/>
                  </a:lnTo>
                  <a:lnTo>
                    <a:pt x="318305" y="490751"/>
                  </a:lnTo>
                  <a:lnTo>
                    <a:pt x="291599" y="490751"/>
                  </a:lnTo>
                  <a:lnTo>
                    <a:pt x="291599" y="454271"/>
                  </a:lnTo>
                  <a:lnTo>
                    <a:pt x="225397" y="429547"/>
                  </a:lnTo>
                  <a:lnTo>
                    <a:pt x="266017" y="416753"/>
                  </a:lnTo>
                  <a:lnTo>
                    <a:pt x="266017" y="392981"/>
                  </a:lnTo>
                  <a:lnTo>
                    <a:pt x="305514" y="392981"/>
                  </a:lnTo>
                  <a:lnTo>
                    <a:pt x="305514" y="368344"/>
                  </a:lnTo>
                  <a:lnTo>
                    <a:pt x="278808" y="355464"/>
                  </a:lnTo>
                  <a:lnTo>
                    <a:pt x="266017" y="330827"/>
                  </a:lnTo>
                  <a:lnTo>
                    <a:pt x="278808" y="318984"/>
                  </a:lnTo>
                  <a:lnTo>
                    <a:pt x="291599" y="282417"/>
                  </a:lnTo>
                  <a:lnTo>
                    <a:pt x="305514" y="294260"/>
                  </a:lnTo>
                  <a:lnTo>
                    <a:pt x="305514" y="318984"/>
                  </a:lnTo>
                  <a:lnTo>
                    <a:pt x="345096" y="307054"/>
                  </a:lnTo>
                  <a:lnTo>
                    <a:pt x="318305" y="269537"/>
                  </a:lnTo>
                  <a:lnTo>
                    <a:pt x="332219" y="233057"/>
                  </a:lnTo>
                  <a:lnTo>
                    <a:pt x="384593" y="221214"/>
                  </a:lnTo>
                  <a:lnTo>
                    <a:pt x="425213" y="221214"/>
                  </a:lnTo>
                  <a:lnTo>
                    <a:pt x="450795" y="233057"/>
                  </a:lnTo>
                  <a:lnTo>
                    <a:pt x="491414" y="257694"/>
                  </a:lnTo>
                  <a:lnTo>
                    <a:pt x="543788" y="245851"/>
                  </a:lnTo>
                  <a:lnTo>
                    <a:pt x="530911" y="184647"/>
                  </a:lnTo>
                  <a:lnTo>
                    <a:pt x="491414" y="122407"/>
                  </a:lnTo>
                  <a:lnTo>
                    <a:pt x="464709" y="73997"/>
                  </a:lnTo>
                  <a:lnTo>
                    <a:pt x="477500" y="24637"/>
                  </a:lnTo>
                  <a:lnTo>
                    <a:pt x="530911" y="49361"/>
                  </a:lnTo>
                  <a:lnTo>
                    <a:pt x="583285" y="85840"/>
                  </a:lnTo>
                  <a:lnTo>
                    <a:pt x="609990" y="122407"/>
                  </a:lnTo>
                  <a:lnTo>
                    <a:pt x="636695" y="110564"/>
                  </a:lnTo>
                  <a:lnTo>
                    <a:pt x="636695" y="49361"/>
                  </a:lnTo>
                  <a:lnTo>
                    <a:pt x="676192" y="0"/>
                  </a:lnTo>
                  <a:lnTo>
                    <a:pt x="716812" y="12794"/>
                  </a:lnTo>
                  <a:lnTo>
                    <a:pt x="783014" y="12794"/>
                  </a:lnTo>
                  <a:lnTo>
                    <a:pt x="822597" y="12794"/>
                  </a:lnTo>
                  <a:lnTo>
                    <a:pt x="849302" y="61203"/>
                  </a:lnTo>
                  <a:lnTo>
                    <a:pt x="876007" y="85840"/>
                  </a:lnTo>
                  <a:lnTo>
                    <a:pt x="955087" y="135287"/>
                  </a:lnTo>
                  <a:lnTo>
                    <a:pt x="1008498" y="221214"/>
                  </a:lnTo>
                  <a:lnTo>
                    <a:pt x="1060785" y="269537"/>
                  </a:lnTo>
                  <a:lnTo>
                    <a:pt x="1101405" y="318984"/>
                  </a:lnTo>
                  <a:lnTo>
                    <a:pt x="783014" y="711013"/>
                  </a:lnTo>
                  <a:lnTo>
                    <a:pt x="783014" y="748531"/>
                  </a:lnTo>
                  <a:lnTo>
                    <a:pt x="822597" y="760374"/>
                  </a:lnTo>
                  <a:lnTo>
                    <a:pt x="822597" y="833506"/>
                  </a:lnTo>
                  <a:lnTo>
                    <a:pt x="849302" y="833506"/>
                  </a:lnTo>
                  <a:lnTo>
                    <a:pt x="888798" y="846300"/>
                  </a:lnTo>
                  <a:lnTo>
                    <a:pt x="888798" y="932227"/>
                  </a:lnTo>
                  <a:lnTo>
                    <a:pt x="901676" y="993430"/>
                  </a:lnTo>
                  <a:lnTo>
                    <a:pt x="901676" y="1079357"/>
                  </a:lnTo>
                  <a:lnTo>
                    <a:pt x="942209" y="1104080"/>
                  </a:lnTo>
                </a:path>
              </a:pathLst>
            </a:custGeom>
            <a:solidFill>
              <a:srgbClr val="B4EDFF"/>
            </a:solidFill>
            <a:ln w="8631" cap="flat">
              <a:solidFill>
                <a:srgbClr val="FFFFFF"/>
              </a:solidFill>
              <a:prstDash val="solid"/>
              <a:miter/>
            </a:ln>
          </p:spPr>
          <p:txBody>
            <a:bodyPr rtlCol="0" anchor="ctr"/>
            <a:lstStyle/>
            <a:p>
              <a:endParaRPr lang="en-US"/>
            </a:p>
          </p:txBody>
        </p:sp>
        <p:sp>
          <p:nvSpPr>
            <p:cNvPr id="221" name="Freeform 220">
              <a:extLst>
                <a:ext uri="{FF2B5EF4-FFF2-40B4-BE49-F238E27FC236}">
                  <a16:creationId xmlns:a16="http://schemas.microsoft.com/office/drawing/2014/main" id="{A8E49E9C-C301-0D46-91CC-2A0346C6EC7E}"/>
                </a:ext>
              </a:extLst>
            </p:cNvPr>
            <p:cNvSpPr/>
            <p:nvPr/>
          </p:nvSpPr>
          <p:spPr>
            <a:xfrm>
              <a:off x="2487258" y="4151956"/>
              <a:ext cx="306634" cy="183398"/>
            </a:xfrm>
            <a:custGeom>
              <a:avLst/>
              <a:gdLst>
                <a:gd name="connsiteX0" fmla="*/ 38978 w 263338"/>
                <a:gd name="connsiteY0" fmla="*/ 4322 h 157503"/>
                <a:gd name="connsiteX1" fmla="*/ 38978 w 263338"/>
                <a:gd name="connsiteY1" fmla="*/ 4322 h 157503"/>
                <a:gd name="connsiteX2" fmla="*/ 35262 w 263338"/>
                <a:gd name="connsiteY2" fmla="*/ 32504 h 157503"/>
                <a:gd name="connsiteX3" fmla="*/ 31545 w 263338"/>
                <a:gd name="connsiteY3" fmla="*/ 35097 h 157503"/>
                <a:gd name="connsiteX4" fmla="*/ 26014 w 263338"/>
                <a:gd name="connsiteY4" fmla="*/ 36826 h 157503"/>
                <a:gd name="connsiteX5" fmla="*/ 11149 w 263338"/>
                <a:gd name="connsiteY5" fmla="*/ 48236 h 157503"/>
                <a:gd name="connsiteX6" fmla="*/ 7433 w 263338"/>
                <a:gd name="connsiteY6" fmla="*/ 53510 h 157503"/>
                <a:gd name="connsiteX7" fmla="*/ 3716 w 263338"/>
                <a:gd name="connsiteY7" fmla="*/ 60598 h 157503"/>
                <a:gd name="connsiteX8" fmla="*/ 0 w 263338"/>
                <a:gd name="connsiteY8" fmla="*/ 66736 h 157503"/>
                <a:gd name="connsiteX9" fmla="*/ 3716 w 263338"/>
                <a:gd name="connsiteY9" fmla="*/ 74689 h 157503"/>
                <a:gd name="connsiteX10" fmla="*/ 9248 w 263338"/>
                <a:gd name="connsiteY10" fmla="*/ 77369 h 157503"/>
                <a:gd name="connsiteX11" fmla="*/ 12964 w 263338"/>
                <a:gd name="connsiteY11" fmla="*/ 86186 h 157503"/>
                <a:gd name="connsiteX12" fmla="*/ 16680 w 263338"/>
                <a:gd name="connsiteY12" fmla="*/ 93275 h 157503"/>
                <a:gd name="connsiteX13" fmla="*/ 18582 w 263338"/>
                <a:gd name="connsiteY13" fmla="*/ 99412 h 157503"/>
                <a:gd name="connsiteX14" fmla="*/ 20396 w 263338"/>
                <a:gd name="connsiteY14" fmla="*/ 103821 h 157503"/>
                <a:gd name="connsiteX15" fmla="*/ 22211 w 263338"/>
                <a:gd name="connsiteY15" fmla="*/ 107365 h 157503"/>
                <a:gd name="connsiteX16" fmla="*/ 24113 w 263338"/>
                <a:gd name="connsiteY16" fmla="*/ 113503 h 157503"/>
                <a:gd name="connsiteX17" fmla="*/ 22211 w 263338"/>
                <a:gd name="connsiteY17" fmla="*/ 125864 h 157503"/>
                <a:gd name="connsiteX18" fmla="*/ 18495 w 263338"/>
                <a:gd name="connsiteY18" fmla="*/ 129409 h 157503"/>
                <a:gd name="connsiteX19" fmla="*/ 24026 w 263338"/>
                <a:gd name="connsiteY19" fmla="*/ 147908 h 157503"/>
                <a:gd name="connsiteX20" fmla="*/ 33274 w 263338"/>
                <a:gd name="connsiteY20" fmla="*/ 150501 h 157503"/>
                <a:gd name="connsiteX21" fmla="*/ 40706 w 263338"/>
                <a:gd name="connsiteY21" fmla="*/ 151366 h 157503"/>
                <a:gd name="connsiteX22" fmla="*/ 59288 w 263338"/>
                <a:gd name="connsiteY22" fmla="*/ 153095 h 157503"/>
                <a:gd name="connsiteX23" fmla="*/ 66720 w 263338"/>
                <a:gd name="connsiteY23" fmla="*/ 155774 h 157503"/>
                <a:gd name="connsiteX24" fmla="*/ 72252 w 263338"/>
                <a:gd name="connsiteY24" fmla="*/ 157503 h 157503"/>
                <a:gd name="connsiteX25" fmla="*/ 98266 w 263338"/>
                <a:gd name="connsiteY25" fmla="*/ 155774 h 157503"/>
                <a:gd name="connsiteX26" fmla="*/ 122378 w 263338"/>
                <a:gd name="connsiteY26" fmla="*/ 149637 h 157503"/>
                <a:gd name="connsiteX27" fmla="*/ 137244 w 263338"/>
                <a:gd name="connsiteY27" fmla="*/ 145228 h 157503"/>
                <a:gd name="connsiteX28" fmla="*/ 146491 w 263338"/>
                <a:gd name="connsiteY28" fmla="*/ 143499 h 157503"/>
                <a:gd name="connsiteX29" fmla="*/ 153924 w 263338"/>
                <a:gd name="connsiteY29" fmla="*/ 141770 h 157503"/>
                <a:gd name="connsiteX30" fmla="*/ 178036 w 263338"/>
                <a:gd name="connsiteY30" fmla="*/ 129409 h 157503"/>
                <a:gd name="connsiteX31" fmla="*/ 217014 w 263338"/>
                <a:gd name="connsiteY31" fmla="*/ 113589 h 157503"/>
                <a:gd name="connsiteX32" fmla="*/ 233694 w 263338"/>
                <a:gd name="connsiteY32" fmla="*/ 106501 h 157503"/>
                <a:gd name="connsiteX33" fmla="*/ 237410 w 263338"/>
                <a:gd name="connsiteY33" fmla="*/ 103907 h 157503"/>
                <a:gd name="connsiteX34" fmla="*/ 248559 w 263338"/>
                <a:gd name="connsiteY34" fmla="*/ 99499 h 157503"/>
                <a:gd name="connsiteX35" fmla="*/ 257807 w 263338"/>
                <a:gd name="connsiteY35" fmla="*/ 92410 h 157503"/>
                <a:gd name="connsiteX36" fmla="*/ 263338 w 263338"/>
                <a:gd name="connsiteY36" fmla="*/ 89730 h 157503"/>
                <a:gd name="connsiteX37" fmla="*/ 257807 w 263338"/>
                <a:gd name="connsiteY37" fmla="*/ 79184 h 157503"/>
                <a:gd name="connsiteX38" fmla="*/ 250374 w 263338"/>
                <a:gd name="connsiteY38" fmla="*/ 74775 h 157503"/>
                <a:gd name="connsiteX39" fmla="*/ 246658 w 263338"/>
                <a:gd name="connsiteY39" fmla="*/ 71231 h 157503"/>
                <a:gd name="connsiteX40" fmla="*/ 222545 w 263338"/>
                <a:gd name="connsiteY40" fmla="*/ 63278 h 157503"/>
                <a:gd name="connsiteX41" fmla="*/ 211396 w 263338"/>
                <a:gd name="connsiteY41" fmla="*/ 60598 h 157503"/>
                <a:gd name="connsiteX42" fmla="*/ 191000 w 263338"/>
                <a:gd name="connsiteY42" fmla="*/ 59734 h 157503"/>
                <a:gd name="connsiteX43" fmla="*/ 161356 w 263338"/>
                <a:gd name="connsiteY43" fmla="*/ 55325 h 157503"/>
                <a:gd name="connsiteX44" fmla="*/ 153924 w 263338"/>
                <a:gd name="connsiteY44" fmla="*/ 49187 h 157503"/>
                <a:gd name="connsiteX45" fmla="*/ 131626 w 263338"/>
                <a:gd name="connsiteY45" fmla="*/ 27144 h 157503"/>
                <a:gd name="connsiteX46" fmla="*/ 122378 w 263338"/>
                <a:gd name="connsiteY46" fmla="*/ 21006 h 157503"/>
                <a:gd name="connsiteX47" fmla="*/ 111230 w 263338"/>
                <a:gd name="connsiteY47" fmla="*/ 19277 h 157503"/>
                <a:gd name="connsiteX48" fmla="*/ 98266 w 263338"/>
                <a:gd name="connsiteY48" fmla="*/ 15733 h 157503"/>
                <a:gd name="connsiteX49" fmla="*/ 83401 w 263338"/>
                <a:gd name="connsiteY49" fmla="*/ 12189 h 157503"/>
                <a:gd name="connsiteX50" fmla="*/ 77869 w 263338"/>
                <a:gd name="connsiteY50" fmla="*/ 11324 h 157503"/>
                <a:gd name="connsiteX51" fmla="*/ 72338 w 263338"/>
                <a:gd name="connsiteY51" fmla="*/ 9595 h 157503"/>
                <a:gd name="connsiteX52" fmla="*/ 64906 w 263338"/>
                <a:gd name="connsiteY52" fmla="*/ 7867 h 157503"/>
                <a:gd name="connsiteX53" fmla="*/ 50040 w 263338"/>
                <a:gd name="connsiteY53" fmla="*/ 1729 h 157503"/>
                <a:gd name="connsiteX54" fmla="*/ 44509 w 263338"/>
                <a:gd name="connsiteY54" fmla="*/ 0 h 157503"/>
                <a:gd name="connsiteX55" fmla="*/ 37077 w 263338"/>
                <a:gd name="connsiteY55" fmla="*/ 865 h 157503"/>
                <a:gd name="connsiteX56" fmla="*/ 38978 w 263338"/>
                <a:gd name="connsiteY56" fmla="*/ 4322 h 157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3338" h="157503">
                  <a:moveTo>
                    <a:pt x="38978" y="4322"/>
                  </a:moveTo>
                  <a:lnTo>
                    <a:pt x="38978" y="4322"/>
                  </a:lnTo>
                  <a:cubicBezTo>
                    <a:pt x="37768" y="13745"/>
                    <a:pt x="37509" y="23167"/>
                    <a:pt x="35262" y="32504"/>
                  </a:cubicBezTo>
                  <a:cubicBezTo>
                    <a:pt x="35002" y="33541"/>
                    <a:pt x="33101" y="34405"/>
                    <a:pt x="31545" y="35097"/>
                  </a:cubicBezTo>
                  <a:cubicBezTo>
                    <a:pt x="29990" y="35875"/>
                    <a:pt x="27829" y="36307"/>
                    <a:pt x="26014" y="36826"/>
                  </a:cubicBezTo>
                  <a:cubicBezTo>
                    <a:pt x="13742" y="46508"/>
                    <a:pt x="18927" y="42791"/>
                    <a:pt x="11149" y="48236"/>
                  </a:cubicBezTo>
                  <a:cubicBezTo>
                    <a:pt x="9939" y="49965"/>
                    <a:pt x="8556" y="51694"/>
                    <a:pt x="7433" y="53510"/>
                  </a:cubicBezTo>
                  <a:cubicBezTo>
                    <a:pt x="6050" y="55844"/>
                    <a:pt x="5358" y="58264"/>
                    <a:pt x="3716" y="60598"/>
                  </a:cubicBezTo>
                  <a:cubicBezTo>
                    <a:pt x="1037" y="64402"/>
                    <a:pt x="2334" y="62327"/>
                    <a:pt x="0" y="66736"/>
                  </a:cubicBezTo>
                  <a:cubicBezTo>
                    <a:pt x="1210" y="69416"/>
                    <a:pt x="1556" y="72182"/>
                    <a:pt x="3716" y="74689"/>
                  </a:cubicBezTo>
                  <a:cubicBezTo>
                    <a:pt x="4753" y="75813"/>
                    <a:pt x="7951" y="76245"/>
                    <a:pt x="9248" y="77369"/>
                  </a:cubicBezTo>
                  <a:cubicBezTo>
                    <a:pt x="10544" y="78492"/>
                    <a:pt x="12791" y="85840"/>
                    <a:pt x="12964" y="86186"/>
                  </a:cubicBezTo>
                  <a:cubicBezTo>
                    <a:pt x="14001" y="88520"/>
                    <a:pt x="15643" y="90854"/>
                    <a:pt x="16680" y="93275"/>
                  </a:cubicBezTo>
                  <a:cubicBezTo>
                    <a:pt x="17544" y="95263"/>
                    <a:pt x="17804" y="97424"/>
                    <a:pt x="18582" y="99412"/>
                  </a:cubicBezTo>
                  <a:cubicBezTo>
                    <a:pt x="19100" y="100882"/>
                    <a:pt x="19705" y="102351"/>
                    <a:pt x="20396" y="103821"/>
                  </a:cubicBezTo>
                  <a:cubicBezTo>
                    <a:pt x="20915" y="105031"/>
                    <a:pt x="21779" y="106155"/>
                    <a:pt x="22211" y="107365"/>
                  </a:cubicBezTo>
                  <a:cubicBezTo>
                    <a:pt x="22989" y="109440"/>
                    <a:pt x="23421" y="111514"/>
                    <a:pt x="24113" y="113503"/>
                  </a:cubicBezTo>
                  <a:cubicBezTo>
                    <a:pt x="23508" y="117652"/>
                    <a:pt x="23681" y="121802"/>
                    <a:pt x="22211" y="125864"/>
                  </a:cubicBezTo>
                  <a:cubicBezTo>
                    <a:pt x="21779" y="127161"/>
                    <a:pt x="18409" y="128112"/>
                    <a:pt x="18495" y="129409"/>
                  </a:cubicBezTo>
                  <a:cubicBezTo>
                    <a:pt x="19014" y="135633"/>
                    <a:pt x="19878" y="142030"/>
                    <a:pt x="24026" y="147908"/>
                  </a:cubicBezTo>
                  <a:cubicBezTo>
                    <a:pt x="25150" y="149550"/>
                    <a:pt x="29990" y="149896"/>
                    <a:pt x="33274" y="150501"/>
                  </a:cubicBezTo>
                  <a:cubicBezTo>
                    <a:pt x="35607" y="151020"/>
                    <a:pt x="38200" y="151107"/>
                    <a:pt x="40706" y="151366"/>
                  </a:cubicBezTo>
                  <a:cubicBezTo>
                    <a:pt x="46843" y="151971"/>
                    <a:pt x="53065" y="152576"/>
                    <a:pt x="59288" y="153095"/>
                  </a:cubicBezTo>
                  <a:cubicBezTo>
                    <a:pt x="61794" y="153959"/>
                    <a:pt x="64214" y="154910"/>
                    <a:pt x="66720" y="155774"/>
                  </a:cubicBezTo>
                  <a:cubicBezTo>
                    <a:pt x="68535" y="156380"/>
                    <a:pt x="70091" y="157503"/>
                    <a:pt x="72252" y="157503"/>
                  </a:cubicBezTo>
                  <a:cubicBezTo>
                    <a:pt x="80981" y="157503"/>
                    <a:pt x="89537" y="156293"/>
                    <a:pt x="98266" y="155774"/>
                  </a:cubicBezTo>
                  <a:cubicBezTo>
                    <a:pt x="106303" y="153700"/>
                    <a:pt x="114427" y="151798"/>
                    <a:pt x="122378" y="149637"/>
                  </a:cubicBezTo>
                  <a:cubicBezTo>
                    <a:pt x="127477" y="148254"/>
                    <a:pt x="132058" y="146525"/>
                    <a:pt x="137244" y="145228"/>
                  </a:cubicBezTo>
                  <a:cubicBezTo>
                    <a:pt x="140182" y="144450"/>
                    <a:pt x="143466" y="144104"/>
                    <a:pt x="146491" y="143499"/>
                  </a:cubicBezTo>
                  <a:cubicBezTo>
                    <a:pt x="148997" y="142981"/>
                    <a:pt x="151417" y="142289"/>
                    <a:pt x="153924" y="141770"/>
                  </a:cubicBezTo>
                  <a:cubicBezTo>
                    <a:pt x="162825" y="136843"/>
                    <a:pt x="167665" y="133818"/>
                    <a:pt x="178036" y="129409"/>
                  </a:cubicBezTo>
                  <a:cubicBezTo>
                    <a:pt x="190827" y="123963"/>
                    <a:pt x="204050" y="118862"/>
                    <a:pt x="217014" y="113589"/>
                  </a:cubicBezTo>
                  <a:cubicBezTo>
                    <a:pt x="236719" y="105550"/>
                    <a:pt x="220212" y="108662"/>
                    <a:pt x="233694" y="106501"/>
                  </a:cubicBezTo>
                  <a:cubicBezTo>
                    <a:pt x="234904" y="105636"/>
                    <a:pt x="235855" y="104599"/>
                    <a:pt x="237410" y="103907"/>
                  </a:cubicBezTo>
                  <a:cubicBezTo>
                    <a:pt x="252016" y="96992"/>
                    <a:pt x="233348" y="108143"/>
                    <a:pt x="248559" y="99499"/>
                  </a:cubicBezTo>
                  <a:cubicBezTo>
                    <a:pt x="251757" y="97683"/>
                    <a:pt x="255128" y="94139"/>
                    <a:pt x="257807" y="92410"/>
                  </a:cubicBezTo>
                  <a:cubicBezTo>
                    <a:pt x="259363" y="91459"/>
                    <a:pt x="261523" y="90681"/>
                    <a:pt x="263338" y="89730"/>
                  </a:cubicBezTo>
                  <a:cubicBezTo>
                    <a:pt x="261523" y="86186"/>
                    <a:pt x="260659" y="82555"/>
                    <a:pt x="257807" y="79184"/>
                  </a:cubicBezTo>
                  <a:cubicBezTo>
                    <a:pt x="256338" y="77455"/>
                    <a:pt x="252621" y="76331"/>
                    <a:pt x="250374" y="74775"/>
                  </a:cubicBezTo>
                  <a:cubicBezTo>
                    <a:pt x="248819" y="73651"/>
                    <a:pt x="248646" y="72182"/>
                    <a:pt x="246658" y="71231"/>
                  </a:cubicBezTo>
                  <a:cubicBezTo>
                    <a:pt x="241645" y="68897"/>
                    <a:pt x="229719" y="65180"/>
                    <a:pt x="222545" y="63278"/>
                  </a:cubicBezTo>
                  <a:cubicBezTo>
                    <a:pt x="218915" y="62327"/>
                    <a:pt x="215458" y="61117"/>
                    <a:pt x="211396" y="60598"/>
                  </a:cubicBezTo>
                  <a:cubicBezTo>
                    <a:pt x="204742" y="59820"/>
                    <a:pt x="197828" y="59993"/>
                    <a:pt x="191000" y="59734"/>
                  </a:cubicBezTo>
                  <a:cubicBezTo>
                    <a:pt x="181061" y="58264"/>
                    <a:pt x="170172" y="57832"/>
                    <a:pt x="161356" y="55325"/>
                  </a:cubicBezTo>
                  <a:cubicBezTo>
                    <a:pt x="157035" y="54115"/>
                    <a:pt x="156084" y="51262"/>
                    <a:pt x="153924" y="49187"/>
                  </a:cubicBezTo>
                  <a:cubicBezTo>
                    <a:pt x="142256" y="37604"/>
                    <a:pt x="143898" y="36480"/>
                    <a:pt x="131626" y="27144"/>
                  </a:cubicBezTo>
                  <a:cubicBezTo>
                    <a:pt x="128774" y="24983"/>
                    <a:pt x="126440" y="22562"/>
                    <a:pt x="122378" y="21006"/>
                  </a:cubicBezTo>
                  <a:cubicBezTo>
                    <a:pt x="119354" y="19796"/>
                    <a:pt x="114859" y="19969"/>
                    <a:pt x="111230" y="19277"/>
                  </a:cubicBezTo>
                  <a:cubicBezTo>
                    <a:pt x="100167" y="17203"/>
                    <a:pt x="107427" y="18154"/>
                    <a:pt x="98266" y="15733"/>
                  </a:cubicBezTo>
                  <a:cubicBezTo>
                    <a:pt x="93426" y="14436"/>
                    <a:pt x="88673" y="13053"/>
                    <a:pt x="83401" y="12189"/>
                  </a:cubicBezTo>
                  <a:cubicBezTo>
                    <a:pt x="81586" y="11930"/>
                    <a:pt x="79598" y="11756"/>
                    <a:pt x="77869" y="11324"/>
                  </a:cubicBezTo>
                  <a:cubicBezTo>
                    <a:pt x="75882" y="10892"/>
                    <a:pt x="74239" y="10114"/>
                    <a:pt x="72338" y="9595"/>
                  </a:cubicBezTo>
                  <a:cubicBezTo>
                    <a:pt x="69918" y="8904"/>
                    <a:pt x="67239" y="8558"/>
                    <a:pt x="64906" y="7867"/>
                  </a:cubicBezTo>
                  <a:cubicBezTo>
                    <a:pt x="50040" y="3112"/>
                    <a:pt x="60757" y="5965"/>
                    <a:pt x="50040" y="1729"/>
                  </a:cubicBezTo>
                  <a:cubicBezTo>
                    <a:pt x="48312" y="1037"/>
                    <a:pt x="46324" y="519"/>
                    <a:pt x="44509" y="0"/>
                  </a:cubicBezTo>
                  <a:cubicBezTo>
                    <a:pt x="42003" y="259"/>
                    <a:pt x="39064" y="87"/>
                    <a:pt x="37077" y="865"/>
                  </a:cubicBezTo>
                  <a:cubicBezTo>
                    <a:pt x="35607" y="1383"/>
                    <a:pt x="38719" y="3717"/>
                    <a:pt x="38978" y="4322"/>
                  </a:cubicBezTo>
                </a:path>
              </a:pathLst>
            </a:custGeom>
            <a:solidFill>
              <a:srgbClr val="147393"/>
            </a:solidFill>
            <a:ln w="8631" cap="flat">
              <a:solidFill>
                <a:srgbClr val="FFFFFF"/>
              </a:solidFill>
              <a:prstDash val="solid"/>
              <a:miter/>
            </a:ln>
          </p:spPr>
          <p:txBody>
            <a:bodyPr rtlCol="0" anchor="ctr"/>
            <a:lstStyle/>
            <a:p>
              <a:endParaRPr lang="en-US"/>
            </a:p>
          </p:txBody>
        </p:sp>
        <p:sp>
          <p:nvSpPr>
            <p:cNvPr id="222" name="Freeform 221">
              <a:extLst>
                <a:ext uri="{FF2B5EF4-FFF2-40B4-BE49-F238E27FC236}">
                  <a16:creationId xmlns:a16="http://schemas.microsoft.com/office/drawing/2014/main" id="{BF970BC4-AF4F-574C-8351-F861A1DC1854}"/>
                </a:ext>
              </a:extLst>
            </p:cNvPr>
            <p:cNvSpPr/>
            <p:nvPr/>
          </p:nvSpPr>
          <p:spPr>
            <a:xfrm>
              <a:off x="2408059" y="4046969"/>
              <a:ext cx="153277" cy="69583"/>
            </a:xfrm>
            <a:custGeom>
              <a:avLst/>
              <a:gdLst>
                <a:gd name="connsiteX0" fmla="*/ 36558 w 131635"/>
                <a:gd name="connsiteY0" fmla="*/ 56276 h 59758"/>
                <a:gd name="connsiteX1" fmla="*/ 36558 w 131635"/>
                <a:gd name="connsiteY1" fmla="*/ 56276 h 59758"/>
                <a:gd name="connsiteX2" fmla="*/ 55053 w 131635"/>
                <a:gd name="connsiteY2" fmla="*/ 58005 h 59758"/>
                <a:gd name="connsiteX3" fmla="*/ 64300 w 131635"/>
                <a:gd name="connsiteY3" fmla="*/ 59734 h 59758"/>
                <a:gd name="connsiteX4" fmla="*/ 79079 w 131635"/>
                <a:gd name="connsiteY4" fmla="*/ 58869 h 59758"/>
                <a:gd name="connsiteX5" fmla="*/ 90142 w 131635"/>
                <a:gd name="connsiteY5" fmla="*/ 51953 h 59758"/>
                <a:gd name="connsiteX6" fmla="*/ 91957 w 131635"/>
                <a:gd name="connsiteY6" fmla="*/ 45902 h 59758"/>
                <a:gd name="connsiteX7" fmla="*/ 95673 w 131635"/>
                <a:gd name="connsiteY7" fmla="*/ 39851 h 59758"/>
                <a:gd name="connsiteX8" fmla="*/ 127045 w 131635"/>
                <a:gd name="connsiteY8" fmla="*/ 37258 h 59758"/>
                <a:gd name="connsiteX9" fmla="*/ 119699 w 131635"/>
                <a:gd name="connsiteY9" fmla="*/ 20747 h 59758"/>
                <a:gd name="connsiteX10" fmla="*/ 108637 w 131635"/>
                <a:gd name="connsiteY10" fmla="*/ 19882 h 59758"/>
                <a:gd name="connsiteX11" fmla="*/ 90228 w 131635"/>
                <a:gd name="connsiteY11" fmla="*/ 18153 h 59758"/>
                <a:gd name="connsiteX12" fmla="*/ 82882 w 131635"/>
                <a:gd name="connsiteY12" fmla="*/ 15560 h 59758"/>
                <a:gd name="connsiteX13" fmla="*/ 38632 w 131635"/>
                <a:gd name="connsiteY13" fmla="*/ 11238 h 59758"/>
                <a:gd name="connsiteX14" fmla="*/ 36817 w 131635"/>
                <a:gd name="connsiteY14" fmla="*/ 8645 h 59758"/>
                <a:gd name="connsiteX15" fmla="*/ 20224 w 131635"/>
                <a:gd name="connsiteY15" fmla="*/ 864 h 59758"/>
                <a:gd name="connsiteX16" fmla="*/ 12877 w 131635"/>
                <a:gd name="connsiteY16" fmla="*/ 0 h 59758"/>
                <a:gd name="connsiteX17" fmla="*/ 1815 w 131635"/>
                <a:gd name="connsiteY17" fmla="*/ 2593 h 59758"/>
                <a:gd name="connsiteX18" fmla="*/ 0 w 131635"/>
                <a:gd name="connsiteY18" fmla="*/ 6051 h 59758"/>
                <a:gd name="connsiteX19" fmla="*/ 5531 w 131635"/>
                <a:gd name="connsiteY19" fmla="*/ 22562 h 59758"/>
                <a:gd name="connsiteX20" fmla="*/ 11062 w 131635"/>
                <a:gd name="connsiteY20" fmla="*/ 29478 h 59758"/>
                <a:gd name="connsiteX21" fmla="*/ 12877 w 131635"/>
                <a:gd name="connsiteY21" fmla="*/ 32936 h 59758"/>
                <a:gd name="connsiteX22" fmla="*/ 5531 w 131635"/>
                <a:gd name="connsiteY22" fmla="*/ 43395 h 59758"/>
                <a:gd name="connsiteX23" fmla="*/ 9248 w 131635"/>
                <a:gd name="connsiteY23" fmla="*/ 52991 h 59758"/>
                <a:gd name="connsiteX24" fmla="*/ 24026 w 131635"/>
                <a:gd name="connsiteY24" fmla="*/ 54720 h 59758"/>
                <a:gd name="connsiteX25" fmla="*/ 36558 w 131635"/>
                <a:gd name="connsiteY25" fmla="*/ 56276 h 5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1635" h="59758">
                  <a:moveTo>
                    <a:pt x="36558" y="56276"/>
                  </a:moveTo>
                  <a:lnTo>
                    <a:pt x="36558" y="56276"/>
                  </a:lnTo>
                  <a:cubicBezTo>
                    <a:pt x="42694" y="56881"/>
                    <a:pt x="48917" y="57227"/>
                    <a:pt x="55053" y="58005"/>
                  </a:cubicBezTo>
                  <a:cubicBezTo>
                    <a:pt x="58251" y="58437"/>
                    <a:pt x="60930" y="59647"/>
                    <a:pt x="64300" y="59734"/>
                  </a:cubicBezTo>
                  <a:cubicBezTo>
                    <a:pt x="69227" y="59907"/>
                    <a:pt x="74153" y="59129"/>
                    <a:pt x="79079" y="58869"/>
                  </a:cubicBezTo>
                  <a:cubicBezTo>
                    <a:pt x="84265" y="56449"/>
                    <a:pt x="88154" y="55325"/>
                    <a:pt x="90142" y="51953"/>
                  </a:cubicBezTo>
                  <a:cubicBezTo>
                    <a:pt x="91265" y="49965"/>
                    <a:pt x="91092" y="47891"/>
                    <a:pt x="91957" y="45902"/>
                  </a:cubicBezTo>
                  <a:cubicBezTo>
                    <a:pt x="92907" y="43828"/>
                    <a:pt x="91697" y="40802"/>
                    <a:pt x="95673" y="39851"/>
                  </a:cubicBezTo>
                  <a:cubicBezTo>
                    <a:pt x="105093" y="37517"/>
                    <a:pt x="116588" y="38122"/>
                    <a:pt x="127045" y="37258"/>
                  </a:cubicBezTo>
                  <a:cubicBezTo>
                    <a:pt x="132922" y="30342"/>
                    <a:pt x="135601" y="30169"/>
                    <a:pt x="119699" y="20747"/>
                  </a:cubicBezTo>
                  <a:cubicBezTo>
                    <a:pt x="117366" y="19364"/>
                    <a:pt x="112267" y="20228"/>
                    <a:pt x="108637" y="19882"/>
                  </a:cubicBezTo>
                  <a:cubicBezTo>
                    <a:pt x="102500" y="19364"/>
                    <a:pt x="90228" y="18153"/>
                    <a:pt x="90228" y="18153"/>
                  </a:cubicBezTo>
                  <a:cubicBezTo>
                    <a:pt x="87808" y="17289"/>
                    <a:pt x="85561" y="16165"/>
                    <a:pt x="82882" y="15560"/>
                  </a:cubicBezTo>
                  <a:cubicBezTo>
                    <a:pt x="71992" y="12967"/>
                    <a:pt x="44336" y="11670"/>
                    <a:pt x="38632" y="11238"/>
                  </a:cubicBezTo>
                  <a:cubicBezTo>
                    <a:pt x="38027" y="10373"/>
                    <a:pt x="37768" y="9423"/>
                    <a:pt x="36817" y="8645"/>
                  </a:cubicBezTo>
                  <a:cubicBezTo>
                    <a:pt x="31372" y="3976"/>
                    <a:pt x="30076" y="2853"/>
                    <a:pt x="20224" y="864"/>
                  </a:cubicBezTo>
                  <a:cubicBezTo>
                    <a:pt x="17890" y="346"/>
                    <a:pt x="15297" y="259"/>
                    <a:pt x="12877" y="0"/>
                  </a:cubicBezTo>
                  <a:cubicBezTo>
                    <a:pt x="9161" y="864"/>
                    <a:pt x="4753" y="1210"/>
                    <a:pt x="1815" y="2593"/>
                  </a:cubicBezTo>
                  <a:cubicBezTo>
                    <a:pt x="0" y="3458"/>
                    <a:pt x="0" y="4841"/>
                    <a:pt x="0" y="6051"/>
                  </a:cubicBezTo>
                  <a:cubicBezTo>
                    <a:pt x="0" y="19536"/>
                    <a:pt x="346" y="13572"/>
                    <a:pt x="5531" y="22562"/>
                  </a:cubicBezTo>
                  <a:cubicBezTo>
                    <a:pt x="9248" y="28959"/>
                    <a:pt x="4667" y="24983"/>
                    <a:pt x="11062" y="29478"/>
                  </a:cubicBezTo>
                  <a:cubicBezTo>
                    <a:pt x="11667" y="30601"/>
                    <a:pt x="13137" y="31725"/>
                    <a:pt x="12877" y="32936"/>
                  </a:cubicBezTo>
                  <a:cubicBezTo>
                    <a:pt x="12013" y="37863"/>
                    <a:pt x="9593" y="39505"/>
                    <a:pt x="5531" y="43395"/>
                  </a:cubicBezTo>
                  <a:cubicBezTo>
                    <a:pt x="6741" y="46594"/>
                    <a:pt x="5013" y="50398"/>
                    <a:pt x="9248" y="52991"/>
                  </a:cubicBezTo>
                  <a:cubicBezTo>
                    <a:pt x="12359" y="54893"/>
                    <a:pt x="19359" y="53769"/>
                    <a:pt x="24026" y="54720"/>
                  </a:cubicBezTo>
                  <a:cubicBezTo>
                    <a:pt x="39583" y="58005"/>
                    <a:pt x="34397" y="56016"/>
                    <a:pt x="36558" y="56276"/>
                  </a:cubicBezTo>
                </a:path>
              </a:pathLst>
            </a:custGeom>
            <a:solidFill>
              <a:srgbClr val="147393"/>
            </a:solidFill>
            <a:ln w="8631" cap="flat">
              <a:solidFill>
                <a:srgbClr val="FFFFFF"/>
              </a:solidFill>
              <a:prstDash val="solid"/>
              <a:miter/>
            </a:ln>
          </p:spPr>
          <p:txBody>
            <a:bodyPr rtlCol="0" anchor="ctr"/>
            <a:lstStyle/>
            <a:p>
              <a:endParaRPr lang="en-US"/>
            </a:p>
          </p:txBody>
        </p:sp>
        <p:sp>
          <p:nvSpPr>
            <p:cNvPr id="223" name="Freeform 222">
              <a:extLst>
                <a:ext uri="{FF2B5EF4-FFF2-40B4-BE49-F238E27FC236}">
                  <a16:creationId xmlns:a16="http://schemas.microsoft.com/office/drawing/2014/main" id="{7A2C79B6-E948-5D48-B4D8-44381608CD0D}"/>
                </a:ext>
              </a:extLst>
            </p:cNvPr>
            <p:cNvSpPr/>
            <p:nvPr/>
          </p:nvSpPr>
          <p:spPr>
            <a:xfrm>
              <a:off x="2314148" y="4151855"/>
              <a:ext cx="75563" cy="34525"/>
            </a:xfrm>
            <a:custGeom>
              <a:avLst/>
              <a:gdLst>
                <a:gd name="connsiteX0" fmla="*/ 9610 w 64894"/>
                <a:gd name="connsiteY0" fmla="*/ 0 h 29650"/>
                <a:gd name="connsiteX1" fmla="*/ 9610 w 64894"/>
                <a:gd name="connsiteY1" fmla="*/ 0 h 29650"/>
                <a:gd name="connsiteX2" fmla="*/ 35883 w 64894"/>
                <a:gd name="connsiteY2" fmla="*/ 8904 h 29650"/>
                <a:gd name="connsiteX3" fmla="*/ 64058 w 64894"/>
                <a:gd name="connsiteY3" fmla="*/ 6916 h 29650"/>
                <a:gd name="connsiteX4" fmla="*/ 60341 w 64894"/>
                <a:gd name="connsiteY4" fmla="*/ 10892 h 29650"/>
                <a:gd name="connsiteX5" fmla="*/ 41587 w 64894"/>
                <a:gd name="connsiteY5" fmla="*/ 22735 h 29650"/>
                <a:gd name="connsiteX6" fmla="*/ 35969 w 64894"/>
                <a:gd name="connsiteY6" fmla="*/ 27663 h 29650"/>
                <a:gd name="connsiteX7" fmla="*/ 24734 w 64894"/>
                <a:gd name="connsiteY7" fmla="*/ 29651 h 29650"/>
                <a:gd name="connsiteX8" fmla="*/ 5980 w 64894"/>
                <a:gd name="connsiteY8" fmla="*/ 1988 h 29650"/>
                <a:gd name="connsiteX9" fmla="*/ 9610 w 64894"/>
                <a:gd name="connsiteY9" fmla="*/ 0 h 2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894" h="29650">
                  <a:moveTo>
                    <a:pt x="9610" y="0"/>
                  </a:moveTo>
                  <a:lnTo>
                    <a:pt x="9610" y="0"/>
                  </a:lnTo>
                  <a:cubicBezTo>
                    <a:pt x="30697" y="7780"/>
                    <a:pt x="21536" y="5100"/>
                    <a:pt x="35883" y="8904"/>
                  </a:cubicBezTo>
                  <a:cubicBezTo>
                    <a:pt x="45217" y="8212"/>
                    <a:pt x="54637" y="6138"/>
                    <a:pt x="64058" y="6916"/>
                  </a:cubicBezTo>
                  <a:cubicBezTo>
                    <a:pt x="66823" y="7175"/>
                    <a:pt x="61983" y="9682"/>
                    <a:pt x="60341" y="10892"/>
                  </a:cubicBezTo>
                  <a:cubicBezTo>
                    <a:pt x="54464" y="15042"/>
                    <a:pt x="47810" y="18759"/>
                    <a:pt x="41587" y="22735"/>
                  </a:cubicBezTo>
                  <a:cubicBezTo>
                    <a:pt x="39254" y="24205"/>
                    <a:pt x="38821" y="26452"/>
                    <a:pt x="35969" y="27663"/>
                  </a:cubicBezTo>
                  <a:cubicBezTo>
                    <a:pt x="32858" y="28959"/>
                    <a:pt x="28450" y="28959"/>
                    <a:pt x="24734" y="29651"/>
                  </a:cubicBezTo>
                  <a:cubicBezTo>
                    <a:pt x="-11910" y="27922"/>
                    <a:pt x="1831" y="32158"/>
                    <a:pt x="5980" y="1988"/>
                  </a:cubicBezTo>
                  <a:cubicBezTo>
                    <a:pt x="5893" y="1470"/>
                    <a:pt x="9005" y="346"/>
                    <a:pt x="9610" y="0"/>
                  </a:cubicBezTo>
                </a:path>
              </a:pathLst>
            </a:custGeom>
            <a:solidFill>
              <a:srgbClr val="147393"/>
            </a:solidFill>
            <a:ln w="8631" cap="flat">
              <a:solidFill>
                <a:srgbClr val="FFFFFF"/>
              </a:solidFill>
              <a:prstDash val="solid"/>
              <a:miter/>
            </a:ln>
          </p:spPr>
          <p:txBody>
            <a:bodyPr rtlCol="0" anchor="ctr"/>
            <a:lstStyle/>
            <a:p>
              <a:endParaRPr lang="en-US"/>
            </a:p>
          </p:txBody>
        </p:sp>
        <p:sp>
          <p:nvSpPr>
            <p:cNvPr id="224" name="Freeform 223">
              <a:extLst>
                <a:ext uri="{FF2B5EF4-FFF2-40B4-BE49-F238E27FC236}">
                  <a16:creationId xmlns:a16="http://schemas.microsoft.com/office/drawing/2014/main" id="{9ABDA54B-46E0-ED4A-8212-878C4A5D9848}"/>
                </a:ext>
              </a:extLst>
            </p:cNvPr>
            <p:cNvSpPr/>
            <p:nvPr/>
          </p:nvSpPr>
          <p:spPr>
            <a:xfrm>
              <a:off x="2334594" y="3978436"/>
              <a:ext cx="88761" cy="50710"/>
            </a:xfrm>
            <a:custGeom>
              <a:avLst/>
              <a:gdLst>
                <a:gd name="connsiteX0" fmla="*/ 76229 w 76228"/>
                <a:gd name="connsiteY0" fmla="*/ 25834 h 43550"/>
                <a:gd name="connsiteX1" fmla="*/ 76229 w 76228"/>
                <a:gd name="connsiteY1" fmla="*/ 25834 h 43550"/>
                <a:gd name="connsiteX2" fmla="*/ 46671 w 76228"/>
                <a:gd name="connsiteY2" fmla="*/ 31108 h 43550"/>
                <a:gd name="connsiteX3" fmla="*/ 35609 w 76228"/>
                <a:gd name="connsiteY3" fmla="*/ 34652 h 43550"/>
                <a:gd name="connsiteX4" fmla="*/ 22731 w 76228"/>
                <a:gd name="connsiteY4" fmla="*/ 39925 h 43550"/>
                <a:gd name="connsiteX5" fmla="*/ 20916 w 76228"/>
                <a:gd name="connsiteY5" fmla="*/ 43469 h 43550"/>
                <a:gd name="connsiteX6" fmla="*/ 13570 w 76228"/>
                <a:gd name="connsiteY6" fmla="*/ 37332 h 43550"/>
                <a:gd name="connsiteX7" fmla="*/ 8039 w 76228"/>
                <a:gd name="connsiteY7" fmla="*/ 30243 h 43550"/>
                <a:gd name="connsiteX8" fmla="*/ 6224 w 76228"/>
                <a:gd name="connsiteY8" fmla="*/ 26699 h 43550"/>
                <a:gd name="connsiteX9" fmla="*/ 2508 w 76228"/>
                <a:gd name="connsiteY9" fmla="*/ 24019 h 43550"/>
                <a:gd name="connsiteX10" fmla="*/ 2508 w 76228"/>
                <a:gd name="connsiteY10" fmla="*/ 3704 h 43550"/>
                <a:gd name="connsiteX11" fmla="*/ 693 w 76228"/>
                <a:gd name="connsiteY11" fmla="*/ 160 h 43550"/>
                <a:gd name="connsiteX12" fmla="*/ 8039 w 76228"/>
                <a:gd name="connsiteY12" fmla="*/ 1889 h 43550"/>
                <a:gd name="connsiteX13" fmla="*/ 15385 w 76228"/>
                <a:gd name="connsiteY13" fmla="*/ 4569 h 43550"/>
                <a:gd name="connsiteX14" fmla="*/ 28263 w 76228"/>
                <a:gd name="connsiteY14" fmla="*/ 8113 h 43550"/>
                <a:gd name="connsiteX15" fmla="*/ 39325 w 76228"/>
                <a:gd name="connsiteY15" fmla="*/ 13386 h 43550"/>
                <a:gd name="connsiteX16" fmla="*/ 44856 w 76228"/>
                <a:gd name="connsiteY16" fmla="*/ 16931 h 43550"/>
                <a:gd name="connsiteX17" fmla="*/ 48573 w 76228"/>
                <a:gd name="connsiteY17" fmla="*/ 19610 h 43550"/>
                <a:gd name="connsiteX18" fmla="*/ 55919 w 76228"/>
                <a:gd name="connsiteY18" fmla="*/ 22290 h 43550"/>
                <a:gd name="connsiteX19" fmla="*/ 65166 w 76228"/>
                <a:gd name="connsiteY19" fmla="*/ 23155 h 43550"/>
                <a:gd name="connsiteX20" fmla="*/ 76229 w 76228"/>
                <a:gd name="connsiteY20" fmla="*/ 25834 h 4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228" h="43550">
                  <a:moveTo>
                    <a:pt x="76229" y="25834"/>
                  </a:moveTo>
                  <a:lnTo>
                    <a:pt x="76229" y="25834"/>
                  </a:lnTo>
                  <a:cubicBezTo>
                    <a:pt x="66376" y="27563"/>
                    <a:pt x="56264" y="29033"/>
                    <a:pt x="46671" y="31108"/>
                  </a:cubicBezTo>
                  <a:cubicBezTo>
                    <a:pt x="42609" y="31972"/>
                    <a:pt x="39239" y="33442"/>
                    <a:pt x="35609" y="34652"/>
                  </a:cubicBezTo>
                  <a:cubicBezTo>
                    <a:pt x="27744" y="37332"/>
                    <a:pt x="29040" y="36899"/>
                    <a:pt x="22731" y="39925"/>
                  </a:cubicBezTo>
                  <a:cubicBezTo>
                    <a:pt x="22126" y="41135"/>
                    <a:pt x="23077" y="44074"/>
                    <a:pt x="20916" y="43469"/>
                  </a:cubicBezTo>
                  <a:cubicBezTo>
                    <a:pt x="16682" y="42259"/>
                    <a:pt x="15644" y="39406"/>
                    <a:pt x="13570" y="37332"/>
                  </a:cubicBezTo>
                  <a:cubicBezTo>
                    <a:pt x="11323" y="35084"/>
                    <a:pt x="9681" y="32664"/>
                    <a:pt x="8039" y="30243"/>
                  </a:cubicBezTo>
                  <a:cubicBezTo>
                    <a:pt x="7261" y="29119"/>
                    <a:pt x="7175" y="27823"/>
                    <a:pt x="6224" y="26699"/>
                  </a:cubicBezTo>
                  <a:cubicBezTo>
                    <a:pt x="5360" y="25748"/>
                    <a:pt x="3804" y="24970"/>
                    <a:pt x="2508" y="24019"/>
                  </a:cubicBezTo>
                  <a:cubicBezTo>
                    <a:pt x="13657" y="15115"/>
                    <a:pt x="9076" y="20994"/>
                    <a:pt x="2508" y="3704"/>
                  </a:cubicBezTo>
                  <a:cubicBezTo>
                    <a:pt x="2076" y="2494"/>
                    <a:pt x="-1468" y="852"/>
                    <a:pt x="693" y="160"/>
                  </a:cubicBezTo>
                  <a:cubicBezTo>
                    <a:pt x="2940" y="-531"/>
                    <a:pt x="5706" y="1197"/>
                    <a:pt x="8039" y="1889"/>
                  </a:cubicBezTo>
                  <a:cubicBezTo>
                    <a:pt x="10632" y="2667"/>
                    <a:pt x="12879" y="3704"/>
                    <a:pt x="15385" y="4569"/>
                  </a:cubicBezTo>
                  <a:cubicBezTo>
                    <a:pt x="21435" y="6644"/>
                    <a:pt x="21089" y="6384"/>
                    <a:pt x="28263" y="8113"/>
                  </a:cubicBezTo>
                  <a:cubicBezTo>
                    <a:pt x="36991" y="14337"/>
                    <a:pt x="25583" y="6816"/>
                    <a:pt x="39325" y="13386"/>
                  </a:cubicBezTo>
                  <a:cubicBezTo>
                    <a:pt x="41486" y="14424"/>
                    <a:pt x="43041" y="15720"/>
                    <a:pt x="44856" y="16931"/>
                  </a:cubicBezTo>
                  <a:cubicBezTo>
                    <a:pt x="46153" y="17795"/>
                    <a:pt x="47017" y="18832"/>
                    <a:pt x="48573" y="19610"/>
                  </a:cubicBezTo>
                  <a:cubicBezTo>
                    <a:pt x="50733" y="20648"/>
                    <a:pt x="53153" y="21685"/>
                    <a:pt x="55919" y="22290"/>
                  </a:cubicBezTo>
                  <a:cubicBezTo>
                    <a:pt x="58771" y="22895"/>
                    <a:pt x="62055" y="22895"/>
                    <a:pt x="65166" y="23155"/>
                  </a:cubicBezTo>
                  <a:lnTo>
                    <a:pt x="76229" y="25834"/>
                  </a:lnTo>
                  <a:close/>
                </a:path>
              </a:pathLst>
            </a:custGeom>
            <a:solidFill>
              <a:srgbClr val="147393"/>
            </a:solidFill>
            <a:ln w="8631" cap="flat">
              <a:solidFill>
                <a:srgbClr val="FFFFFF"/>
              </a:solidFill>
              <a:prstDash val="solid"/>
              <a:miter/>
            </a:ln>
          </p:spPr>
          <p:txBody>
            <a:bodyPr rtlCol="0" anchor="ctr"/>
            <a:lstStyle/>
            <a:p>
              <a:endParaRPr lang="en-US"/>
            </a:p>
          </p:txBody>
        </p:sp>
        <p:sp>
          <p:nvSpPr>
            <p:cNvPr id="225" name="Freeform 224">
              <a:extLst>
                <a:ext uri="{FF2B5EF4-FFF2-40B4-BE49-F238E27FC236}">
                  <a16:creationId xmlns:a16="http://schemas.microsoft.com/office/drawing/2014/main" id="{F04D8AE0-831E-BC4F-B1AE-E738540B8BFE}"/>
                </a:ext>
              </a:extLst>
            </p:cNvPr>
            <p:cNvSpPr/>
            <p:nvPr/>
          </p:nvSpPr>
          <p:spPr>
            <a:xfrm>
              <a:off x="2231861" y="3987581"/>
              <a:ext cx="85865" cy="52669"/>
            </a:xfrm>
            <a:custGeom>
              <a:avLst/>
              <a:gdLst>
                <a:gd name="connsiteX0" fmla="*/ 68956 w 73741"/>
                <a:gd name="connsiteY0" fmla="*/ 42531 h 45232"/>
                <a:gd name="connsiteX1" fmla="*/ 68956 w 73741"/>
                <a:gd name="connsiteY1" fmla="*/ 42531 h 45232"/>
                <a:gd name="connsiteX2" fmla="*/ 28336 w 73741"/>
                <a:gd name="connsiteY2" fmla="*/ 43396 h 45232"/>
                <a:gd name="connsiteX3" fmla="*/ 35682 w 73741"/>
                <a:gd name="connsiteY3" fmla="*/ 41667 h 45232"/>
                <a:gd name="connsiteX4" fmla="*/ 39398 w 73741"/>
                <a:gd name="connsiteY4" fmla="*/ 38987 h 45232"/>
                <a:gd name="connsiteX5" fmla="*/ 41213 w 73741"/>
                <a:gd name="connsiteY5" fmla="*/ 36307 h 45232"/>
                <a:gd name="connsiteX6" fmla="*/ 24619 w 73741"/>
                <a:gd name="connsiteY6" fmla="*/ 33627 h 45232"/>
                <a:gd name="connsiteX7" fmla="*/ 11656 w 73741"/>
                <a:gd name="connsiteY7" fmla="*/ 30948 h 45232"/>
                <a:gd name="connsiteX8" fmla="*/ 4310 w 73741"/>
                <a:gd name="connsiteY8" fmla="*/ 26539 h 45232"/>
                <a:gd name="connsiteX9" fmla="*/ 593 w 73741"/>
                <a:gd name="connsiteY9" fmla="*/ 22995 h 45232"/>
                <a:gd name="connsiteX10" fmla="*/ 33781 w 73741"/>
                <a:gd name="connsiteY10" fmla="*/ 17721 h 45232"/>
                <a:gd name="connsiteX11" fmla="*/ 30064 w 73741"/>
                <a:gd name="connsiteY11" fmla="*/ 11497 h 45232"/>
                <a:gd name="connsiteX12" fmla="*/ 24533 w 73741"/>
                <a:gd name="connsiteY12" fmla="*/ 8818 h 45232"/>
                <a:gd name="connsiteX13" fmla="*/ 33781 w 73741"/>
                <a:gd name="connsiteY13" fmla="*/ 0 h 45232"/>
                <a:gd name="connsiteX14" fmla="*/ 55905 w 73741"/>
                <a:gd name="connsiteY14" fmla="*/ 2680 h 45232"/>
                <a:gd name="connsiteX15" fmla="*/ 57720 w 73741"/>
                <a:gd name="connsiteY15" fmla="*/ 13313 h 45232"/>
                <a:gd name="connsiteX16" fmla="*/ 70684 w 73741"/>
                <a:gd name="connsiteY16" fmla="*/ 20401 h 45232"/>
                <a:gd name="connsiteX17" fmla="*/ 68869 w 73741"/>
                <a:gd name="connsiteY17" fmla="*/ 39851 h 45232"/>
                <a:gd name="connsiteX18" fmla="*/ 67054 w 73741"/>
                <a:gd name="connsiteY18" fmla="*/ 42531 h 45232"/>
                <a:gd name="connsiteX19" fmla="*/ 68956 w 73741"/>
                <a:gd name="connsiteY19" fmla="*/ 42531 h 45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741" h="45232">
                  <a:moveTo>
                    <a:pt x="68956" y="42531"/>
                  </a:moveTo>
                  <a:lnTo>
                    <a:pt x="68956" y="42531"/>
                  </a:lnTo>
                  <a:cubicBezTo>
                    <a:pt x="63165" y="43136"/>
                    <a:pt x="37238" y="47718"/>
                    <a:pt x="28336" y="43396"/>
                  </a:cubicBezTo>
                  <a:cubicBezTo>
                    <a:pt x="26348" y="42445"/>
                    <a:pt x="33262" y="42185"/>
                    <a:pt x="35682" y="41667"/>
                  </a:cubicBezTo>
                  <a:cubicBezTo>
                    <a:pt x="36892" y="40802"/>
                    <a:pt x="38361" y="39938"/>
                    <a:pt x="39398" y="38987"/>
                  </a:cubicBezTo>
                  <a:cubicBezTo>
                    <a:pt x="40262" y="38122"/>
                    <a:pt x="42769" y="36912"/>
                    <a:pt x="41213" y="36307"/>
                  </a:cubicBezTo>
                  <a:cubicBezTo>
                    <a:pt x="36546" y="34665"/>
                    <a:pt x="30151" y="34492"/>
                    <a:pt x="24619" y="33627"/>
                  </a:cubicBezTo>
                  <a:cubicBezTo>
                    <a:pt x="16496" y="32331"/>
                    <a:pt x="20817" y="33195"/>
                    <a:pt x="11656" y="30948"/>
                  </a:cubicBezTo>
                  <a:cubicBezTo>
                    <a:pt x="9236" y="29478"/>
                    <a:pt x="6470" y="28095"/>
                    <a:pt x="4310" y="26539"/>
                  </a:cubicBezTo>
                  <a:cubicBezTo>
                    <a:pt x="2754" y="25415"/>
                    <a:pt x="-1567" y="23772"/>
                    <a:pt x="593" y="22995"/>
                  </a:cubicBezTo>
                  <a:cubicBezTo>
                    <a:pt x="6643" y="20833"/>
                    <a:pt x="23755" y="18932"/>
                    <a:pt x="33781" y="17721"/>
                  </a:cubicBezTo>
                  <a:cubicBezTo>
                    <a:pt x="32571" y="15647"/>
                    <a:pt x="32138" y="13486"/>
                    <a:pt x="30064" y="11497"/>
                  </a:cubicBezTo>
                  <a:cubicBezTo>
                    <a:pt x="28941" y="10374"/>
                    <a:pt x="24101" y="10114"/>
                    <a:pt x="24533" y="8818"/>
                  </a:cubicBezTo>
                  <a:cubicBezTo>
                    <a:pt x="25570" y="5533"/>
                    <a:pt x="30669" y="2939"/>
                    <a:pt x="33781" y="0"/>
                  </a:cubicBezTo>
                  <a:cubicBezTo>
                    <a:pt x="41127" y="865"/>
                    <a:pt x="50979" y="-86"/>
                    <a:pt x="55905" y="2680"/>
                  </a:cubicBezTo>
                  <a:cubicBezTo>
                    <a:pt x="60745" y="5360"/>
                    <a:pt x="56424" y="9768"/>
                    <a:pt x="57720" y="13313"/>
                  </a:cubicBezTo>
                  <a:cubicBezTo>
                    <a:pt x="59190" y="17030"/>
                    <a:pt x="64980" y="18240"/>
                    <a:pt x="70684" y="20401"/>
                  </a:cubicBezTo>
                  <a:cubicBezTo>
                    <a:pt x="76129" y="28181"/>
                    <a:pt x="73536" y="23254"/>
                    <a:pt x="68869" y="39851"/>
                  </a:cubicBezTo>
                  <a:cubicBezTo>
                    <a:pt x="68610" y="40802"/>
                    <a:pt x="67919" y="41667"/>
                    <a:pt x="67054" y="42531"/>
                  </a:cubicBezTo>
                  <a:cubicBezTo>
                    <a:pt x="66190" y="43482"/>
                    <a:pt x="68696" y="42531"/>
                    <a:pt x="68956" y="42531"/>
                  </a:cubicBezTo>
                </a:path>
              </a:pathLst>
            </a:custGeom>
            <a:solidFill>
              <a:srgbClr val="147393"/>
            </a:solidFill>
            <a:ln w="8631" cap="flat">
              <a:solidFill>
                <a:srgbClr val="FFFFFF"/>
              </a:solidFill>
              <a:prstDash val="solid"/>
              <a:miter/>
            </a:ln>
          </p:spPr>
          <p:txBody>
            <a:bodyPr rtlCol="0" anchor="ctr"/>
            <a:lstStyle/>
            <a:p>
              <a:endParaRPr lang="en-US"/>
            </a:p>
          </p:txBody>
        </p:sp>
      </p:grpSp>
      <p:grpSp>
        <p:nvGrpSpPr>
          <p:cNvPr id="6" name="Group 5">
            <a:extLst>
              <a:ext uri="{FF2B5EF4-FFF2-40B4-BE49-F238E27FC236}">
                <a16:creationId xmlns:a16="http://schemas.microsoft.com/office/drawing/2014/main" id="{28950D82-3773-9F4C-8F8A-D59D68CB1176}"/>
              </a:ext>
            </a:extLst>
          </p:cNvPr>
          <p:cNvGrpSpPr/>
          <p:nvPr/>
        </p:nvGrpSpPr>
        <p:grpSpPr>
          <a:xfrm>
            <a:off x="6515192" y="3371592"/>
            <a:ext cx="1046678" cy="689845"/>
            <a:chOff x="3228221" y="2473319"/>
            <a:chExt cx="1046678" cy="689845"/>
          </a:xfrm>
        </p:grpSpPr>
        <p:grpSp>
          <p:nvGrpSpPr>
            <p:cNvPr id="235" name="Group 234">
              <a:extLst>
                <a:ext uri="{FF2B5EF4-FFF2-40B4-BE49-F238E27FC236}">
                  <a16:creationId xmlns:a16="http://schemas.microsoft.com/office/drawing/2014/main" id="{CC8B29D0-4CFC-A44C-A484-1B3D47E1F5BE}"/>
                </a:ext>
              </a:extLst>
            </p:cNvPr>
            <p:cNvGrpSpPr/>
            <p:nvPr/>
          </p:nvGrpSpPr>
          <p:grpSpPr>
            <a:xfrm>
              <a:off x="3228221" y="2545928"/>
              <a:ext cx="361077" cy="552391"/>
              <a:chOff x="1758461" y="3039204"/>
              <a:chExt cx="361077" cy="552391"/>
            </a:xfrm>
          </p:grpSpPr>
          <p:sp>
            <p:nvSpPr>
              <p:cNvPr id="226" name="Freeform 225">
                <a:extLst>
                  <a:ext uri="{FF2B5EF4-FFF2-40B4-BE49-F238E27FC236}">
                    <a16:creationId xmlns:a16="http://schemas.microsoft.com/office/drawing/2014/main" id="{F61D6858-42B2-A849-832F-A790A0874CDA}"/>
                  </a:ext>
                </a:extLst>
              </p:cNvPr>
              <p:cNvSpPr/>
              <p:nvPr/>
            </p:nvSpPr>
            <p:spPr>
              <a:xfrm>
                <a:off x="1759668" y="3039204"/>
                <a:ext cx="359870" cy="95424"/>
              </a:xfrm>
              <a:custGeom>
                <a:avLst/>
                <a:gdLst>
                  <a:gd name="connsiteX0" fmla="*/ 0 w 309057"/>
                  <a:gd name="connsiteY0" fmla="*/ 0 h 81950"/>
                  <a:gd name="connsiteX1" fmla="*/ 309057 w 309057"/>
                  <a:gd name="connsiteY1" fmla="*/ 0 h 81950"/>
                  <a:gd name="connsiteX2" fmla="*/ 309057 w 309057"/>
                  <a:gd name="connsiteY2" fmla="*/ 81950 h 81950"/>
                  <a:gd name="connsiteX3" fmla="*/ 0 w 309057"/>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09057" h="81950">
                    <a:moveTo>
                      <a:pt x="0" y="0"/>
                    </a:moveTo>
                    <a:lnTo>
                      <a:pt x="309057" y="0"/>
                    </a:lnTo>
                    <a:lnTo>
                      <a:pt x="309057" y="81950"/>
                    </a:lnTo>
                    <a:lnTo>
                      <a:pt x="0" y="81950"/>
                    </a:lnTo>
                    <a:close/>
                  </a:path>
                </a:pathLst>
              </a:custGeom>
              <a:solidFill>
                <a:srgbClr val="C6F1FF"/>
              </a:solidFill>
              <a:ln w="8631" cap="flat">
                <a:solidFill>
                  <a:srgbClr val="FFFFFF"/>
                </a:solidFill>
                <a:prstDash val="solid"/>
                <a:miter/>
              </a:ln>
            </p:spPr>
            <p:txBody>
              <a:bodyPr rtlCol="0" anchor="ctr"/>
              <a:lstStyle/>
              <a:p>
                <a:endParaRPr lang="en-US"/>
              </a:p>
            </p:txBody>
          </p:sp>
          <p:sp>
            <p:nvSpPr>
              <p:cNvPr id="227" name="Freeform 226">
                <a:extLst>
                  <a:ext uri="{FF2B5EF4-FFF2-40B4-BE49-F238E27FC236}">
                    <a16:creationId xmlns:a16="http://schemas.microsoft.com/office/drawing/2014/main" id="{553DBF37-A2F5-E54C-9F72-6205F85D70F1}"/>
                  </a:ext>
                </a:extLst>
              </p:cNvPr>
              <p:cNvSpPr/>
              <p:nvPr/>
            </p:nvSpPr>
            <p:spPr>
              <a:xfrm>
                <a:off x="1759668" y="3189481"/>
                <a:ext cx="359870" cy="95424"/>
              </a:xfrm>
              <a:custGeom>
                <a:avLst/>
                <a:gdLst>
                  <a:gd name="connsiteX0" fmla="*/ 0 w 309057"/>
                  <a:gd name="connsiteY0" fmla="*/ 0 h 81950"/>
                  <a:gd name="connsiteX1" fmla="*/ 309057 w 309057"/>
                  <a:gd name="connsiteY1" fmla="*/ 0 h 81950"/>
                  <a:gd name="connsiteX2" fmla="*/ 309057 w 309057"/>
                  <a:gd name="connsiteY2" fmla="*/ 81950 h 81950"/>
                  <a:gd name="connsiteX3" fmla="*/ 0 w 309057"/>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09057" h="81950">
                    <a:moveTo>
                      <a:pt x="0" y="0"/>
                    </a:moveTo>
                    <a:lnTo>
                      <a:pt x="309057" y="0"/>
                    </a:lnTo>
                    <a:lnTo>
                      <a:pt x="309057" y="81950"/>
                    </a:lnTo>
                    <a:lnTo>
                      <a:pt x="0" y="81950"/>
                    </a:lnTo>
                    <a:close/>
                  </a:path>
                </a:pathLst>
              </a:custGeom>
              <a:solidFill>
                <a:srgbClr val="62D9FF"/>
              </a:solidFill>
              <a:ln w="8631" cap="flat">
                <a:solidFill>
                  <a:srgbClr val="FFFFFF"/>
                </a:solidFill>
                <a:prstDash val="solid"/>
                <a:miter/>
              </a:ln>
            </p:spPr>
            <p:txBody>
              <a:bodyPr rtlCol="0" anchor="ctr"/>
              <a:lstStyle/>
              <a:p>
                <a:endParaRPr lang="en-US"/>
              </a:p>
            </p:txBody>
          </p:sp>
          <p:sp>
            <p:nvSpPr>
              <p:cNvPr id="228" name="Freeform 227">
                <a:extLst>
                  <a:ext uri="{FF2B5EF4-FFF2-40B4-BE49-F238E27FC236}">
                    <a16:creationId xmlns:a16="http://schemas.microsoft.com/office/drawing/2014/main" id="{876C86BD-97C2-444A-8D7F-B7D44AE98044}"/>
                  </a:ext>
                </a:extLst>
              </p:cNvPr>
              <p:cNvSpPr/>
              <p:nvPr/>
            </p:nvSpPr>
            <p:spPr>
              <a:xfrm>
                <a:off x="1759668" y="3332408"/>
                <a:ext cx="359870" cy="97118"/>
              </a:xfrm>
              <a:custGeom>
                <a:avLst/>
                <a:gdLst>
                  <a:gd name="connsiteX0" fmla="*/ 0 w 309057"/>
                  <a:gd name="connsiteY0" fmla="*/ 0 h 81950"/>
                  <a:gd name="connsiteX1" fmla="*/ 309057 w 309057"/>
                  <a:gd name="connsiteY1" fmla="*/ 0 h 81950"/>
                  <a:gd name="connsiteX2" fmla="*/ 309057 w 309057"/>
                  <a:gd name="connsiteY2" fmla="*/ 81950 h 81950"/>
                  <a:gd name="connsiteX3" fmla="*/ 0 w 309057"/>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09057" h="81950">
                    <a:moveTo>
                      <a:pt x="0" y="0"/>
                    </a:moveTo>
                    <a:lnTo>
                      <a:pt x="309057" y="0"/>
                    </a:lnTo>
                    <a:lnTo>
                      <a:pt x="309057" y="81950"/>
                    </a:lnTo>
                    <a:lnTo>
                      <a:pt x="0" y="81950"/>
                    </a:lnTo>
                    <a:close/>
                  </a:path>
                </a:pathLst>
              </a:custGeom>
              <a:solidFill>
                <a:srgbClr val="005673"/>
              </a:solidFill>
              <a:ln w="8631" cap="flat">
                <a:solidFill>
                  <a:srgbClr val="FFFFFF"/>
                </a:solidFill>
                <a:prstDash val="solid"/>
                <a:miter/>
              </a:ln>
            </p:spPr>
            <p:txBody>
              <a:bodyPr rtlCol="0" anchor="ctr"/>
              <a:lstStyle/>
              <a:p>
                <a:endParaRPr lang="en-US"/>
              </a:p>
            </p:txBody>
          </p:sp>
          <p:sp>
            <p:nvSpPr>
              <p:cNvPr id="229" name="Freeform 228">
                <a:extLst>
                  <a:ext uri="{FF2B5EF4-FFF2-40B4-BE49-F238E27FC236}">
                    <a16:creationId xmlns:a16="http://schemas.microsoft.com/office/drawing/2014/main" id="{D66ADCEF-BC97-F946-887D-9C92CBCF5DB0}"/>
                  </a:ext>
                </a:extLst>
              </p:cNvPr>
              <p:cNvSpPr/>
              <p:nvPr/>
            </p:nvSpPr>
            <p:spPr>
              <a:xfrm>
                <a:off x="1758461" y="3496171"/>
                <a:ext cx="361077" cy="95424"/>
              </a:xfrm>
              <a:custGeom>
                <a:avLst/>
                <a:gdLst>
                  <a:gd name="connsiteX0" fmla="*/ 0 w 310094"/>
                  <a:gd name="connsiteY0" fmla="*/ 0 h 81950"/>
                  <a:gd name="connsiteX1" fmla="*/ 310094 w 310094"/>
                  <a:gd name="connsiteY1" fmla="*/ 0 h 81950"/>
                  <a:gd name="connsiteX2" fmla="*/ 310094 w 310094"/>
                  <a:gd name="connsiteY2" fmla="*/ 81950 h 81950"/>
                  <a:gd name="connsiteX3" fmla="*/ 0 w 310094"/>
                  <a:gd name="connsiteY3" fmla="*/ 81950 h 81950"/>
                </a:gdLst>
                <a:ahLst/>
                <a:cxnLst>
                  <a:cxn ang="0">
                    <a:pos x="connsiteX0" y="connsiteY0"/>
                  </a:cxn>
                  <a:cxn ang="0">
                    <a:pos x="connsiteX1" y="connsiteY1"/>
                  </a:cxn>
                  <a:cxn ang="0">
                    <a:pos x="connsiteX2" y="connsiteY2"/>
                  </a:cxn>
                  <a:cxn ang="0">
                    <a:pos x="connsiteX3" y="connsiteY3"/>
                  </a:cxn>
                </a:cxnLst>
                <a:rect l="l" t="t" r="r" b="b"/>
                <a:pathLst>
                  <a:path w="310094" h="81950">
                    <a:moveTo>
                      <a:pt x="0" y="0"/>
                    </a:moveTo>
                    <a:lnTo>
                      <a:pt x="310094" y="0"/>
                    </a:lnTo>
                    <a:lnTo>
                      <a:pt x="310094" y="81950"/>
                    </a:lnTo>
                    <a:lnTo>
                      <a:pt x="0" y="81950"/>
                    </a:lnTo>
                    <a:close/>
                  </a:path>
                </a:pathLst>
              </a:custGeom>
              <a:solidFill>
                <a:srgbClr val="C0C0C0"/>
              </a:solidFill>
              <a:ln w="8631" cap="flat">
                <a:solidFill>
                  <a:srgbClr val="FFFFFF"/>
                </a:solidFill>
                <a:prstDash val="solid"/>
                <a:miter/>
              </a:ln>
            </p:spPr>
            <p:txBody>
              <a:bodyPr rtlCol="0" anchor="ctr"/>
              <a:lstStyle/>
              <a:p>
                <a:endParaRPr lang="en-US"/>
              </a:p>
            </p:txBody>
          </p:sp>
        </p:grpSp>
        <p:sp>
          <p:nvSpPr>
            <p:cNvPr id="230" name="TextBox 229">
              <a:extLst>
                <a:ext uri="{FF2B5EF4-FFF2-40B4-BE49-F238E27FC236}">
                  <a16:creationId xmlns:a16="http://schemas.microsoft.com/office/drawing/2014/main" id="{4F3E5E07-8ADA-4648-ADD5-E2C5C6962861}"/>
                </a:ext>
              </a:extLst>
            </p:cNvPr>
            <p:cNvSpPr txBox="1"/>
            <p:nvPr/>
          </p:nvSpPr>
          <p:spPr>
            <a:xfrm>
              <a:off x="3553539" y="2473319"/>
              <a:ext cx="553358" cy="220573"/>
            </a:xfrm>
            <a:prstGeom prst="rect">
              <a:avLst/>
            </a:prstGeom>
            <a:noFill/>
          </p:spPr>
          <p:txBody>
            <a:bodyPr wrap="none" rtlCol="0">
              <a:spAutoFit/>
            </a:bodyPr>
            <a:lstStyle/>
            <a:p>
              <a:pPr>
                <a:lnSpc>
                  <a:spcPts val="1000"/>
                </a:lnSpc>
              </a:pPr>
              <a:r>
                <a:rPr lang="en-US" sz="900" dirty="0"/>
                <a:t>&lt; 5 MW</a:t>
              </a:r>
            </a:p>
          </p:txBody>
        </p:sp>
        <p:sp>
          <p:nvSpPr>
            <p:cNvPr id="231" name="TextBox 230">
              <a:extLst>
                <a:ext uri="{FF2B5EF4-FFF2-40B4-BE49-F238E27FC236}">
                  <a16:creationId xmlns:a16="http://schemas.microsoft.com/office/drawing/2014/main" id="{635922B3-CFD7-5F4A-8E6C-5544D1769F41}"/>
                </a:ext>
              </a:extLst>
            </p:cNvPr>
            <p:cNvSpPr txBox="1"/>
            <p:nvPr/>
          </p:nvSpPr>
          <p:spPr>
            <a:xfrm>
              <a:off x="3589327" y="2631241"/>
              <a:ext cx="620683" cy="220573"/>
            </a:xfrm>
            <a:prstGeom prst="rect">
              <a:avLst/>
            </a:prstGeom>
            <a:noFill/>
          </p:spPr>
          <p:txBody>
            <a:bodyPr wrap="none" rtlCol="0">
              <a:spAutoFit/>
            </a:bodyPr>
            <a:lstStyle/>
            <a:p>
              <a:pPr>
                <a:lnSpc>
                  <a:spcPts val="1000"/>
                </a:lnSpc>
              </a:pPr>
              <a:r>
                <a:rPr lang="en-US" sz="900" dirty="0"/>
                <a:t>5-55 MW</a:t>
              </a:r>
            </a:p>
          </p:txBody>
        </p:sp>
        <p:sp>
          <p:nvSpPr>
            <p:cNvPr id="232" name="TextBox 231">
              <a:extLst>
                <a:ext uri="{FF2B5EF4-FFF2-40B4-BE49-F238E27FC236}">
                  <a16:creationId xmlns:a16="http://schemas.microsoft.com/office/drawing/2014/main" id="{3B622009-42D8-6B47-A6D1-8AFE4E8C4C9A}"/>
                </a:ext>
              </a:extLst>
            </p:cNvPr>
            <p:cNvSpPr txBox="1"/>
            <p:nvPr/>
          </p:nvSpPr>
          <p:spPr>
            <a:xfrm>
              <a:off x="3583118" y="2778226"/>
              <a:ext cx="611065" cy="220573"/>
            </a:xfrm>
            <a:prstGeom prst="rect">
              <a:avLst/>
            </a:prstGeom>
            <a:noFill/>
          </p:spPr>
          <p:txBody>
            <a:bodyPr wrap="none" rtlCol="0">
              <a:spAutoFit/>
            </a:bodyPr>
            <a:lstStyle/>
            <a:p>
              <a:pPr>
                <a:lnSpc>
                  <a:spcPts val="1000"/>
                </a:lnSpc>
              </a:pPr>
              <a:r>
                <a:rPr lang="en-US" sz="900" dirty="0"/>
                <a:t>&gt; 55 MW</a:t>
              </a:r>
            </a:p>
          </p:txBody>
        </p:sp>
        <p:sp>
          <p:nvSpPr>
            <p:cNvPr id="233" name="TextBox 232">
              <a:extLst>
                <a:ext uri="{FF2B5EF4-FFF2-40B4-BE49-F238E27FC236}">
                  <a16:creationId xmlns:a16="http://schemas.microsoft.com/office/drawing/2014/main" id="{C348DD26-1764-2941-9A21-9862C1B462E8}"/>
                </a:ext>
              </a:extLst>
            </p:cNvPr>
            <p:cNvSpPr txBox="1"/>
            <p:nvPr/>
          </p:nvSpPr>
          <p:spPr>
            <a:xfrm>
              <a:off x="3570859" y="2942591"/>
              <a:ext cx="704040" cy="220573"/>
            </a:xfrm>
            <a:prstGeom prst="rect">
              <a:avLst/>
            </a:prstGeom>
            <a:noFill/>
          </p:spPr>
          <p:txBody>
            <a:bodyPr wrap="none" rtlCol="0">
              <a:spAutoFit/>
            </a:bodyPr>
            <a:lstStyle/>
            <a:p>
              <a:pPr>
                <a:lnSpc>
                  <a:spcPts val="1000"/>
                </a:lnSpc>
              </a:pPr>
              <a:r>
                <a:rPr lang="en-US" sz="900" dirty="0"/>
                <a:t>No Storage</a:t>
              </a:r>
            </a:p>
          </p:txBody>
        </p:sp>
      </p:grpSp>
      <p:sp>
        <p:nvSpPr>
          <p:cNvPr id="238" name="Rectangle 237">
            <a:extLst>
              <a:ext uri="{FF2B5EF4-FFF2-40B4-BE49-F238E27FC236}">
                <a16:creationId xmlns:a16="http://schemas.microsoft.com/office/drawing/2014/main" id="{D1DF6E33-D449-624C-AA63-734735C4052C}"/>
              </a:ext>
            </a:extLst>
          </p:cNvPr>
          <p:cNvSpPr/>
          <p:nvPr/>
        </p:nvSpPr>
        <p:spPr>
          <a:xfrm>
            <a:off x="3270582" y="4418458"/>
            <a:ext cx="3404479" cy="584775"/>
          </a:xfrm>
          <a:prstGeom prst="rect">
            <a:avLst/>
          </a:prstGeom>
        </p:spPr>
        <p:txBody>
          <a:bodyPr wrap="square">
            <a:spAutoFit/>
          </a:bodyPr>
          <a:lstStyle/>
          <a:p>
            <a:r>
              <a:rPr lang="en-US" sz="800" dirty="0">
                <a:solidFill>
                  <a:srgbClr val="000000"/>
                </a:solidFill>
                <a:cs typeface="Calibri"/>
              </a:rPr>
              <a:t>Note: Includes projects that are larger than 500kW/500kWh, have announced a specific location, and have been confirmed by the relevant company through public data. Indiana NIPSCO capacity not included in state capacity because individual project capacity is not yet disclosed.</a:t>
            </a:r>
            <a:endParaRPr lang="en-US" sz="800" dirty="0"/>
          </a:p>
        </p:txBody>
      </p:sp>
      <p:sp>
        <p:nvSpPr>
          <p:cNvPr id="239" name="Text Placeholder 11">
            <a:extLst>
              <a:ext uri="{FF2B5EF4-FFF2-40B4-BE49-F238E27FC236}">
                <a16:creationId xmlns:a16="http://schemas.microsoft.com/office/drawing/2014/main" id="{D5C326FB-89EB-2E40-947D-288251F8AED1}"/>
              </a:ext>
            </a:extLst>
          </p:cNvPr>
          <p:cNvSpPr txBox="1">
            <a:spLocks/>
          </p:cNvSpPr>
          <p:nvPr/>
        </p:nvSpPr>
        <p:spPr>
          <a:xfrm>
            <a:off x="3270582" y="4238276"/>
            <a:ext cx="3190939" cy="360363"/>
          </a:xfrm>
          <a:prstGeom prst="rect">
            <a:avLst/>
          </a:prstGeom>
        </p:spPr>
        <p:txBody>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800" dirty="0">
                <a:solidFill>
                  <a:srgbClr val="000000"/>
                </a:solidFill>
                <a:cs typeface="Calibri"/>
              </a:rPr>
              <a:t>Source: </a:t>
            </a:r>
            <a:r>
              <a:rPr lang="en-US" sz="800" dirty="0" err="1">
                <a:solidFill>
                  <a:srgbClr val="000000"/>
                </a:solidFill>
                <a:cs typeface="Calibri"/>
              </a:rPr>
              <a:t>BloombergNEF</a:t>
            </a:r>
            <a:r>
              <a:rPr lang="en-US" sz="800" i="1" dirty="0">
                <a:solidFill>
                  <a:srgbClr val="000000"/>
                </a:solidFill>
                <a:cs typeface="Calibri"/>
              </a:rPr>
              <a:t>, 2020 Sustainable Energy in America Fact Book</a:t>
            </a:r>
            <a:endParaRPr lang="en-US" sz="2400" dirty="0"/>
          </a:p>
        </p:txBody>
      </p:sp>
    </p:spTree>
    <p:extLst>
      <p:ext uri="{BB962C8B-B14F-4D97-AF65-F5344CB8AC3E}">
        <p14:creationId xmlns:p14="http://schemas.microsoft.com/office/powerpoint/2010/main" val="406765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object, cup, sitting, table&#10;&#10;Description automatically generated">
            <a:extLst>
              <a:ext uri="{FF2B5EF4-FFF2-40B4-BE49-F238E27FC236}">
                <a16:creationId xmlns:a16="http://schemas.microsoft.com/office/drawing/2014/main" id="{50B885B3-B21D-4EE0-9DA4-C705A483BD93}"/>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p:spPr>
      </p:pic>
      <p:sp>
        <p:nvSpPr>
          <p:cNvPr id="3" name="Text Placeholder 2"/>
          <p:cNvSpPr>
            <a:spLocks noGrp="1"/>
          </p:cNvSpPr>
          <p:nvPr>
            <p:ph type="body" sz="quarter" idx="11"/>
          </p:nvPr>
        </p:nvSpPr>
        <p:spPr>
          <a:xfrm>
            <a:off x="0" y="3105150"/>
            <a:ext cx="3329609" cy="628650"/>
          </a:xfrm>
        </p:spPr>
        <p:txBody>
          <a:bodyPr/>
          <a:lstStyle/>
          <a:p>
            <a:r>
              <a:rPr lang="en-US" dirty="0"/>
              <a:t>NREL’s </a:t>
            </a:r>
            <a:r>
              <a:rPr lang="en-US" sz="3200" dirty="0"/>
              <a:t>Energy</a:t>
            </a:r>
            <a:r>
              <a:rPr lang="en-US" dirty="0"/>
              <a:t> </a:t>
            </a:r>
          </a:p>
        </p:txBody>
      </p:sp>
      <p:sp>
        <p:nvSpPr>
          <p:cNvPr id="4" name="Text Placeholder 3"/>
          <p:cNvSpPr>
            <a:spLocks noGrp="1"/>
          </p:cNvSpPr>
          <p:nvPr>
            <p:ph type="body" sz="quarter" idx="12"/>
          </p:nvPr>
        </p:nvSpPr>
        <p:spPr>
          <a:xfrm>
            <a:off x="-1" y="3877197"/>
            <a:ext cx="6728791" cy="628650"/>
          </a:xfrm>
        </p:spPr>
        <p:txBody>
          <a:bodyPr/>
          <a:lstStyle/>
          <a:p>
            <a:r>
              <a:rPr lang="en-US" dirty="0"/>
              <a:t>Research is Making an </a:t>
            </a:r>
            <a:r>
              <a:rPr lang="en-US" dirty="0">
                <a:solidFill>
                  <a:schemeClr val="tx2"/>
                </a:solidFill>
              </a:rPr>
              <a:t>Impact</a:t>
            </a:r>
          </a:p>
        </p:txBody>
      </p:sp>
    </p:spTree>
    <p:extLst>
      <p:ext uri="{BB962C8B-B14F-4D97-AF65-F5344CB8AC3E}">
        <p14:creationId xmlns:p14="http://schemas.microsoft.com/office/powerpoint/2010/main" val="888184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20391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470923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23E46E9-A34D-47FF-AA66-DA897CD847F5}"/>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p:spPr>
      </p:pic>
      <p:sp>
        <p:nvSpPr>
          <p:cNvPr id="5" name="Text Placeholder 4"/>
          <p:cNvSpPr>
            <a:spLocks noGrp="1"/>
          </p:cNvSpPr>
          <p:nvPr>
            <p:ph type="body" sz="quarter" idx="11"/>
          </p:nvPr>
        </p:nvSpPr>
        <p:spPr>
          <a:xfrm>
            <a:off x="4256690" y="3183761"/>
            <a:ext cx="4887310" cy="628650"/>
          </a:xfrm>
        </p:spPr>
        <p:txBody>
          <a:bodyPr lIns="548640"/>
          <a:lstStyle/>
          <a:p>
            <a:r>
              <a:rPr lang="en-US" dirty="0"/>
              <a:t>An Energy </a:t>
            </a:r>
            <a:r>
              <a:rPr lang="en-US" dirty="0">
                <a:solidFill>
                  <a:schemeClr val="bg2"/>
                </a:solidFill>
              </a:rPr>
              <a:t>Revolution</a:t>
            </a:r>
          </a:p>
        </p:txBody>
      </p:sp>
      <p:sp>
        <p:nvSpPr>
          <p:cNvPr id="9" name="Text Placeholder 8"/>
          <p:cNvSpPr>
            <a:spLocks noGrp="1"/>
          </p:cNvSpPr>
          <p:nvPr>
            <p:ph type="body" sz="quarter" idx="12"/>
          </p:nvPr>
        </p:nvSpPr>
        <p:spPr>
          <a:xfrm>
            <a:off x="4043855" y="3874749"/>
            <a:ext cx="5100145" cy="628650"/>
          </a:xfrm>
        </p:spPr>
        <p:txBody>
          <a:bodyPr/>
          <a:lstStyle/>
          <a:p>
            <a:r>
              <a:rPr lang="en-US" dirty="0"/>
              <a:t>Is Sweeping the Nation</a:t>
            </a:r>
          </a:p>
        </p:txBody>
      </p:sp>
    </p:spTree>
    <p:extLst>
      <p:ext uri="{BB962C8B-B14F-4D97-AF65-F5344CB8AC3E}">
        <p14:creationId xmlns:p14="http://schemas.microsoft.com/office/powerpoint/2010/main" val="1135038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building with a mountain in the background&#10;&#10;Description automatically generated">
            <a:extLst>
              <a:ext uri="{FF2B5EF4-FFF2-40B4-BE49-F238E27FC236}">
                <a16:creationId xmlns:a16="http://schemas.microsoft.com/office/drawing/2014/main" id="{5A99A033-D4E9-49F0-ACE6-3754AE724710}"/>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Text Placeholder 1"/>
          <p:cNvSpPr>
            <a:spLocks noGrp="1"/>
          </p:cNvSpPr>
          <p:nvPr>
            <p:ph type="body" sz="quarter" idx="11"/>
          </p:nvPr>
        </p:nvSpPr>
        <p:spPr>
          <a:xfrm>
            <a:off x="0" y="1353263"/>
            <a:ext cx="3965510" cy="628650"/>
          </a:xfrm>
          <a:solidFill>
            <a:srgbClr val="000000">
              <a:alpha val="75000"/>
            </a:srgbClr>
          </a:solidFill>
        </p:spPr>
        <p:txBody>
          <a:bodyPr lIns="365760"/>
          <a:lstStyle/>
          <a:p>
            <a:r>
              <a:rPr lang="en-US" sz="3600" dirty="0">
                <a:solidFill>
                  <a:schemeClr val="bg2"/>
                </a:solidFill>
              </a:rPr>
              <a:t>Renewable</a:t>
            </a:r>
            <a:r>
              <a:rPr lang="en-US" sz="3600" dirty="0">
                <a:solidFill>
                  <a:schemeClr val="accent3"/>
                </a:solidFill>
              </a:rPr>
              <a:t> </a:t>
            </a:r>
            <a:r>
              <a:rPr lang="en-US" sz="3600" dirty="0">
                <a:solidFill>
                  <a:schemeClr val="bg1"/>
                </a:solidFill>
              </a:rPr>
              <a:t>Power</a:t>
            </a:r>
          </a:p>
        </p:txBody>
      </p:sp>
    </p:spTree>
    <p:extLst>
      <p:ext uri="{BB962C8B-B14F-4D97-AF65-F5344CB8AC3E}">
        <p14:creationId xmlns:p14="http://schemas.microsoft.com/office/powerpoint/2010/main" val="2210426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C9E061C0-F4E2-4FC9-A442-8D7670F661AB}"/>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84"/>
          <a:stretch/>
        </p:blipFill>
        <p:spPr>
          <a:xfrm>
            <a:off x="0" y="5305"/>
            <a:ext cx="9144000" cy="2642645"/>
          </a:xfrm>
        </p:spPr>
      </p:pic>
      <p:sp>
        <p:nvSpPr>
          <p:cNvPr id="3" name="Text Placeholder 2"/>
          <p:cNvSpPr>
            <a:spLocks noGrp="1"/>
          </p:cNvSpPr>
          <p:nvPr>
            <p:ph type="body" sz="quarter" idx="50"/>
          </p:nvPr>
        </p:nvSpPr>
        <p:spPr>
          <a:xfrm>
            <a:off x="304802" y="2805524"/>
            <a:ext cx="2444576" cy="2166354"/>
          </a:xfrm>
        </p:spPr>
        <p:txBody>
          <a:bodyPr>
            <a:noAutofit/>
          </a:bodyPr>
          <a:lstStyle/>
          <a:p>
            <a:pPr>
              <a:spcBef>
                <a:spcPts val="1200"/>
              </a:spcBef>
            </a:pPr>
            <a:r>
              <a:rPr lang="en-US" sz="1500" dirty="0"/>
              <a:t>Areas of research include concentrating solar power, photovoltaics, grid integration, and market analysis. </a:t>
            </a:r>
          </a:p>
          <a:p>
            <a:pPr>
              <a:spcBef>
                <a:spcPts val="1200"/>
              </a:spcBef>
            </a:pPr>
            <a:r>
              <a:rPr lang="en-US" sz="1500" dirty="0"/>
              <a:t>Together, these areas will enable reliable, low-cost solar energy at scale—on the grid and beyond the grid.</a:t>
            </a:r>
            <a:endParaRPr lang="en-US" sz="1500" dirty="0">
              <a:solidFill>
                <a:schemeClr val="accent6">
                  <a:lumMod val="50000"/>
                </a:schemeClr>
              </a:solidFill>
            </a:endParaRPr>
          </a:p>
        </p:txBody>
      </p:sp>
      <p:sp>
        <p:nvSpPr>
          <p:cNvPr id="8" name="Title 1"/>
          <p:cNvSpPr txBox="1">
            <a:spLocks/>
          </p:cNvSpPr>
          <p:nvPr/>
        </p:nvSpPr>
        <p:spPr>
          <a:xfrm>
            <a:off x="0" y="2152649"/>
            <a:ext cx="3020518" cy="495301"/>
          </a:xfrm>
          <a:prstGeom prst="rect">
            <a:avLst/>
          </a:prstGeom>
          <a:solidFill>
            <a:schemeClr val="accent1"/>
          </a:solidFill>
        </p:spPr>
        <p:txBody>
          <a:bodyPr vert="horz" lIns="274320" tIns="9144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defTabSz="457189"/>
            <a:r>
              <a:rPr lang="en-US" sz="2800" dirty="0">
                <a:solidFill>
                  <a:srgbClr val="FFFFFF"/>
                </a:solidFill>
                <a:latin typeface="Calibri"/>
              </a:rPr>
              <a:t>Solar Research</a:t>
            </a:r>
          </a:p>
        </p:txBody>
      </p:sp>
      <p:sp>
        <p:nvSpPr>
          <p:cNvPr id="2" name="TextBox 1">
            <a:extLst>
              <a:ext uri="{FF2B5EF4-FFF2-40B4-BE49-F238E27FC236}">
                <a16:creationId xmlns:a16="http://schemas.microsoft.com/office/drawing/2014/main" id="{1325C21B-F819-4075-A215-8C9CBB714A4F}"/>
              </a:ext>
            </a:extLst>
          </p:cNvPr>
          <p:cNvSpPr txBox="1"/>
          <p:nvPr/>
        </p:nvSpPr>
        <p:spPr>
          <a:xfrm>
            <a:off x="3368862" y="2755435"/>
            <a:ext cx="5178189" cy="2339102"/>
          </a:xfrm>
          <a:prstGeom prst="rect">
            <a:avLst/>
          </a:prstGeom>
          <a:noFill/>
        </p:spPr>
        <p:txBody>
          <a:bodyPr wrap="square" rtlCol="0">
            <a:spAutoFit/>
          </a:bodyPr>
          <a:lstStyle/>
          <a:p>
            <a:pPr defTabSz="457189"/>
            <a:r>
              <a:rPr lang="en-US" sz="1600" b="1" dirty="0">
                <a:solidFill>
                  <a:srgbClr val="6A737B">
                    <a:lumMod val="50000"/>
                  </a:srgbClr>
                </a:solidFill>
                <a:latin typeface="Calibri"/>
                <a:cs typeface="Arial"/>
              </a:rPr>
              <a:t>Research Challenges</a:t>
            </a:r>
            <a:endParaRPr lang="en-US" sz="1280" dirty="0">
              <a:solidFill>
                <a:srgbClr val="333333"/>
              </a:solidFill>
              <a:latin typeface="Calibri"/>
            </a:endParaRPr>
          </a:p>
          <a:p>
            <a:pPr marL="115885" indent="-115885" defTabSz="457189">
              <a:spcBef>
                <a:spcPts val="300"/>
              </a:spcBef>
              <a:buFont typeface="Arial" panose="020B0604020202020204" pitchFamily="34" charset="0"/>
              <a:buChar char="•"/>
            </a:pPr>
            <a:r>
              <a:rPr lang="en-US" sz="1150" dirty="0">
                <a:solidFill>
                  <a:srgbClr val="333333"/>
                </a:solidFill>
                <a:latin typeface="Calibri"/>
              </a:rPr>
              <a:t>Integrate large amounts of solar energy into the power grid while maintaining security and reliability, and enhancing resilience</a:t>
            </a:r>
          </a:p>
          <a:p>
            <a:pPr marL="115885" indent="-115885" defTabSz="457189">
              <a:spcBef>
                <a:spcPts val="300"/>
              </a:spcBef>
              <a:buFont typeface="Arial" panose="020B0604020202020204" pitchFamily="34" charset="0"/>
              <a:buChar char="•"/>
            </a:pPr>
            <a:r>
              <a:rPr lang="en-US" sz="1150" dirty="0">
                <a:solidFill>
                  <a:srgbClr val="333333"/>
                </a:solidFill>
                <a:latin typeface="Calibri"/>
              </a:rPr>
              <a:t>Improve the efficiency, lifetimes, and manufacturability of photovoltaic materials</a:t>
            </a:r>
          </a:p>
          <a:p>
            <a:pPr marL="115885" indent="-115885" defTabSz="457189">
              <a:spcBef>
                <a:spcPts val="300"/>
              </a:spcBef>
              <a:buFont typeface="Arial" panose="020B0604020202020204" pitchFamily="34" charset="0"/>
              <a:buChar char="•"/>
            </a:pPr>
            <a:r>
              <a:rPr lang="en-US" sz="1150" dirty="0">
                <a:solidFill>
                  <a:srgbClr val="333333"/>
                </a:solidFill>
                <a:latin typeface="Calibri"/>
              </a:rPr>
              <a:t>Develop technologies for a third generation of concentrating solar power plants to further reduce costs and improve thermal storage capabilities</a:t>
            </a:r>
          </a:p>
          <a:p>
            <a:pPr marL="115885" indent="-115885" defTabSz="457189">
              <a:spcBef>
                <a:spcPts val="300"/>
              </a:spcBef>
              <a:buFont typeface="Arial" panose="020B0604020202020204" pitchFamily="34" charset="0"/>
              <a:buChar char="•"/>
            </a:pPr>
            <a:r>
              <a:rPr lang="en-US" sz="1150" dirty="0">
                <a:solidFill>
                  <a:srgbClr val="333333"/>
                </a:solidFill>
                <a:latin typeface="Calibri"/>
              </a:rPr>
              <a:t>Capture surplus solar energy to provide heat and produce fuels and clean water</a:t>
            </a:r>
          </a:p>
          <a:p>
            <a:pPr marL="115885" indent="-115885" defTabSz="457189">
              <a:spcBef>
                <a:spcPts val="300"/>
              </a:spcBef>
              <a:buFont typeface="Arial" panose="020B0604020202020204" pitchFamily="34" charset="0"/>
              <a:buChar char="•"/>
            </a:pPr>
            <a:r>
              <a:rPr lang="en-US" sz="1150" dirty="0">
                <a:solidFill>
                  <a:srgbClr val="333333"/>
                </a:solidFill>
                <a:latin typeface="Calibri"/>
              </a:rPr>
              <a:t>Create flexible, highly efficient solar cells that can make low-cost power available without wires anywhere the sun shines</a:t>
            </a:r>
          </a:p>
          <a:p>
            <a:pPr marL="115885" indent="-115885" defTabSz="457189">
              <a:spcBef>
                <a:spcPts val="300"/>
              </a:spcBef>
              <a:buFont typeface="Arial" panose="020B0604020202020204" pitchFamily="34" charset="0"/>
              <a:buChar char="•"/>
            </a:pPr>
            <a:r>
              <a:rPr lang="en-US" sz="1150" dirty="0">
                <a:solidFill>
                  <a:srgbClr val="333333"/>
                </a:solidFill>
                <a:latin typeface="Calibri"/>
              </a:rPr>
              <a:t>Make solar an even better investment through work on bankability, </a:t>
            </a:r>
            <a:br>
              <a:rPr lang="en-US" sz="1150" dirty="0">
                <a:solidFill>
                  <a:srgbClr val="333333"/>
                </a:solidFill>
                <a:latin typeface="Calibri"/>
              </a:rPr>
            </a:br>
            <a:r>
              <a:rPr lang="en-US" sz="1150" dirty="0">
                <a:solidFill>
                  <a:srgbClr val="333333"/>
                </a:solidFill>
                <a:latin typeface="Calibri"/>
              </a:rPr>
              <a:t>reliability, and recyclability</a:t>
            </a:r>
          </a:p>
        </p:txBody>
      </p:sp>
    </p:spTree>
    <p:extLst>
      <p:ext uri="{BB962C8B-B14F-4D97-AF65-F5344CB8AC3E}">
        <p14:creationId xmlns:p14="http://schemas.microsoft.com/office/powerpoint/2010/main" val="218976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2846059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50"/>
          </p:nvPr>
        </p:nvSpPr>
        <p:spPr>
          <a:xfrm>
            <a:off x="312922" y="2813620"/>
            <a:ext cx="2312889" cy="2019240"/>
          </a:xfrm>
        </p:spPr>
        <p:txBody>
          <a:bodyPr/>
          <a:lstStyle/>
          <a:p>
            <a:r>
              <a:rPr lang="en-US" sz="1500" dirty="0"/>
              <a:t>Driving innovation in the design and  utilization of next generation marine energy and hydropower/pumped storage systems through foundational research, tool development, and laboratory and in-water optimization.</a:t>
            </a:r>
          </a:p>
        </p:txBody>
      </p:sp>
      <p:sp>
        <p:nvSpPr>
          <p:cNvPr id="5" name="Text Placeholder 4"/>
          <p:cNvSpPr>
            <a:spLocks noGrp="1"/>
          </p:cNvSpPr>
          <p:nvPr>
            <p:ph type="body" sz="quarter" idx="4294967295"/>
          </p:nvPr>
        </p:nvSpPr>
        <p:spPr>
          <a:xfrm>
            <a:off x="3377261" y="2765878"/>
            <a:ext cx="5011997" cy="2143748"/>
          </a:xfrm>
        </p:spPr>
        <p:txBody>
          <a:bodyPr>
            <a:noAutofit/>
          </a:bodyPr>
          <a:lstStyle/>
          <a:p>
            <a:pPr marL="0" indent="0">
              <a:spcBef>
                <a:spcPts val="0"/>
              </a:spcBef>
              <a:buNone/>
            </a:pPr>
            <a:r>
              <a:rPr lang="en-US" sz="1600" b="1" dirty="0">
                <a:solidFill>
                  <a:srgbClr val="6A737B">
                    <a:lumMod val="50000"/>
                  </a:srgbClr>
                </a:solidFill>
                <a:cs typeface="Arial"/>
              </a:rPr>
              <a:t>Research Challenges</a:t>
            </a:r>
            <a:r>
              <a:rPr lang="en-US" sz="1350" b="1" dirty="0">
                <a:solidFill>
                  <a:srgbClr val="6A737B">
                    <a:lumMod val="50000"/>
                  </a:srgbClr>
                </a:solidFill>
                <a:cs typeface="Arial"/>
              </a:rPr>
              <a:t>	</a:t>
            </a:r>
            <a:endParaRPr lang="en-US" sz="1350" dirty="0"/>
          </a:p>
          <a:p>
            <a:pPr marL="114300" indent="-114300">
              <a:spcBef>
                <a:spcPts val="300"/>
              </a:spcBef>
            </a:pPr>
            <a:r>
              <a:rPr lang="en-US" sz="1150" dirty="0"/>
              <a:t>Advancing scientific understanding to enable the full potential of hydropower/pumped storage hydropower to contribute to reliability, resilience, and renewables integration in our rapidly evolving power systems</a:t>
            </a:r>
          </a:p>
          <a:p>
            <a:pPr marL="114300" indent="-114300">
              <a:spcBef>
                <a:spcPts val="300"/>
              </a:spcBef>
            </a:pPr>
            <a:r>
              <a:rPr lang="en-US" sz="1150" dirty="0"/>
              <a:t>Developing technology to enable wave, tidal, ocean, and river current energy systems to provide reliable power to utility scale and blue economy markets (e.g., ocean observing)</a:t>
            </a:r>
          </a:p>
          <a:p>
            <a:pPr marL="114300" indent="-114300">
              <a:spcBef>
                <a:spcPts val="300"/>
              </a:spcBef>
            </a:pPr>
            <a:r>
              <a:rPr lang="en-US" sz="1150" dirty="0"/>
              <a:t>Transforming technology to drastically improve performance and reduce marine energy and hydropower generation costs.</a:t>
            </a:r>
          </a:p>
        </p:txBody>
      </p:sp>
      <p:pic>
        <p:nvPicPr>
          <p:cNvPr id="11" name="Picture Placeholder 10" descr="A body of water with a mountain in the background&#10;&#10;Description automatically generated">
            <a:extLst>
              <a:ext uri="{FF2B5EF4-FFF2-40B4-BE49-F238E27FC236}">
                <a16:creationId xmlns:a16="http://schemas.microsoft.com/office/drawing/2014/main" id="{A3C16595-FE6E-4136-952D-93FDFD5623D0}"/>
              </a:ext>
            </a:extLst>
          </p:cNvPr>
          <p:cNvPicPr>
            <a:picLocks noGrp="1" noChangeAspect="1"/>
          </p:cNvPicPr>
          <p:nvPr>
            <p:ph type="pic" sz="quarter" idx="49"/>
          </p:nvPr>
        </p:nvPicPr>
        <p:blipFill rotWithShape="1">
          <a:blip r:embed="rId3" cstate="hqprint">
            <a:extLst>
              <a:ext uri="{28A0092B-C50C-407E-A947-70E740481C1C}">
                <a14:useLocalDpi xmlns:a14="http://schemas.microsoft.com/office/drawing/2010/main"/>
              </a:ext>
            </a:extLst>
          </a:blip>
          <a:srcRect b="1301"/>
          <a:stretch/>
        </p:blipFill>
        <p:spPr>
          <a:xfrm>
            <a:off x="0" y="1"/>
            <a:ext cx="9144000" cy="2647950"/>
          </a:xfrm>
        </p:spPr>
      </p:pic>
      <p:sp>
        <p:nvSpPr>
          <p:cNvPr id="9" name="Title 1"/>
          <p:cNvSpPr txBox="1">
            <a:spLocks/>
          </p:cNvSpPr>
          <p:nvPr/>
        </p:nvSpPr>
        <p:spPr>
          <a:xfrm>
            <a:off x="-1" y="2152651"/>
            <a:ext cx="4238897" cy="495300"/>
          </a:xfrm>
          <a:prstGeom prst="rect">
            <a:avLst/>
          </a:prstGeom>
          <a:solidFill>
            <a:schemeClr val="accent1"/>
          </a:solidFill>
        </p:spPr>
        <p:txBody>
          <a:bodyPr vert="horz" lIns="274320" tIns="91440" rIns="91440" bIns="91440" rtlCol="0" anchor="ctr" anchorCtr="0">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t>Water-Power Research</a:t>
            </a:r>
          </a:p>
        </p:txBody>
      </p:sp>
    </p:spTree>
    <p:extLst>
      <p:ext uri="{BB962C8B-B14F-4D97-AF65-F5344CB8AC3E}">
        <p14:creationId xmlns:p14="http://schemas.microsoft.com/office/powerpoint/2010/main" val="2011834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EAF3CA8-B3E3-1048-98CE-CEB282447A1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687"/>
          <a:stretch/>
        </p:blipFill>
        <p:spPr>
          <a:xfrm flipH="1">
            <a:off x="1" y="0"/>
            <a:ext cx="9165818" cy="2647950"/>
          </a:xfrm>
        </p:spPr>
      </p:pic>
      <p:sp>
        <p:nvSpPr>
          <p:cNvPr id="4" name="Text Placeholder 3"/>
          <p:cNvSpPr>
            <a:spLocks noGrp="1"/>
          </p:cNvSpPr>
          <p:nvPr>
            <p:ph type="body" sz="quarter" idx="50"/>
          </p:nvPr>
        </p:nvSpPr>
        <p:spPr>
          <a:xfrm>
            <a:off x="304801" y="2809421"/>
            <a:ext cx="2764970" cy="2140040"/>
          </a:xfrm>
        </p:spPr>
        <p:txBody>
          <a:bodyPr/>
          <a:lstStyle/>
          <a:p>
            <a:r>
              <a:rPr lang="en-US" sz="1500" dirty="0"/>
              <a:t>Geothermal provides both heat and power—24 hours a day, 7-days a week—increasing grid reliability and security, with the smallest footprint of any renewable. Reducing costs and enabling geothermal anywhere can increase deployment nearly 26-fold by 2050.</a:t>
            </a:r>
            <a:endParaRPr lang="en-US" sz="1500" dirty="0">
              <a:solidFill>
                <a:schemeClr val="accent6">
                  <a:lumMod val="50000"/>
                </a:schemeClr>
              </a:solidFill>
            </a:endParaRPr>
          </a:p>
        </p:txBody>
      </p:sp>
      <p:sp>
        <p:nvSpPr>
          <p:cNvPr id="5" name="Text Placeholder 4"/>
          <p:cNvSpPr>
            <a:spLocks noGrp="1"/>
          </p:cNvSpPr>
          <p:nvPr>
            <p:ph type="body" sz="quarter" idx="4294967295"/>
          </p:nvPr>
        </p:nvSpPr>
        <p:spPr>
          <a:xfrm>
            <a:off x="3372968" y="2759528"/>
            <a:ext cx="4484473" cy="2140040"/>
          </a:xfrm>
        </p:spPr>
        <p:txBody>
          <a:bodyPr>
            <a:normAutofit/>
          </a:bodyPr>
          <a:lstStyle/>
          <a:p>
            <a:pPr marL="0" lvl="0" indent="0">
              <a:spcBef>
                <a:spcPts val="0"/>
              </a:spcBef>
              <a:buNone/>
            </a:pPr>
            <a:r>
              <a:rPr lang="en-US" sz="1600" b="1" dirty="0">
                <a:solidFill>
                  <a:srgbClr val="333333"/>
                </a:solidFill>
              </a:rPr>
              <a:t>Research Challenge</a:t>
            </a:r>
            <a:endParaRPr lang="en-US" sz="1280" dirty="0"/>
          </a:p>
          <a:p>
            <a:pPr marL="114300" indent="-114300">
              <a:spcBef>
                <a:spcPts val="300"/>
              </a:spcBef>
              <a:defRPr/>
            </a:pPr>
            <a:r>
              <a:rPr lang="en-US" sz="1150" dirty="0"/>
              <a:t>Reduce well field development costs through increased drilling efficiency and drilling rates and reduced material construction costs.</a:t>
            </a:r>
          </a:p>
          <a:p>
            <a:pPr marL="114300" indent="-114300">
              <a:spcBef>
                <a:spcPts val="300"/>
              </a:spcBef>
              <a:defRPr/>
            </a:pPr>
            <a:r>
              <a:rPr lang="en-US" sz="1150" dirty="0"/>
              <a:t>Enable development of geothermal anywhere through new technologies such as Enhanced Geothermal Systems (EGS) or Advanced Geothermal Systems (AGS).</a:t>
            </a:r>
          </a:p>
          <a:p>
            <a:pPr marL="114300" indent="-114300">
              <a:spcBef>
                <a:spcPts val="300"/>
              </a:spcBef>
              <a:defRPr/>
            </a:pPr>
            <a:r>
              <a:rPr lang="en-US" sz="1150" dirty="0"/>
              <a:t>Economically recover lithium and other critical minerals from geothermal brines to meet U.S. and global demands.</a:t>
            </a:r>
          </a:p>
          <a:p>
            <a:pPr marL="114300" indent="-114300">
              <a:spcBef>
                <a:spcPts val="300"/>
              </a:spcBef>
              <a:defRPr/>
            </a:pPr>
            <a:r>
              <a:rPr lang="en-US" sz="1150" dirty="0"/>
              <a:t>Identify the feasibility of hybrid geothermal-solar systems and subsurface thermal energy storage.</a:t>
            </a:r>
          </a:p>
          <a:p>
            <a:pPr marL="174625" indent="-174625">
              <a:spcBef>
                <a:spcPts val="225"/>
              </a:spcBef>
              <a:spcAft>
                <a:spcPts val="1000"/>
              </a:spcAft>
              <a:defRPr/>
            </a:pPr>
            <a:endParaRPr lang="en-US" sz="1200" dirty="0">
              <a:solidFill>
                <a:schemeClr val="accent6">
                  <a:lumMod val="50000"/>
                </a:schemeClr>
              </a:solidFill>
            </a:endParaRPr>
          </a:p>
        </p:txBody>
      </p:sp>
      <p:sp>
        <p:nvSpPr>
          <p:cNvPr id="10" name="Title 1"/>
          <p:cNvSpPr txBox="1">
            <a:spLocks/>
          </p:cNvSpPr>
          <p:nvPr/>
        </p:nvSpPr>
        <p:spPr>
          <a:xfrm>
            <a:off x="2" y="2145713"/>
            <a:ext cx="2431914" cy="502237"/>
          </a:xfrm>
          <a:prstGeom prst="rect">
            <a:avLst/>
          </a:prstGeom>
          <a:solidFill>
            <a:schemeClr val="accent1"/>
          </a:solidFill>
        </p:spPr>
        <p:txBody>
          <a:bodyPr vert="horz" lIns="274320" tIns="27432"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t>Geothermal</a:t>
            </a:r>
          </a:p>
        </p:txBody>
      </p:sp>
    </p:spTree>
    <p:extLst>
      <p:ext uri="{BB962C8B-B14F-4D97-AF65-F5344CB8AC3E}">
        <p14:creationId xmlns:p14="http://schemas.microsoft.com/office/powerpoint/2010/main" val="2560636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building, table, small, sitting&#10;&#10;Description automatically generated">
            <a:extLst>
              <a:ext uri="{FF2B5EF4-FFF2-40B4-BE49-F238E27FC236}">
                <a16:creationId xmlns:a16="http://schemas.microsoft.com/office/drawing/2014/main" id="{F057CA4B-2F51-4704-9D0A-8C6239B8D9C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2" name="Text Placeholder 1"/>
          <p:cNvSpPr>
            <a:spLocks noGrp="1"/>
          </p:cNvSpPr>
          <p:nvPr>
            <p:ph type="body" sz="quarter" idx="11"/>
          </p:nvPr>
        </p:nvSpPr>
        <p:spPr>
          <a:xfrm>
            <a:off x="0" y="3587332"/>
            <a:ext cx="5565779" cy="628650"/>
          </a:xfrm>
        </p:spPr>
        <p:txBody>
          <a:bodyPr/>
          <a:lstStyle/>
          <a:p>
            <a:r>
              <a:rPr lang="en-US" sz="3600" dirty="0">
                <a:solidFill>
                  <a:schemeClr val="accent2"/>
                </a:solidFill>
              </a:rPr>
              <a:t>Sustainable</a:t>
            </a:r>
            <a:r>
              <a:rPr lang="en-US" sz="3600" dirty="0">
                <a:solidFill>
                  <a:schemeClr val="bg1"/>
                </a:solidFill>
              </a:rPr>
              <a:t> Transportation</a:t>
            </a:r>
          </a:p>
        </p:txBody>
      </p:sp>
    </p:spTree>
    <p:extLst>
      <p:ext uri="{BB962C8B-B14F-4D97-AF65-F5344CB8AC3E}">
        <p14:creationId xmlns:p14="http://schemas.microsoft.com/office/powerpoint/2010/main" val="821691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blue car parked in front of a building&#10;&#10;Description automatically generated">
            <a:extLst>
              <a:ext uri="{FF2B5EF4-FFF2-40B4-BE49-F238E27FC236}">
                <a16:creationId xmlns:a16="http://schemas.microsoft.com/office/drawing/2014/main" id="{8DEE34A5-22D7-4258-8FE0-17F59E3D55B6}"/>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01"/>
          <a:stretch/>
        </p:blipFill>
        <p:spPr>
          <a:xfrm>
            <a:off x="0" y="0"/>
            <a:ext cx="9144000" cy="2647951"/>
          </a:xfrm>
        </p:spPr>
      </p:pic>
      <p:sp>
        <p:nvSpPr>
          <p:cNvPr id="4" name="Text Placeholder 3"/>
          <p:cNvSpPr>
            <a:spLocks noGrp="1"/>
          </p:cNvSpPr>
          <p:nvPr>
            <p:ph type="body" sz="quarter" idx="50"/>
          </p:nvPr>
        </p:nvSpPr>
        <p:spPr>
          <a:xfrm>
            <a:off x="304800" y="2813788"/>
            <a:ext cx="2739085" cy="2220595"/>
          </a:xfrm>
        </p:spPr>
        <p:txBody>
          <a:bodyPr/>
          <a:lstStyle/>
          <a:p>
            <a:r>
              <a:rPr lang="en-US" sz="1500" dirty="0"/>
              <a:t>As the nation’s premier facility for providing energy-efficient transportation R&amp;D solutions, NREL collaborates with federal agencies, state entities, and private-sector companies to transform the movement of people and goods, while minimizing the impact to the environment. </a:t>
            </a:r>
            <a:endParaRPr lang="en-US" sz="1500" dirty="0">
              <a:solidFill>
                <a:schemeClr val="accent6">
                  <a:lumMod val="50000"/>
                </a:schemeClr>
              </a:solidFill>
            </a:endParaRPr>
          </a:p>
        </p:txBody>
      </p:sp>
      <p:sp>
        <p:nvSpPr>
          <p:cNvPr id="2" name="Title 1">
            <a:extLst>
              <a:ext uri="{FF2B5EF4-FFF2-40B4-BE49-F238E27FC236}">
                <a16:creationId xmlns:a16="http://schemas.microsoft.com/office/drawing/2014/main" id="{EB44DC67-4E3B-7A4E-B6AF-77DA08B16D6E}"/>
              </a:ext>
            </a:extLst>
          </p:cNvPr>
          <p:cNvSpPr>
            <a:spLocks noGrp="1"/>
          </p:cNvSpPr>
          <p:nvPr>
            <p:ph type="title"/>
          </p:nvPr>
        </p:nvSpPr>
        <p:spPr>
          <a:xfrm>
            <a:off x="0" y="2152651"/>
            <a:ext cx="4936982" cy="495300"/>
          </a:xfrm>
        </p:spPr>
        <p:txBody>
          <a:bodyPr/>
          <a:lstStyle/>
          <a:p>
            <a:r>
              <a:rPr lang="en-US" sz="2800" dirty="0"/>
              <a:t>Transportation Technologies</a:t>
            </a:r>
          </a:p>
        </p:txBody>
      </p:sp>
      <p:sp>
        <p:nvSpPr>
          <p:cNvPr id="5" name="Text Placeholder 4"/>
          <p:cNvSpPr>
            <a:spLocks noGrp="1"/>
          </p:cNvSpPr>
          <p:nvPr>
            <p:ph type="body" sz="quarter" idx="4294967295"/>
          </p:nvPr>
        </p:nvSpPr>
        <p:spPr>
          <a:xfrm>
            <a:off x="3371556" y="2753808"/>
            <a:ext cx="4757203" cy="2036191"/>
          </a:xfrm>
        </p:spPr>
        <p:txBody>
          <a:bodyPr>
            <a:noAutofit/>
          </a:bodyPr>
          <a:lstStyle/>
          <a:p>
            <a:pPr marL="0" lvl="0" indent="0">
              <a:buNone/>
            </a:pPr>
            <a:r>
              <a:rPr lang="en-US" sz="1600" b="1" dirty="0">
                <a:solidFill>
                  <a:srgbClr val="6A737B">
                    <a:lumMod val="50000"/>
                  </a:srgbClr>
                </a:solidFill>
                <a:cs typeface="Arial"/>
              </a:rPr>
              <a:t>Research Challenges</a:t>
            </a:r>
            <a:endParaRPr lang="en-US" sz="1280" kern="0" dirty="0">
              <a:solidFill>
                <a:schemeClr val="accent6">
                  <a:lumMod val="50000"/>
                </a:schemeClr>
              </a:solidFill>
              <a:ea typeface="ＭＳ Ｐゴシック"/>
              <a:cs typeface="ＭＳ Ｐゴシック"/>
            </a:endParaRPr>
          </a:p>
          <a:p>
            <a:pPr marL="114300" indent="-114300" defTabSz="342719">
              <a:spcBef>
                <a:spcPts val="300"/>
              </a:spcBef>
            </a:pPr>
            <a:r>
              <a:rPr lang="en-US" sz="1150" kern="0" dirty="0">
                <a:solidFill>
                  <a:schemeClr val="accent6">
                    <a:lumMod val="50000"/>
                  </a:schemeClr>
                </a:solidFill>
                <a:ea typeface="ＭＳ Ｐゴシック"/>
                <a:cs typeface="ＭＳ Ｐゴシック"/>
              </a:rPr>
              <a:t>Evaluating </a:t>
            </a:r>
            <a:r>
              <a:rPr lang="en-US" sz="1150" kern="0" dirty="0">
                <a:ea typeface="ＭＳ Ｐゴシック"/>
                <a:cs typeface="ＭＳ Ｐゴシック"/>
              </a:rPr>
              <a:t>the energy, cost, and time impacts of new mobility technologies when deployed at scale.</a:t>
            </a:r>
          </a:p>
          <a:p>
            <a:pPr marL="114300" indent="-114300" defTabSz="342719">
              <a:spcBef>
                <a:spcPts val="300"/>
              </a:spcBef>
            </a:pPr>
            <a:r>
              <a:rPr lang="en-US" sz="1150" kern="0" dirty="0">
                <a:ea typeface="ＭＳ Ｐゴシック"/>
                <a:cs typeface="ＭＳ Ｐゴシック"/>
              </a:rPr>
              <a:t>Identifying advanced lithium-ion battery and extreme-fast-charging technology solutions that will bring down the costs associated with electric drive transportation options.</a:t>
            </a:r>
          </a:p>
          <a:p>
            <a:pPr marL="114300" indent="-114300" defTabSz="342719">
              <a:spcBef>
                <a:spcPts val="300"/>
              </a:spcBef>
            </a:pPr>
            <a:r>
              <a:rPr lang="en-US" sz="1150" kern="0" dirty="0">
                <a:ea typeface="ＭＳ Ｐゴシック"/>
                <a:cs typeface="ＭＳ Ｐゴシック"/>
              </a:rPr>
              <a:t>Optimizing fuels </a:t>
            </a:r>
            <a:r>
              <a:rPr lang="en-US" sz="1150" kern="0" dirty="0">
                <a:solidFill>
                  <a:schemeClr val="accent6">
                    <a:lumMod val="50000"/>
                  </a:schemeClr>
                </a:solidFill>
                <a:ea typeface="ＭＳ Ｐゴシック"/>
                <a:cs typeface="ＭＳ Ｐゴシック"/>
              </a:rPr>
              <a:t>and engines as dynamic design variables that can work together to boost efficiency and performance, while minimizing emissions.</a:t>
            </a:r>
          </a:p>
        </p:txBody>
      </p:sp>
    </p:spTree>
    <p:extLst>
      <p:ext uri="{BB962C8B-B14F-4D97-AF65-F5344CB8AC3E}">
        <p14:creationId xmlns:p14="http://schemas.microsoft.com/office/powerpoint/2010/main" val="4246028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person, indoor, man, holding&#10;&#10;Description automatically generated">
            <a:extLst>
              <a:ext uri="{FF2B5EF4-FFF2-40B4-BE49-F238E27FC236}">
                <a16:creationId xmlns:a16="http://schemas.microsoft.com/office/drawing/2014/main" id="{4B89AE7C-B352-41F9-9BE1-AEB1BAB5878A}"/>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01"/>
          <a:stretch/>
        </p:blipFill>
        <p:spPr>
          <a:xfrm>
            <a:off x="0" y="1"/>
            <a:ext cx="9144000" cy="2647950"/>
          </a:xfrm>
        </p:spPr>
      </p:pic>
      <p:sp>
        <p:nvSpPr>
          <p:cNvPr id="4" name="Text Placeholder 3"/>
          <p:cNvSpPr>
            <a:spLocks noGrp="1"/>
          </p:cNvSpPr>
          <p:nvPr>
            <p:ph type="body" sz="quarter" idx="50"/>
          </p:nvPr>
        </p:nvSpPr>
        <p:spPr>
          <a:xfrm>
            <a:off x="304800" y="2824880"/>
            <a:ext cx="2685535" cy="2129790"/>
          </a:xfrm>
        </p:spPr>
        <p:txBody>
          <a:bodyPr/>
          <a:lstStyle/>
          <a:p>
            <a:r>
              <a:rPr lang="en-US" sz="1500" dirty="0"/>
              <a:t>Developing industrially relevant, cost-competitive, and performance-advantaged fuels, materials, and chemicals from renewable and waste carbon sources through foundational science, applied R&amp;D, and industrial partnerships.  </a:t>
            </a:r>
          </a:p>
        </p:txBody>
      </p:sp>
      <p:sp>
        <p:nvSpPr>
          <p:cNvPr id="2" name="TextBox 1">
            <a:extLst>
              <a:ext uri="{FF2B5EF4-FFF2-40B4-BE49-F238E27FC236}">
                <a16:creationId xmlns:a16="http://schemas.microsoft.com/office/drawing/2014/main" id="{59D48956-57CF-4338-8C4A-47ADB0A3990A}"/>
              </a:ext>
            </a:extLst>
          </p:cNvPr>
          <p:cNvSpPr txBox="1"/>
          <p:nvPr/>
        </p:nvSpPr>
        <p:spPr>
          <a:xfrm>
            <a:off x="3373338" y="2758696"/>
            <a:ext cx="5009741" cy="2262158"/>
          </a:xfrm>
          <a:prstGeom prst="rect">
            <a:avLst/>
          </a:prstGeom>
          <a:noFill/>
        </p:spPr>
        <p:txBody>
          <a:bodyPr wrap="square" rtlCol="0">
            <a:spAutoFit/>
          </a:bodyPr>
          <a:lstStyle/>
          <a:p>
            <a:pPr lvl="0"/>
            <a:r>
              <a:rPr lang="en-US" sz="1600" b="1" dirty="0">
                <a:solidFill>
                  <a:srgbClr val="6A737B">
                    <a:lumMod val="50000"/>
                  </a:srgbClr>
                </a:solidFill>
                <a:cs typeface="Arial"/>
              </a:rPr>
              <a:t>Research Challenges</a:t>
            </a:r>
            <a:endParaRPr lang="en-US" sz="1275" dirty="0"/>
          </a:p>
          <a:p>
            <a:pPr marL="114300" indent="-114300">
              <a:spcBef>
                <a:spcPts val="300"/>
              </a:spcBef>
              <a:buFont typeface="Arial" panose="020B0604020202020204" pitchFamily="34" charset="0"/>
              <a:buChar char="•"/>
              <a:defRPr/>
            </a:pPr>
            <a:r>
              <a:rPr lang="en-US" sz="1150" dirty="0"/>
              <a:t>Produce biofuel molecules that confer benefits such as higher energy content, higher octane, and lower soot formation while meeting stringent cost targets.</a:t>
            </a:r>
          </a:p>
          <a:p>
            <a:pPr marL="114300" indent="-114300">
              <a:spcBef>
                <a:spcPts val="300"/>
              </a:spcBef>
              <a:buFont typeface="Arial" panose="020B0604020202020204" pitchFamily="34" charset="0"/>
              <a:buChar char="•"/>
              <a:defRPr/>
            </a:pPr>
            <a:r>
              <a:rPr lang="en-US" sz="1150" dirty="0"/>
              <a:t>Develop industrially relevant bio-based materials and chemicals that provide performance advantages—such as recyclability, multifunctionality, and lower toxicity for chemicals.</a:t>
            </a:r>
          </a:p>
          <a:p>
            <a:pPr marL="114300" indent="-114300">
              <a:spcBef>
                <a:spcPts val="300"/>
              </a:spcBef>
              <a:buFont typeface="Arial" panose="020B0604020202020204" pitchFamily="34" charset="0"/>
              <a:buChar char="•"/>
              <a:defRPr/>
            </a:pPr>
            <a:r>
              <a:rPr lang="en-US" sz="1150" dirty="0"/>
              <a:t>Use electricity to upgrade carbon from diverse “low energy” sources such as CO</a:t>
            </a:r>
            <a:r>
              <a:rPr lang="en-US" sz="1150" baseline="-25000" dirty="0"/>
              <a:t>2</a:t>
            </a:r>
            <a:r>
              <a:rPr lang="en-US" sz="1150" dirty="0"/>
              <a:t> and other waste gases to produce high-value fuels and chemicals at acceptable cost. </a:t>
            </a:r>
          </a:p>
          <a:p>
            <a:pPr marL="114300" indent="-114300">
              <a:spcBef>
                <a:spcPts val="300"/>
              </a:spcBef>
              <a:buFont typeface="Arial" panose="020B0604020202020204" pitchFamily="34" charset="0"/>
              <a:buChar char="•"/>
              <a:defRPr/>
            </a:pPr>
            <a:r>
              <a:rPr lang="en-US" sz="1150" dirty="0"/>
              <a:t>Use foundational science to design, upcycle, and manufacture </a:t>
            </a:r>
            <a:br>
              <a:rPr lang="en-US" sz="1150" dirty="0"/>
            </a:br>
            <a:r>
              <a:rPr lang="en-US" sz="1150" dirty="0"/>
              <a:t>energy and carbon-efficient materials and processes.</a:t>
            </a:r>
          </a:p>
        </p:txBody>
      </p:sp>
      <p:sp>
        <p:nvSpPr>
          <p:cNvPr id="5" name="Title 4">
            <a:extLst>
              <a:ext uri="{FF2B5EF4-FFF2-40B4-BE49-F238E27FC236}">
                <a16:creationId xmlns:a16="http://schemas.microsoft.com/office/drawing/2014/main" id="{EB52941C-9858-2C4D-BB84-4BE6AF1CAF7D}"/>
              </a:ext>
            </a:extLst>
          </p:cNvPr>
          <p:cNvSpPr>
            <a:spLocks noGrp="1"/>
          </p:cNvSpPr>
          <p:nvPr>
            <p:ph type="title"/>
          </p:nvPr>
        </p:nvSpPr>
        <p:spPr>
          <a:xfrm>
            <a:off x="1" y="2152650"/>
            <a:ext cx="2158466" cy="495300"/>
          </a:xfrm>
        </p:spPr>
        <p:txBody>
          <a:bodyPr vert="horz" wrap="square" lIns="274320" tIns="68580" rIns="68580" bIns="91440" rtlCol="0" anchor="ctr">
            <a:noAutofit/>
          </a:bodyPr>
          <a:lstStyle/>
          <a:p>
            <a:pPr>
              <a:lnSpc>
                <a:spcPct val="100000"/>
              </a:lnSpc>
            </a:pPr>
            <a:r>
              <a:rPr lang="en-US" sz="2800" dirty="0"/>
              <a:t>Bioenergy</a:t>
            </a:r>
          </a:p>
        </p:txBody>
      </p:sp>
    </p:spTree>
    <p:extLst>
      <p:ext uri="{BB962C8B-B14F-4D97-AF65-F5344CB8AC3E}">
        <p14:creationId xmlns:p14="http://schemas.microsoft.com/office/powerpoint/2010/main" val="2466016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tanding in front of a building&#10;&#10;Description automatically generated">
            <a:extLst>
              <a:ext uri="{FF2B5EF4-FFF2-40B4-BE49-F238E27FC236}">
                <a16:creationId xmlns:a16="http://schemas.microsoft.com/office/drawing/2014/main" id="{D089CB54-4DBE-41D0-8BAF-1C887DECCF19}"/>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24492"/>
            <a:ext cx="9144000" cy="2682875"/>
          </a:xfrm>
        </p:spPr>
      </p:pic>
      <p:sp>
        <p:nvSpPr>
          <p:cNvPr id="7" name="Text Placeholder 6"/>
          <p:cNvSpPr>
            <a:spLocks noGrp="1"/>
          </p:cNvSpPr>
          <p:nvPr>
            <p:ph type="body" sz="quarter" idx="50"/>
          </p:nvPr>
        </p:nvSpPr>
        <p:spPr>
          <a:xfrm>
            <a:off x="304800" y="2808258"/>
            <a:ext cx="2585300" cy="1169658"/>
          </a:xfrm>
        </p:spPr>
        <p:txBody>
          <a:bodyPr/>
          <a:lstStyle/>
          <a:p>
            <a:r>
              <a:rPr lang="en-US" sz="1500" dirty="0"/>
              <a:t>Enabling hydrogen to be a common means of transporting, storing, and transforming energy at the scale necessary for a clean and vibrant economy. </a:t>
            </a:r>
            <a:endParaRPr lang="en-US" sz="1350" dirty="0"/>
          </a:p>
        </p:txBody>
      </p:sp>
      <p:sp>
        <p:nvSpPr>
          <p:cNvPr id="9" name="Text Placeholder 8"/>
          <p:cNvSpPr>
            <a:spLocks noGrp="1"/>
          </p:cNvSpPr>
          <p:nvPr>
            <p:ph type="body" sz="quarter" idx="4294967295"/>
          </p:nvPr>
        </p:nvSpPr>
        <p:spPr>
          <a:xfrm>
            <a:off x="3367431" y="2757017"/>
            <a:ext cx="5115483" cy="2160973"/>
          </a:xfrm>
        </p:spPr>
        <p:txBody>
          <a:bodyPr>
            <a:noAutofit/>
          </a:bodyPr>
          <a:lstStyle/>
          <a:p>
            <a:pPr marL="0" indent="0">
              <a:spcBef>
                <a:spcPts val="0"/>
              </a:spcBef>
              <a:buNone/>
            </a:pPr>
            <a:r>
              <a:rPr lang="en-US" sz="1600" b="1" dirty="0">
                <a:solidFill>
                  <a:srgbClr val="6A737B">
                    <a:lumMod val="50000"/>
                  </a:srgbClr>
                </a:solidFill>
                <a:cs typeface="Arial"/>
              </a:rPr>
              <a:t>Research Challenges</a:t>
            </a:r>
            <a:endParaRPr lang="en-US" sz="1600" dirty="0"/>
          </a:p>
          <a:p>
            <a:pPr marL="114300" indent="-114300" defTabSz="342710">
              <a:spcBef>
                <a:spcPts val="300"/>
              </a:spcBef>
            </a:pPr>
            <a:r>
              <a:rPr lang="en-US" sz="1150" dirty="0"/>
              <a:t>Improving the economics of hydrogen production to enable it to shift energy across time, sectors, and location—including providing electric grid support and energy storage</a:t>
            </a:r>
          </a:p>
          <a:p>
            <a:pPr marL="114300" indent="-114300" defTabSz="342710">
              <a:spcBef>
                <a:spcPts val="300"/>
              </a:spcBef>
            </a:pPr>
            <a:r>
              <a:rPr lang="en-US" sz="1150" dirty="0"/>
              <a:t>Developing advanced materials for polymer electrolyte fuel cells and electrolyzers, focusing on the emerging markets of intermittent H</a:t>
            </a:r>
            <a:r>
              <a:rPr lang="en-US" sz="1150" baseline="-25000" dirty="0"/>
              <a:t>2</a:t>
            </a:r>
            <a:r>
              <a:rPr lang="en-US" sz="1150" dirty="0"/>
              <a:t> production and heavy-duty transportation</a:t>
            </a:r>
          </a:p>
          <a:p>
            <a:pPr marL="114300" indent="-114300" defTabSz="342710">
              <a:spcBef>
                <a:spcPts val="300"/>
              </a:spcBef>
            </a:pPr>
            <a:r>
              <a:rPr lang="en-US" sz="1150" dirty="0"/>
              <a:t>Enabling safe fueling for heavy-duty hydrogen trucks, reducing the cost and improving reliability of fueling fuel cell electric vehicles</a:t>
            </a:r>
          </a:p>
          <a:p>
            <a:pPr marL="114300" indent="-114300" defTabSz="342710">
              <a:spcBef>
                <a:spcPts val="300"/>
              </a:spcBef>
            </a:pPr>
            <a:r>
              <a:rPr lang="en-US" sz="1150" dirty="0"/>
              <a:t>Researching hybrid bio-electrochemical processes and advanced cell concepts.</a:t>
            </a:r>
          </a:p>
        </p:txBody>
      </p:sp>
      <p:sp>
        <p:nvSpPr>
          <p:cNvPr id="13" name="Title 1"/>
          <p:cNvSpPr txBox="1">
            <a:spLocks/>
          </p:cNvSpPr>
          <p:nvPr/>
        </p:nvSpPr>
        <p:spPr>
          <a:xfrm>
            <a:off x="2" y="2152650"/>
            <a:ext cx="5546361" cy="505733"/>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defTabSz="457189">
              <a:lnSpc>
                <a:spcPct val="90000"/>
              </a:lnSpc>
              <a:spcBef>
                <a:spcPts val="0"/>
              </a:spcBef>
            </a:pPr>
            <a:r>
              <a:rPr lang="en-US" sz="2800" dirty="0">
                <a:solidFill>
                  <a:srgbClr val="FFFFFF"/>
                </a:solidFill>
                <a:latin typeface="Calibri"/>
              </a:rPr>
              <a:t>Hydrogen and Fuel Cell Research</a:t>
            </a:r>
          </a:p>
        </p:txBody>
      </p:sp>
    </p:spTree>
    <p:extLst>
      <p:ext uri="{BB962C8B-B14F-4D97-AF65-F5344CB8AC3E}">
        <p14:creationId xmlns:p14="http://schemas.microsoft.com/office/powerpoint/2010/main" val="2422092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group of people posing for the camera&#10;&#10;Description automatically generated">
            <a:extLst>
              <a:ext uri="{FF2B5EF4-FFF2-40B4-BE49-F238E27FC236}">
                <a16:creationId xmlns:a16="http://schemas.microsoft.com/office/drawing/2014/main" id="{C2E3B150-A6E2-4AE6-B7E8-E5A4B9D3535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a:extLst>
              <a:ext uri="{FF2B5EF4-FFF2-40B4-BE49-F238E27FC236}">
                <a16:creationId xmlns:a16="http://schemas.microsoft.com/office/drawing/2014/main" id="{BD18E941-B346-4102-A1F4-52A2D0F748A7}"/>
              </a:ext>
            </a:extLst>
          </p:cNvPr>
          <p:cNvSpPr>
            <a:spLocks noGrp="1"/>
          </p:cNvSpPr>
          <p:nvPr>
            <p:ph type="body" sz="quarter" idx="11"/>
          </p:nvPr>
        </p:nvSpPr>
        <p:spPr>
          <a:xfrm>
            <a:off x="0" y="3048985"/>
            <a:ext cx="4146332" cy="628650"/>
          </a:xfrm>
        </p:spPr>
        <p:txBody>
          <a:bodyPr/>
          <a:lstStyle/>
          <a:p>
            <a:r>
              <a:rPr lang="en-US" dirty="0"/>
              <a:t>Energy </a:t>
            </a:r>
            <a:r>
              <a:rPr lang="en-US" dirty="0">
                <a:solidFill>
                  <a:schemeClr val="bg2"/>
                </a:solidFill>
              </a:rPr>
              <a:t>Efficiency</a:t>
            </a:r>
          </a:p>
        </p:txBody>
      </p:sp>
    </p:spTree>
    <p:extLst>
      <p:ext uri="{BB962C8B-B14F-4D97-AF65-F5344CB8AC3E}">
        <p14:creationId xmlns:p14="http://schemas.microsoft.com/office/powerpoint/2010/main" val="510057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7F7E82-F10A-4449-BD0E-A8B6345E185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4" name="Text Placeholder 3"/>
          <p:cNvSpPr>
            <a:spLocks noGrp="1"/>
          </p:cNvSpPr>
          <p:nvPr>
            <p:ph type="body" sz="quarter" idx="11"/>
          </p:nvPr>
        </p:nvSpPr>
        <p:spPr>
          <a:xfrm>
            <a:off x="3771013" y="3182537"/>
            <a:ext cx="5372987" cy="628650"/>
          </a:xfrm>
        </p:spPr>
        <p:txBody>
          <a:bodyPr lIns="548640"/>
          <a:lstStyle/>
          <a:p>
            <a:r>
              <a:rPr lang="en-US" dirty="0"/>
              <a:t>Creating </a:t>
            </a:r>
            <a:r>
              <a:rPr lang="en-US" dirty="0">
                <a:solidFill>
                  <a:schemeClr val="accent3"/>
                </a:solidFill>
              </a:rPr>
              <a:t>American Jobs</a:t>
            </a:r>
          </a:p>
        </p:txBody>
      </p:sp>
      <p:sp>
        <p:nvSpPr>
          <p:cNvPr id="7" name="Text Placeholder 6"/>
          <p:cNvSpPr>
            <a:spLocks noGrp="1"/>
          </p:cNvSpPr>
          <p:nvPr>
            <p:ph type="body" sz="quarter" idx="12"/>
          </p:nvPr>
        </p:nvSpPr>
        <p:spPr>
          <a:xfrm>
            <a:off x="4572000" y="3877197"/>
            <a:ext cx="4572000" cy="628650"/>
          </a:xfrm>
        </p:spPr>
        <p:txBody>
          <a:bodyPr/>
          <a:lstStyle/>
          <a:p>
            <a:r>
              <a:rPr lang="en-US" dirty="0"/>
              <a:t>in Advanced Energy </a:t>
            </a:r>
          </a:p>
        </p:txBody>
      </p:sp>
    </p:spTree>
    <p:extLst>
      <p:ext uri="{BB962C8B-B14F-4D97-AF65-F5344CB8AC3E}">
        <p14:creationId xmlns:p14="http://schemas.microsoft.com/office/powerpoint/2010/main" val="1619415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building, person, truck, standing&#10;&#10;Description automatically generated">
            <a:extLst>
              <a:ext uri="{FF2B5EF4-FFF2-40B4-BE49-F238E27FC236}">
                <a16:creationId xmlns:a16="http://schemas.microsoft.com/office/drawing/2014/main" id="{F6D25E48-59BE-47BF-8754-5C98B31B6FF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b="1301"/>
          <a:stretch/>
        </p:blipFill>
        <p:spPr>
          <a:xfrm>
            <a:off x="0" y="1"/>
            <a:ext cx="9144000" cy="2647950"/>
          </a:xfrm>
        </p:spPr>
      </p:pic>
      <p:sp>
        <p:nvSpPr>
          <p:cNvPr id="5" name="Text Placeholder 4"/>
          <p:cNvSpPr>
            <a:spLocks noGrp="1"/>
          </p:cNvSpPr>
          <p:nvPr>
            <p:ph type="body" sz="quarter" idx="50"/>
          </p:nvPr>
        </p:nvSpPr>
        <p:spPr/>
        <p:txBody>
          <a:bodyPr>
            <a:noAutofit/>
          </a:bodyPr>
          <a:lstStyle/>
          <a:p>
            <a:pPr indent="-171446">
              <a:spcBef>
                <a:spcPts val="0"/>
              </a:spcBef>
            </a:pPr>
            <a:endParaRPr lang="en-US" sz="1300" b="1" dirty="0">
              <a:solidFill>
                <a:schemeClr val="accent6">
                  <a:lumMod val="50000"/>
                </a:schemeClr>
              </a:solidFill>
            </a:endParaRPr>
          </a:p>
          <a:p>
            <a:pPr>
              <a:spcBef>
                <a:spcPts val="0"/>
              </a:spcBef>
            </a:pPr>
            <a:endParaRPr lang="en-US" sz="1300" b="1" dirty="0">
              <a:solidFill>
                <a:schemeClr val="accent6">
                  <a:lumMod val="50000"/>
                </a:schemeClr>
              </a:solidFill>
            </a:endParaRPr>
          </a:p>
        </p:txBody>
      </p:sp>
      <p:sp>
        <p:nvSpPr>
          <p:cNvPr id="3" name="Title 2">
            <a:extLst>
              <a:ext uri="{FF2B5EF4-FFF2-40B4-BE49-F238E27FC236}">
                <a16:creationId xmlns:a16="http://schemas.microsoft.com/office/drawing/2014/main" id="{E9AF5396-6412-2748-A990-2480BA4C1CA3}"/>
              </a:ext>
            </a:extLst>
          </p:cNvPr>
          <p:cNvSpPr>
            <a:spLocks noGrp="1"/>
          </p:cNvSpPr>
          <p:nvPr>
            <p:ph type="title"/>
          </p:nvPr>
        </p:nvSpPr>
        <p:spPr>
          <a:xfrm>
            <a:off x="1" y="2152651"/>
            <a:ext cx="5066851" cy="495300"/>
          </a:xfrm>
        </p:spPr>
        <p:txBody>
          <a:bodyPr lIns="274320">
            <a:noAutofit/>
          </a:bodyPr>
          <a:lstStyle/>
          <a:p>
            <a:r>
              <a:rPr lang="en-US" sz="3200" dirty="0"/>
              <a:t>Energy Efficient Buildings</a:t>
            </a:r>
            <a:endParaRPr lang="en-US" dirty="0"/>
          </a:p>
        </p:txBody>
      </p:sp>
      <p:sp>
        <p:nvSpPr>
          <p:cNvPr id="12" name="TextBox 11">
            <a:extLst>
              <a:ext uri="{FF2B5EF4-FFF2-40B4-BE49-F238E27FC236}">
                <a16:creationId xmlns:a16="http://schemas.microsoft.com/office/drawing/2014/main" id="{10A06073-7784-4C29-B22C-643570547BAF}"/>
              </a:ext>
            </a:extLst>
          </p:cNvPr>
          <p:cNvSpPr txBox="1"/>
          <p:nvPr/>
        </p:nvSpPr>
        <p:spPr>
          <a:xfrm>
            <a:off x="218303" y="2760438"/>
            <a:ext cx="2437811" cy="1708160"/>
          </a:xfrm>
          <a:prstGeom prst="rect">
            <a:avLst/>
          </a:prstGeom>
          <a:noFill/>
        </p:spPr>
        <p:txBody>
          <a:bodyPr wrap="square" rtlCol="0">
            <a:spAutoFit/>
          </a:bodyPr>
          <a:lstStyle/>
          <a:p>
            <a:r>
              <a:rPr lang="en-US" sz="1500" dirty="0">
                <a:solidFill>
                  <a:schemeClr val="accent6">
                    <a:lumMod val="50000"/>
                  </a:schemeClr>
                </a:solidFill>
              </a:rPr>
              <a:t>NREL’s core R&amp;D strengths are transforming energy by developing grid-interactive buildings that strengthen the resiliency, efficiency, and affordability of energy systems globally.</a:t>
            </a:r>
          </a:p>
        </p:txBody>
      </p:sp>
      <p:sp>
        <p:nvSpPr>
          <p:cNvPr id="8" name="Rectangle 7">
            <a:extLst>
              <a:ext uri="{FF2B5EF4-FFF2-40B4-BE49-F238E27FC236}">
                <a16:creationId xmlns:a16="http://schemas.microsoft.com/office/drawing/2014/main" id="{A9D5A1D0-99D9-49A0-814E-DC30C390CF5C}"/>
              </a:ext>
            </a:extLst>
          </p:cNvPr>
          <p:cNvSpPr/>
          <p:nvPr/>
        </p:nvSpPr>
        <p:spPr>
          <a:xfrm>
            <a:off x="3368828" y="2753181"/>
            <a:ext cx="3934015" cy="1692771"/>
          </a:xfrm>
          <a:prstGeom prst="rect">
            <a:avLst/>
          </a:prstGeom>
        </p:spPr>
        <p:txBody>
          <a:bodyPr wrap="square">
            <a:spAutoFit/>
          </a:bodyPr>
          <a:lstStyle/>
          <a:p>
            <a:pPr lvl="0"/>
            <a:r>
              <a:rPr lang="en-US" sz="1600" b="1" dirty="0">
                <a:solidFill>
                  <a:srgbClr val="6A737B">
                    <a:lumMod val="50000"/>
                  </a:srgbClr>
                </a:solidFill>
                <a:cs typeface="Arial"/>
              </a:rPr>
              <a:t>Research Challenges</a:t>
            </a:r>
            <a:endParaRPr lang="en-US" sz="1280" dirty="0"/>
          </a:p>
          <a:p>
            <a:pPr marL="114300" indent="-114300">
              <a:spcBef>
                <a:spcPts val="300"/>
              </a:spcBef>
              <a:buFont typeface="Arial" panose="020B0604020202020204" pitchFamily="34" charset="0"/>
              <a:buChar char="•"/>
            </a:pPr>
            <a:r>
              <a:rPr lang="en-US" sz="1150" dirty="0"/>
              <a:t>Developing integrated systems that include optimal design and operation. </a:t>
            </a:r>
          </a:p>
          <a:p>
            <a:pPr marL="114300" indent="-114300">
              <a:spcBef>
                <a:spcPts val="300"/>
              </a:spcBef>
              <a:buFont typeface="Arial" panose="020B0604020202020204" pitchFamily="34" charset="0"/>
              <a:buChar char="•"/>
            </a:pPr>
            <a:r>
              <a:rPr lang="en-US" sz="1150" dirty="0"/>
              <a:t>Making smart buildings the hub for electric vehicles, solar energy, battery storage, thermal storage, and intelligent building systems that address current industry needs.</a:t>
            </a:r>
          </a:p>
          <a:p>
            <a:pPr marL="114300" indent="-114300">
              <a:spcBef>
                <a:spcPts val="300"/>
              </a:spcBef>
              <a:buFont typeface="Arial" panose="020B0604020202020204" pitchFamily="34" charset="0"/>
              <a:buChar char="•"/>
            </a:pPr>
            <a:r>
              <a:rPr lang="en-US" sz="1150" dirty="0"/>
              <a:t>New materials and controls that enable future integration are needed.</a:t>
            </a:r>
          </a:p>
        </p:txBody>
      </p:sp>
    </p:spTree>
    <p:extLst>
      <p:ext uri="{BB962C8B-B14F-4D97-AF65-F5344CB8AC3E}">
        <p14:creationId xmlns:p14="http://schemas.microsoft.com/office/powerpoint/2010/main" val="4109151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9BC12AB0-FF39-D947-B501-EB804C77E17C}"/>
              </a:ext>
            </a:extLst>
          </p:cNvPr>
          <p:cNvPicPr>
            <a:picLocks noGrp="1" noChangeAspect="1"/>
          </p:cNvPicPr>
          <p:nvPr>
            <p:ph type="pic" sz="quarter" idx="49"/>
          </p:nvPr>
        </p:nvPicPr>
        <p:blipFill rotWithShape="1">
          <a:blip r:embed="rId3" cstate="hqprint">
            <a:extLst>
              <a:ext uri="{28A0092B-C50C-407E-A947-70E740481C1C}">
                <a14:useLocalDpi xmlns:a14="http://schemas.microsoft.com/office/drawing/2010/main"/>
              </a:ext>
            </a:extLst>
          </a:blip>
          <a:srcRect b="1301"/>
          <a:stretch/>
        </p:blipFill>
        <p:spPr>
          <a:xfrm>
            <a:off x="0" y="1"/>
            <a:ext cx="9144000" cy="2647949"/>
          </a:xfrm>
        </p:spPr>
      </p:pic>
      <p:sp>
        <p:nvSpPr>
          <p:cNvPr id="2" name="Title 1">
            <a:extLst>
              <a:ext uri="{FF2B5EF4-FFF2-40B4-BE49-F238E27FC236}">
                <a16:creationId xmlns:a16="http://schemas.microsoft.com/office/drawing/2014/main" id="{874AD983-1567-634D-9257-472A839AF0BC}"/>
              </a:ext>
            </a:extLst>
          </p:cNvPr>
          <p:cNvSpPr>
            <a:spLocks noGrp="1"/>
          </p:cNvSpPr>
          <p:nvPr>
            <p:ph type="title"/>
          </p:nvPr>
        </p:nvSpPr>
        <p:spPr>
          <a:xfrm>
            <a:off x="-2" y="2152651"/>
            <a:ext cx="5852161" cy="495299"/>
          </a:xfrm>
        </p:spPr>
        <p:txBody>
          <a:bodyPr vert="horz" wrap="square" lIns="274320" tIns="68580" rIns="185166" bIns="45720" rtlCol="0" anchor="ctr">
            <a:noAutofit/>
          </a:bodyPr>
          <a:lstStyle/>
          <a:p>
            <a:r>
              <a:rPr lang="en-US" sz="2800" dirty="0"/>
              <a:t>Advanced Manufacturing Research</a:t>
            </a:r>
          </a:p>
        </p:txBody>
      </p:sp>
      <p:sp>
        <p:nvSpPr>
          <p:cNvPr id="7" name="Text Placeholder 2">
            <a:extLst>
              <a:ext uri="{FF2B5EF4-FFF2-40B4-BE49-F238E27FC236}">
                <a16:creationId xmlns:a16="http://schemas.microsoft.com/office/drawing/2014/main" id="{39F6AF30-5D85-4492-BA62-23ACE66D2B17}"/>
              </a:ext>
            </a:extLst>
          </p:cNvPr>
          <p:cNvSpPr txBox="1">
            <a:spLocks/>
          </p:cNvSpPr>
          <p:nvPr/>
        </p:nvSpPr>
        <p:spPr>
          <a:xfrm>
            <a:off x="304800" y="2807241"/>
            <a:ext cx="2697892" cy="2166354"/>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500" dirty="0"/>
              <a:t>NREL’s research is focused on the identification and application of energy-efficient manufacturing solutions through the exploration of unique materials and innovative processes that enable clean energy technologies. </a:t>
            </a:r>
            <a:endParaRPr lang="en-US" sz="1500" dirty="0">
              <a:solidFill>
                <a:schemeClr val="accent6">
                  <a:lumMod val="50000"/>
                </a:schemeClr>
              </a:solidFill>
            </a:endParaRPr>
          </a:p>
        </p:txBody>
      </p:sp>
      <p:sp>
        <p:nvSpPr>
          <p:cNvPr id="9" name="Text Placeholder 4">
            <a:extLst>
              <a:ext uri="{FF2B5EF4-FFF2-40B4-BE49-F238E27FC236}">
                <a16:creationId xmlns:a16="http://schemas.microsoft.com/office/drawing/2014/main" id="{05929EA1-289F-AD42-BF6F-C51439281883}"/>
              </a:ext>
            </a:extLst>
          </p:cNvPr>
          <p:cNvSpPr txBox="1">
            <a:spLocks/>
          </p:cNvSpPr>
          <p:nvPr/>
        </p:nvSpPr>
        <p:spPr>
          <a:xfrm>
            <a:off x="3370004" y="2756578"/>
            <a:ext cx="4779278" cy="225330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600" b="1" dirty="0">
                <a:solidFill>
                  <a:srgbClr val="6A737B">
                    <a:lumMod val="50000"/>
                  </a:srgbClr>
                </a:solidFill>
                <a:cs typeface="Arial"/>
              </a:rPr>
              <a:t>Research Challenges</a:t>
            </a:r>
            <a:r>
              <a:rPr lang="en-US" sz="1350" b="1" dirty="0">
                <a:solidFill>
                  <a:srgbClr val="6A737B">
                    <a:lumMod val="50000"/>
                  </a:srgbClr>
                </a:solidFill>
                <a:cs typeface="Arial"/>
              </a:rPr>
              <a:t>	</a:t>
            </a:r>
            <a:endParaRPr lang="en-US" sz="1350" dirty="0"/>
          </a:p>
          <a:p>
            <a:pPr marL="114300" indent="-114300">
              <a:spcBef>
                <a:spcPts val="300"/>
              </a:spcBef>
            </a:pPr>
            <a:r>
              <a:rPr lang="en-US" sz="1150" dirty="0"/>
              <a:t>Enabling the circular economy in wind energy by researching novel recyclable and self-healing composite resins</a:t>
            </a:r>
          </a:p>
          <a:p>
            <a:pPr marL="114300" indent="-114300">
              <a:spcBef>
                <a:spcPts val="300"/>
              </a:spcBef>
            </a:pPr>
            <a:r>
              <a:rPr lang="en-US" sz="1150" dirty="0"/>
              <a:t>Understanding the intricacies of supply chain resilience through high-performance modeling and analysis</a:t>
            </a:r>
          </a:p>
          <a:p>
            <a:pPr marL="114300" indent="-114300">
              <a:spcBef>
                <a:spcPts val="300"/>
              </a:spcBef>
            </a:pPr>
            <a:r>
              <a:rPr lang="en-US" sz="1150" dirty="0"/>
              <a:t>Driving the manufacturing of robust multilayer, clean-energy technologies that improve energy efficiency and reduce costs</a:t>
            </a:r>
          </a:p>
          <a:p>
            <a:pPr marL="114300" indent="-114300">
              <a:spcBef>
                <a:spcPts val="300"/>
              </a:spcBef>
            </a:pPr>
            <a:r>
              <a:rPr lang="en-US" sz="1150" dirty="0"/>
              <a:t>Improving power electronic devices and reliability for stable grid connection of variable loads</a:t>
            </a:r>
          </a:p>
          <a:p>
            <a:pPr marL="114300" indent="-114300">
              <a:spcBef>
                <a:spcPts val="300"/>
              </a:spcBef>
            </a:pPr>
            <a:r>
              <a:rPr lang="en-US" sz="1150" dirty="0"/>
              <a:t>Investigating the science of desalination and other clean water technologies to open untapped water resources for broad use.</a:t>
            </a:r>
          </a:p>
        </p:txBody>
      </p:sp>
    </p:spTree>
    <p:extLst>
      <p:ext uri="{BB962C8B-B14F-4D97-AF65-F5344CB8AC3E}">
        <p14:creationId xmlns:p14="http://schemas.microsoft.com/office/powerpoint/2010/main" val="12991557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2FFEDCD-C81C-4553-A310-5CA82FB6B279}"/>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3997" cy="2662020"/>
          </a:xfrm>
        </p:spPr>
      </p:pic>
      <p:sp>
        <p:nvSpPr>
          <p:cNvPr id="2" name="Title 1">
            <a:extLst>
              <a:ext uri="{FF2B5EF4-FFF2-40B4-BE49-F238E27FC236}">
                <a16:creationId xmlns:a16="http://schemas.microsoft.com/office/drawing/2014/main" id="{EB44DC67-4E3B-7A4E-B6AF-77DA08B16D6E}"/>
              </a:ext>
            </a:extLst>
          </p:cNvPr>
          <p:cNvSpPr>
            <a:spLocks noGrp="1"/>
          </p:cNvSpPr>
          <p:nvPr>
            <p:ph type="title"/>
          </p:nvPr>
        </p:nvSpPr>
        <p:spPr>
          <a:xfrm>
            <a:off x="1" y="2152650"/>
            <a:ext cx="4015945" cy="509370"/>
          </a:xfrm>
        </p:spPr>
        <p:txBody>
          <a:bodyPr/>
          <a:lstStyle/>
          <a:p>
            <a:r>
              <a:rPr lang="en-US" sz="2800" dirty="0"/>
              <a:t>Cold-Climate Research</a:t>
            </a:r>
          </a:p>
        </p:txBody>
      </p:sp>
      <p:sp>
        <p:nvSpPr>
          <p:cNvPr id="9" name="Text Placeholder 3">
            <a:extLst>
              <a:ext uri="{FF2B5EF4-FFF2-40B4-BE49-F238E27FC236}">
                <a16:creationId xmlns:a16="http://schemas.microsoft.com/office/drawing/2014/main" id="{A2A463BE-8D7F-4E01-92EC-41C9CBBE6196}"/>
              </a:ext>
            </a:extLst>
          </p:cNvPr>
          <p:cNvSpPr>
            <a:spLocks noGrp="1"/>
          </p:cNvSpPr>
          <p:nvPr>
            <p:ph type="body" sz="quarter" idx="50"/>
          </p:nvPr>
        </p:nvSpPr>
        <p:spPr>
          <a:xfrm>
            <a:off x="304800" y="2810474"/>
            <a:ext cx="2512541" cy="1686700"/>
          </a:xfrm>
        </p:spPr>
        <p:txBody>
          <a:bodyPr/>
          <a:lstStyle/>
          <a:p>
            <a:r>
              <a:rPr lang="en-US" sz="1500" dirty="0">
                <a:solidFill>
                  <a:srgbClr val="333333"/>
                </a:solidFill>
              </a:rPr>
              <a:t>Alaska’s Cold Climate Housing Research Center (CCHRC) joined NREL in 2020 through an expanded partnership focused on growing DOE’s </a:t>
            </a:r>
            <a:r>
              <a:rPr lang="en-US" sz="1500" b="1" dirty="0">
                <a:solidFill>
                  <a:srgbClr val="333333"/>
                </a:solidFill>
              </a:rPr>
              <a:t>research capabilities in the Arctic.</a:t>
            </a:r>
            <a:endParaRPr lang="en-US" sz="1500" dirty="0">
              <a:solidFill>
                <a:schemeClr val="accent6">
                  <a:lumMod val="50000"/>
                </a:schemeClr>
              </a:solidFill>
            </a:endParaRPr>
          </a:p>
        </p:txBody>
      </p:sp>
      <p:sp>
        <p:nvSpPr>
          <p:cNvPr id="11" name="Text Placeholder 4">
            <a:extLst>
              <a:ext uri="{FF2B5EF4-FFF2-40B4-BE49-F238E27FC236}">
                <a16:creationId xmlns:a16="http://schemas.microsoft.com/office/drawing/2014/main" id="{A8EDC062-2532-4C9A-B101-5E633ECA0392}"/>
              </a:ext>
            </a:extLst>
          </p:cNvPr>
          <p:cNvSpPr txBox="1">
            <a:spLocks/>
          </p:cNvSpPr>
          <p:nvPr/>
        </p:nvSpPr>
        <p:spPr>
          <a:xfrm>
            <a:off x="3368926" y="2761878"/>
            <a:ext cx="4557933" cy="18006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b="1" dirty="0">
                <a:solidFill>
                  <a:srgbClr val="6A737B">
                    <a:lumMod val="50000"/>
                  </a:srgbClr>
                </a:solidFill>
                <a:cs typeface="Arial"/>
              </a:rPr>
              <a:t>Research Challenges</a:t>
            </a:r>
            <a:endParaRPr lang="en-US" sz="1600" kern="0" dirty="0">
              <a:solidFill>
                <a:schemeClr val="accent6">
                  <a:lumMod val="50000"/>
                </a:schemeClr>
              </a:solidFill>
              <a:ea typeface="ＭＳ Ｐゴシック"/>
              <a:cs typeface="ＭＳ Ｐゴシック"/>
            </a:endParaRPr>
          </a:p>
          <a:p>
            <a:pPr marL="114300" indent="-114300" defTabSz="457189">
              <a:spcBef>
                <a:spcPts val="300"/>
              </a:spcBef>
              <a:buFont typeface="Arial" panose="020B0604020202020204" pitchFamily="34" charset="0"/>
              <a:buChar char="•"/>
            </a:pPr>
            <a:r>
              <a:rPr lang="en-US" sz="1150" dirty="0">
                <a:solidFill>
                  <a:srgbClr val="333333"/>
                </a:solidFill>
              </a:rPr>
              <a:t>Advancing resilient, reliable, and affordable energy solutions for people living in circumpolar regions and beyond.</a:t>
            </a:r>
          </a:p>
          <a:p>
            <a:pPr marL="114300" indent="-114300" defTabSz="457189">
              <a:spcBef>
                <a:spcPts val="300"/>
              </a:spcBef>
              <a:buFont typeface="Arial" panose="020B0604020202020204" pitchFamily="34" charset="0"/>
              <a:buChar char="•"/>
            </a:pPr>
            <a:r>
              <a:rPr lang="en-US" sz="1150" dirty="0">
                <a:solidFill>
                  <a:srgbClr val="333333"/>
                </a:solidFill>
              </a:rPr>
              <a:t>Validating a wide range of technologies in extreme climate conditions. </a:t>
            </a:r>
          </a:p>
          <a:p>
            <a:pPr marL="114300" indent="-114300" defTabSz="457189">
              <a:spcBef>
                <a:spcPts val="300"/>
              </a:spcBef>
              <a:buFont typeface="Arial" panose="020B0604020202020204" pitchFamily="34" charset="0"/>
              <a:buChar char="•"/>
            </a:pPr>
            <a:r>
              <a:rPr lang="en-US" sz="1150" dirty="0">
                <a:solidFill>
                  <a:srgbClr val="333333"/>
                </a:solidFill>
              </a:rPr>
              <a:t>Improving the accessibility, reliability, and resiliency of cold climate technologies for Alaskan communities. </a:t>
            </a:r>
          </a:p>
        </p:txBody>
      </p:sp>
    </p:spTree>
    <p:extLst>
      <p:ext uri="{BB962C8B-B14F-4D97-AF65-F5344CB8AC3E}">
        <p14:creationId xmlns:p14="http://schemas.microsoft.com/office/powerpoint/2010/main" val="3144840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8C2D7695-5082-284C-9339-71DB41B5B3F3}"/>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l="-158198" b="1301"/>
          <a:stretch/>
        </p:blipFill>
        <p:spPr>
          <a:xfrm>
            <a:off x="0" y="1"/>
            <a:ext cx="9144000" cy="2647950"/>
          </a:xfrm>
          <a:solidFill>
            <a:schemeClr val="bg1"/>
          </a:solidFill>
        </p:spPr>
      </p:pic>
      <p:sp>
        <p:nvSpPr>
          <p:cNvPr id="4" name="Title 3">
            <a:extLst>
              <a:ext uri="{FF2B5EF4-FFF2-40B4-BE49-F238E27FC236}">
                <a16:creationId xmlns:a16="http://schemas.microsoft.com/office/drawing/2014/main" id="{7A8D797C-E430-534D-A5DD-3A9F6D19CD0E}"/>
              </a:ext>
            </a:extLst>
          </p:cNvPr>
          <p:cNvSpPr>
            <a:spLocks noGrp="1"/>
          </p:cNvSpPr>
          <p:nvPr>
            <p:ph type="title"/>
          </p:nvPr>
        </p:nvSpPr>
        <p:spPr>
          <a:xfrm>
            <a:off x="0" y="2180288"/>
            <a:ext cx="4180114" cy="467662"/>
          </a:xfrm>
        </p:spPr>
        <p:txBody>
          <a:bodyPr/>
          <a:lstStyle/>
          <a:p>
            <a:r>
              <a:rPr lang="en-US" sz="2800" dirty="0"/>
              <a:t>Analysis and Computing</a:t>
            </a:r>
          </a:p>
        </p:txBody>
      </p:sp>
      <p:pic>
        <p:nvPicPr>
          <p:cNvPr id="7" name="Picture 6">
            <a:extLst>
              <a:ext uri="{FF2B5EF4-FFF2-40B4-BE49-F238E27FC236}">
                <a16:creationId xmlns:a16="http://schemas.microsoft.com/office/drawing/2014/main" id="{28EC3BC7-CCED-9341-9606-4D9AB13D10F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75312" y="1829658"/>
            <a:ext cx="2209979" cy="216915"/>
          </a:xfrm>
          <a:prstGeom prst="rect">
            <a:avLst/>
          </a:prstGeom>
        </p:spPr>
      </p:pic>
      <p:pic>
        <p:nvPicPr>
          <p:cNvPr id="8" name="Picture 7">
            <a:extLst>
              <a:ext uri="{FF2B5EF4-FFF2-40B4-BE49-F238E27FC236}">
                <a16:creationId xmlns:a16="http://schemas.microsoft.com/office/drawing/2014/main" id="{D6C6C7B4-C1A7-CE42-8A9C-0F6AB631AF8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42873" y="166062"/>
            <a:ext cx="2088720" cy="1546542"/>
          </a:xfrm>
          <a:prstGeom prst="rect">
            <a:avLst/>
          </a:prstGeom>
        </p:spPr>
      </p:pic>
      <p:sp>
        <p:nvSpPr>
          <p:cNvPr id="9" name="TextBox 8">
            <a:extLst>
              <a:ext uri="{FF2B5EF4-FFF2-40B4-BE49-F238E27FC236}">
                <a16:creationId xmlns:a16="http://schemas.microsoft.com/office/drawing/2014/main" id="{E094E7C3-2A12-3B4B-BDBE-B98542C30104}"/>
              </a:ext>
            </a:extLst>
          </p:cNvPr>
          <p:cNvSpPr txBox="1"/>
          <p:nvPr/>
        </p:nvSpPr>
        <p:spPr>
          <a:xfrm>
            <a:off x="864026" y="1819441"/>
            <a:ext cx="1335622" cy="213585"/>
          </a:xfrm>
          <a:prstGeom prst="rect">
            <a:avLst/>
          </a:prstGeom>
          <a:noFill/>
        </p:spPr>
        <p:txBody>
          <a:bodyPr wrap="none" rtlCol="0">
            <a:spAutoFit/>
          </a:bodyPr>
          <a:lstStyle/>
          <a:p>
            <a:r>
              <a:rPr lang="en-US" sz="788" dirty="0">
                <a:solidFill>
                  <a:schemeClr val="tx1">
                    <a:lumMod val="60000"/>
                    <a:lumOff val="40000"/>
                  </a:schemeClr>
                </a:solidFill>
              </a:rPr>
              <a:t>Electrification Futures Study</a:t>
            </a:r>
          </a:p>
        </p:txBody>
      </p:sp>
      <p:pic>
        <p:nvPicPr>
          <p:cNvPr id="10" name="Picture 9">
            <a:extLst>
              <a:ext uri="{FF2B5EF4-FFF2-40B4-BE49-F238E27FC236}">
                <a16:creationId xmlns:a16="http://schemas.microsoft.com/office/drawing/2014/main" id="{59D94388-8C0D-5149-AD5F-718F5E36AA7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09357" y="1614168"/>
            <a:ext cx="442864" cy="384429"/>
          </a:xfrm>
          <a:prstGeom prst="rect">
            <a:avLst/>
          </a:prstGeom>
        </p:spPr>
      </p:pic>
      <p:pic>
        <p:nvPicPr>
          <p:cNvPr id="11" name="Picture 10">
            <a:extLst>
              <a:ext uri="{FF2B5EF4-FFF2-40B4-BE49-F238E27FC236}">
                <a16:creationId xmlns:a16="http://schemas.microsoft.com/office/drawing/2014/main" id="{CD86C468-7253-4A42-A2A4-756844A5CAB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17173" y="404657"/>
            <a:ext cx="2251496" cy="1069897"/>
          </a:xfrm>
          <a:prstGeom prst="rect">
            <a:avLst/>
          </a:prstGeom>
          <a:solidFill>
            <a:schemeClr val="bg1"/>
          </a:solidFill>
          <a:effectLst>
            <a:softEdge rad="50800"/>
          </a:effectLst>
        </p:spPr>
      </p:pic>
      <p:pic>
        <p:nvPicPr>
          <p:cNvPr id="12" name="Picture 11" descr="A close up of a map&#10;&#10;Description automatically generated">
            <a:extLst>
              <a:ext uri="{FF2B5EF4-FFF2-40B4-BE49-F238E27FC236}">
                <a16:creationId xmlns:a16="http://schemas.microsoft.com/office/drawing/2014/main" id="{AA4A5203-A0B6-3340-A656-67072EFF8CD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6555" y="175310"/>
            <a:ext cx="1940738" cy="1358517"/>
          </a:xfrm>
          <a:prstGeom prst="rect">
            <a:avLst/>
          </a:prstGeom>
        </p:spPr>
      </p:pic>
      <p:pic>
        <p:nvPicPr>
          <p:cNvPr id="13" name="Picture 2" descr="C:\Users\tmai\Documents\EFS\Graphics\EFS graphic\EFS__supply_map.jpg">
            <a:extLst>
              <a:ext uri="{FF2B5EF4-FFF2-40B4-BE49-F238E27FC236}">
                <a16:creationId xmlns:a16="http://schemas.microsoft.com/office/drawing/2014/main" id="{CF40CCF9-3D6F-F14E-9007-739D475DEB67}"/>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312717" y="1606216"/>
            <a:ext cx="508085" cy="3924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6D29A8-8590-CA4E-8B89-18090C704A07}"/>
              </a:ext>
            </a:extLst>
          </p:cNvPr>
          <p:cNvSpPr txBox="1"/>
          <p:nvPr/>
        </p:nvSpPr>
        <p:spPr>
          <a:xfrm>
            <a:off x="5725376" y="1576939"/>
            <a:ext cx="1260890" cy="456087"/>
          </a:xfrm>
          <a:prstGeom prst="rect">
            <a:avLst/>
          </a:prstGeom>
          <a:noFill/>
        </p:spPr>
        <p:txBody>
          <a:bodyPr wrap="square" rtlCol="0">
            <a:spAutoFit/>
          </a:bodyPr>
          <a:lstStyle>
            <a:defPPr>
              <a:defRPr lang="en-US"/>
            </a:defPPr>
            <a:lvl1pPr>
              <a:defRPr sz="1200">
                <a:solidFill>
                  <a:schemeClr val="bg1">
                    <a:lumMod val="50000"/>
                  </a:schemeClr>
                </a:solidFill>
              </a:defRPr>
            </a:lvl1pPr>
          </a:lstStyle>
          <a:p>
            <a:r>
              <a:rPr lang="en-US" sz="788" dirty="0">
                <a:solidFill>
                  <a:schemeClr val="bg1"/>
                </a:solidFill>
              </a:rPr>
              <a:t>North American Renewable Integration Study (NARIS)</a:t>
            </a:r>
          </a:p>
        </p:txBody>
      </p:sp>
      <p:sp>
        <p:nvSpPr>
          <p:cNvPr id="16" name="Text Placeholder 3">
            <a:extLst>
              <a:ext uri="{FF2B5EF4-FFF2-40B4-BE49-F238E27FC236}">
                <a16:creationId xmlns:a16="http://schemas.microsoft.com/office/drawing/2014/main" id="{E8AEA483-857E-864E-9FF6-B822A5F2DDA6}"/>
              </a:ext>
            </a:extLst>
          </p:cNvPr>
          <p:cNvSpPr>
            <a:spLocks noGrp="1"/>
          </p:cNvSpPr>
          <p:nvPr>
            <p:ph type="body" sz="quarter" idx="50"/>
          </p:nvPr>
        </p:nvSpPr>
        <p:spPr>
          <a:xfrm>
            <a:off x="318128" y="2807027"/>
            <a:ext cx="2916391" cy="1800609"/>
          </a:xfrm>
        </p:spPr>
        <p:txBody>
          <a:bodyPr/>
          <a:lstStyle/>
          <a:p>
            <a:r>
              <a:rPr lang="en-US" sz="1500" dirty="0">
                <a:solidFill>
                  <a:srgbClr val="333333"/>
                </a:solidFill>
              </a:rPr>
              <a:t>Comprehensive, rigorous, and scalable computing and analysis.</a:t>
            </a:r>
            <a:endParaRPr lang="en-US" sz="1500" dirty="0">
              <a:solidFill>
                <a:schemeClr val="accent6">
                  <a:lumMod val="50000"/>
                </a:schemeClr>
              </a:solidFill>
            </a:endParaRPr>
          </a:p>
        </p:txBody>
      </p:sp>
      <p:sp>
        <p:nvSpPr>
          <p:cNvPr id="17" name="Text Placeholder 4">
            <a:extLst>
              <a:ext uri="{FF2B5EF4-FFF2-40B4-BE49-F238E27FC236}">
                <a16:creationId xmlns:a16="http://schemas.microsoft.com/office/drawing/2014/main" id="{50D46737-D99A-C641-90F7-7546BA33E360}"/>
              </a:ext>
            </a:extLst>
          </p:cNvPr>
          <p:cNvSpPr txBox="1">
            <a:spLocks/>
          </p:cNvSpPr>
          <p:nvPr/>
        </p:nvSpPr>
        <p:spPr>
          <a:xfrm>
            <a:off x="3373044" y="2753016"/>
            <a:ext cx="5561065" cy="239119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600" b="1" dirty="0">
                <a:solidFill>
                  <a:srgbClr val="6A737B">
                    <a:lumMod val="50000"/>
                  </a:srgbClr>
                </a:solidFill>
                <a:cs typeface="Arial"/>
              </a:rPr>
              <a:t>Research Challenges</a:t>
            </a:r>
            <a:endParaRPr lang="en-US" sz="1600" kern="0" dirty="0">
              <a:solidFill>
                <a:schemeClr val="accent6">
                  <a:lumMod val="50000"/>
                </a:schemeClr>
              </a:solidFill>
              <a:ea typeface="ＭＳ Ｐゴシック"/>
              <a:cs typeface="ＭＳ Ｐゴシック"/>
            </a:endParaRPr>
          </a:p>
          <a:p>
            <a:pPr marL="0" indent="0" defTabSz="457189">
              <a:spcBef>
                <a:spcPts val="300"/>
              </a:spcBef>
              <a:buNone/>
            </a:pPr>
            <a:r>
              <a:rPr lang="en-US" sz="1150" dirty="0">
                <a:solidFill>
                  <a:srgbClr val="333333"/>
                </a:solidFill>
              </a:rPr>
              <a:t>Renewable Power-Enabled Integrated Energy Pathways</a:t>
            </a:r>
          </a:p>
          <a:p>
            <a:pPr marL="114300" indent="-114300" defTabSz="457189">
              <a:spcBef>
                <a:spcPts val="300"/>
              </a:spcBef>
              <a:buFont typeface="Arial" panose="020B0604020202020204" pitchFamily="34" charset="0"/>
              <a:buChar char="•"/>
            </a:pPr>
            <a:r>
              <a:rPr lang="en-US" sz="1150" dirty="0">
                <a:solidFill>
                  <a:srgbClr val="333333"/>
                </a:solidFill>
              </a:rPr>
              <a:t>Quantify potential impacts of widespread renewable-energy-based electrification of the U.S. energy economy, including power system, grid interactive buildings, electric mobility, and electrons to molecules pathways.</a:t>
            </a:r>
          </a:p>
          <a:p>
            <a:pPr marL="114300" indent="-114300" defTabSz="457189">
              <a:spcBef>
                <a:spcPts val="300"/>
              </a:spcBef>
              <a:buFont typeface="Arial" panose="020B0604020202020204" pitchFamily="34" charset="0"/>
              <a:buChar char="•"/>
            </a:pPr>
            <a:r>
              <a:rPr lang="en-US" sz="1150" dirty="0">
                <a:solidFill>
                  <a:srgbClr val="333333"/>
                </a:solidFill>
              </a:rPr>
              <a:t>Equip decisionmakers to understand pathways, costs, environmental impacts, and how the economy might evolve with increased renewable electricity supply.</a:t>
            </a:r>
          </a:p>
          <a:p>
            <a:pPr marL="114300" indent="-114300" defTabSz="457189">
              <a:spcBef>
                <a:spcPts val="300"/>
              </a:spcBef>
              <a:buFont typeface="Arial" panose="020B0604020202020204" pitchFamily="34" charset="0"/>
              <a:buChar char="•"/>
            </a:pPr>
            <a:r>
              <a:rPr lang="en-US" sz="1150" dirty="0">
                <a:solidFill>
                  <a:srgbClr val="333333"/>
                </a:solidFill>
              </a:rPr>
              <a:t>Use artificial intelligence to simulate impacts of future infrastructure expansion activities and improve efficiency of passenger and freight mobility in major U.S. airports</a:t>
            </a:r>
          </a:p>
          <a:p>
            <a:pPr marL="114300" indent="-114300" defTabSz="457189">
              <a:spcBef>
                <a:spcPts val="300"/>
              </a:spcBef>
              <a:buFont typeface="Arial" panose="020B0604020202020204" pitchFamily="34" charset="0"/>
              <a:buChar char="•"/>
            </a:pPr>
            <a:r>
              <a:rPr lang="en-US" sz="1150" dirty="0">
                <a:solidFill>
                  <a:srgbClr val="333333"/>
                </a:solidFill>
              </a:rPr>
              <a:t>Analyzing pathways to modernize the North American power system through </a:t>
            </a:r>
            <a:br>
              <a:rPr lang="en-US" sz="1150" dirty="0">
                <a:solidFill>
                  <a:srgbClr val="333333"/>
                </a:solidFill>
              </a:rPr>
            </a:br>
            <a:r>
              <a:rPr lang="en-US" sz="1150" dirty="0">
                <a:solidFill>
                  <a:srgbClr val="333333"/>
                </a:solidFill>
              </a:rPr>
              <a:t>the efficient planning of transmission, generation, and demand.</a:t>
            </a:r>
          </a:p>
        </p:txBody>
      </p:sp>
    </p:spTree>
    <p:extLst>
      <p:ext uri="{BB962C8B-B14F-4D97-AF65-F5344CB8AC3E}">
        <p14:creationId xmlns:p14="http://schemas.microsoft.com/office/powerpoint/2010/main" val="4133296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 looking, standing, person&#10;&#10;Description automatically generated">
            <a:extLst>
              <a:ext uri="{FF2B5EF4-FFF2-40B4-BE49-F238E27FC236}">
                <a16:creationId xmlns:a16="http://schemas.microsoft.com/office/drawing/2014/main" id="{26C403EF-ECEA-4B56-A99E-4BFE8219E307}"/>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a:stretch/>
        </p:blipFill>
        <p:spPr>
          <a:xfrm>
            <a:off x="0" y="-1"/>
            <a:ext cx="9144000" cy="5143501"/>
          </a:xfrm>
        </p:spPr>
      </p:pic>
      <p:sp>
        <p:nvSpPr>
          <p:cNvPr id="3" name="Text Placeholder 2"/>
          <p:cNvSpPr>
            <a:spLocks noGrp="1"/>
          </p:cNvSpPr>
          <p:nvPr>
            <p:ph type="body" sz="quarter" idx="11"/>
          </p:nvPr>
        </p:nvSpPr>
        <p:spPr>
          <a:xfrm>
            <a:off x="0" y="3957628"/>
            <a:ext cx="5640946" cy="628650"/>
          </a:xfrm>
        </p:spPr>
        <p:txBody>
          <a:bodyPr/>
          <a:lstStyle/>
          <a:p>
            <a:r>
              <a:rPr lang="en-US" sz="3600" dirty="0">
                <a:solidFill>
                  <a:schemeClr val="bg1"/>
                </a:solidFill>
              </a:rPr>
              <a:t>Energy Systems </a:t>
            </a:r>
            <a:r>
              <a:rPr lang="en-US" dirty="0">
                <a:solidFill>
                  <a:schemeClr val="accent5"/>
                </a:solidFill>
                <a:latin typeface="Calibri" panose="020F0502020204030204" pitchFamily="34" charset="0"/>
              </a:rPr>
              <a:t>Integration</a:t>
            </a:r>
            <a:endParaRPr lang="en-US" sz="3600" dirty="0">
              <a:solidFill>
                <a:schemeClr val="accent5"/>
              </a:solidFill>
            </a:endParaRPr>
          </a:p>
        </p:txBody>
      </p:sp>
    </p:spTree>
    <p:extLst>
      <p:ext uri="{BB962C8B-B14F-4D97-AF65-F5344CB8AC3E}">
        <p14:creationId xmlns:p14="http://schemas.microsoft.com/office/powerpoint/2010/main" val="1619663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erson standing in front of a computer&#10;&#10;Description automatically generated">
            <a:extLst>
              <a:ext uri="{FF2B5EF4-FFF2-40B4-BE49-F238E27FC236}">
                <a16:creationId xmlns:a16="http://schemas.microsoft.com/office/drawing/2014/main" id="{4DB73DA4-7990-4945-BFE7-000F085AB2B4}"/>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0"/>
            <a:ext cx="9144000" cy="3028950"/>
          </a:xfrm>
        </p:spPr>
      </p:pic>
      <p:sp>
        <p:nvSpPr>
          <p:cNvPr id="11" name="Text Placeholder 10"/>
          <p:cNvSpPr>
            <a:spLocks noGrp="1"/>
          </p:cNvSpPr>
          <p:nvPr>
            <p:ph type="body" sz="quarter" idx="50"/>
          </p:nvPr>
        </p:nvSpPr>
        <p:spPr>
          <a:xfrm>
            <a:off x="304800" y="3214989"/>
            <a:ext cx="1869747" cy="378706"/>
          </a:xfrm>
        </p:spPr>
        <p:txBody>
          <a:bodyPr>
            <a:normAutofit/>
          </a:bodyPr>
          <a:lstStyle/>
          <a:p>
            <a:r>
              <a:rPr lang="en-US" sz="1650" b="1" dirty="0">
                <a:solidFill>
                  <a:srgbClr val="000000"/>
                </a:solidFill>
                <a:cs typeface="Arial"/>
              </a:rPr>
              <a:t>Research Focus Areas</a:t>
            </a:r>
            <a:endParaRPr lang="en-US" sz="1650" b="1" strike="sngStrike" dirty="0">
              <a:solidFill>
                <a:srgbClr val="000000"/>
              </a:solidFill>
              <a:cs typeface="Arial"/>
            </a:endParaRPr>
          </a:p>
        </p:txBody>
      </p:sp>
      <p:sp>
        <p:nvSpPr>
          <p:cNvPr id="9" name="Title 1"/>
          <p:cNvSpPr txBox="1">
            <a:spLocks/>
          </p:cNvSpPr>
          <p:nvPr/>
        </p:nvSpPr>
        <p:spPr>
          <a:xfrm>
            <a:off x="1" y="2519580"/>
            <a:ext cx="5943600" cy="509370"/>
          </a:xfrm>
          <a:prstGeom prst="rect">
            <a:avLst/>
          </a:prstGeom>
          <a:solidFill>
            <a:schemeClr val="accent1"/>
          </a:solidFill>
        </p:spPr>
        <p:txBody>
          <a:bodyPr vert="horz" lIns="274320" tIns="0" rIns="18288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t>Energy Systems Integration Facility</a:t>
            </a:r>
          </a:p>
        </p:txBody>
      </p:sp>
      <p:sp>
        <p:nvSpPr>
          <p:cNvPr id="2" name="Rectangle 1">
            <a:extLst>
              <a:ext uri="{FF2B5EF4-FFF2-40B4-BE49-F238E27FC236}">
                <a16:creationId xmlns:a16="http://schemas.microsoft.com/office/drawing/2014/main" id="{FB39CB4B-88F3-4BAA-99BD-BBC2B7A52617}"/>
              </a:ext>
            </a:extLst>
          </p:cNvPr>
          <p:cNvSpPr/>
          <p:nvPr/>
        </p:nvSpPr>
        <p:spPr>
          <a:xfrm>
            <a:off x="2506716" y="3214989"/>
            <a:ext cx="5750179" cy="1850496"/>
          </a:xfrm>
          <a:prstGeom prst="rect">
            <a:avLst/>
          </a:prstGeom>
        </p:spPr>
        <p:txBody>
          <a:bodyPr wrap="square" numCol="2" spcCol="182880">
            <a:noAutofit/>
          </a:bodyPr>
          <a:lstStyle/>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Renewable electricity to</a:t>
            </a:r>
            <a:br>
              <a:rPr lang="en-US" sz="1150" dirty="0">
                <a:solidFill>
                  <a:srgbClr val="353A3E"/>
                </a:solidFill>
                <a:cs typeface="Arial"/>
              </a:rPr>
            </a:br>
            <a:r>
              <a:rPr lang="en-US" sz="1150" dirty="0">
                <a:solidFill>
                  <a:srgbClr val="353A3E"/>
                </a:solidFill>
                <a:cs typeface="Arial"/>
              </a:rPr>
              <a:t>grid integration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Vehicle-to-grid integration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Renewable fuels-to-grid integration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Energy-water nexus</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High-performance computing, analytics, and visualization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Large-scale numerical simulation</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Cybersecurity and resilience</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Smart home and building systems</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Microgrids</a:t>
            </a:r>
          </a:p>
          <a:p>
            <a:pPr marL="137160" indent="-137160">
              <a:lnSpc>
                <a:spcPts val="1280"/>
              </a:lnSpc>
              <a:spcAft>
                <a:spcPts val="800"/>
              </a:spcAft>
              <a:buFont typeface="Arial" panose="020B0604020202020204" pitchFamily="34" charset="0"/>
              <a:buChar char="•"/>
            </a:pPr>
            <a:r>
              <a:rPr lang="en-US" sz="1150" dirty="0">
                <a:solidFill>
                  <a:srgbClr val="353A3E"/>
                </a:solidFill>
                <a:cs typeface="Arial"/>
              </a:rPr>
              <a:t>Battery and thermal energy storage</a:t>
            </a:r>
          </a:p>
        </p:txBody>
      </p:sp>
    </p:spTree>
    <p:extLst>
      <p:ext uri="{BB962C8B-B14F-4D97-AF65-F5344CB8AC3E}">
        <p14:creationId xmlns:p14="http://schemas.microsoft.com/office/powerpoint/2010/main" val="1254289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1">
            <a:extLst>
              <a:ext uri="{FF2B5EF4-FFF2-40B4-BE49-F238E27FC236}">
                <a16:creationId xmlns:a16="http://schemas.microsoft.com/office/drawing/2014/main" id="{1718780C-E8CC-4A5A-B2D7-24C10F243D6B}"/>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0"/>
            <a:ext cx="9144000" cy="3028950"/>
          </a:xfrm>
        </p:spPr>
      </p:pic>
      <p:sp>
        <p:nvSpPr>
          <p:cNvPr id="3" name="Text Placeholder 2">
            <a:extLst>
              <a:ext uri="{FF2B5EF4-FFF2-40B4-BE49-F238E27FC236}">
                <a16:creationId xmlns:a16="http://schemas.microsoft.com/office/drawing/2014/main" id="{AFFA20FA-A4A1-4B75-851D-98E2BBA5BB3C}"/>
              </a:ext>
            </a:extLst>
          </p:cNvPr>
          <p:cNvSpPr>
            <a:spLocks noGrp="1"/>
          </p:cNvSpPr>
          <p:nvPr>
            <p:ph type="body" sz="quarter" idx="50"/>
          </p:nvPr>
        </p:nvSpPr>
        <p:spPr>
          <a:xfrm>
            <a:off x="304800" y="3231385"/>
            <a:ext cx="6228450" cy="1722752"/>
          </a:xfrm>
        </p:spPr>
        <p:txBody>
          <a:bodyPr/>
          <a:lstStyle/>
          <a:p>
            <a:r>
              <a:rPr lang="en-US" sz="1500" dirty="0">
                <a:solidFill>
                  <a:schemeClr val="tx1"/>
                </a:solidFill>
              </a:rPr>
              <a:t>Now in its second year, NREL’s  Energy Security and Resilience (ESR) Center is implementing the strategic vision for a major lab-wide program that contributes to energy security and, more broadly, national security.</a:t>
            </a:r>
          </a:p>
          <a:p>
            <a:pPr marL="257175" indent="-257175">
              <a:spcBef>
                <a:spcPts val="300"/>
              </a:spcBef>
              <a:buFont typeface="Arial" panose="020B0604020202020204" pitchFamily="34" charset="0"/>
              <a:buChar char="•"/>
            </a:pPr>
            <a:r>
              <a:rPr lang="en-US" sz="1150" dirty="0">
                <a:solidFill>
                  <a:schemeClr val="tx1"/>
                </a:solidFill>
              </a:rPr>
              <a:t>Establishing NREL’s role and presence through unique capability developments and publications</a:t>
            </a:r>
          </a:p>
          <a:p>
            <a:pPr marL="257175" indent="-257175">
              <a:spcBef>
                <a:spcPts val="300"/>
              </a:spcBef>
              <a:buFont typeface="Arial" panose="020B0604020202020204" pitchFamily="34" charset="0"/>
              <a:buChar char="•"/>
            </a:pPr>
            <a:r>
              <a:rPr lang="en-US" sz="1150" dirty="0">
                <a:solidFill>
                  <a:schemeClr val="tx1"/>
                </a:solidFill>
              </a:rPr>
              <a:t>Catalyzing energy security and resilience work in every NREL Center</a:t>
            </a:r>
          </a:p>
          <a:p>
            <a:pPr marL="257175" indent="-257175">
              <a:spcBef>
                <a:spcPts val="300"/>
              </a:spcBef>
              <a:buFont typeface="Arial" panose="020B0604020202020204" pitchFamily="34" charset="0"/>
              <a:buChar char="•"/>
            </a:pPr>
            <a:r>
              <a:rPr lang="en-US" sz="1150" dirty="0">
                <a:solidFill>
                  <a:schemeClr val="tx1"/>
                </a:solidFill>
              </a:rPr>
              <a:t>Identifying and attracting funding from new sponsors</a:t>
            </a:r>
          </a:p>
          <a:p>
            <a:pPr marL="257175" indent="-257175">
              <a:spcBef>
                <a:spcPts val="300"/>
              </a:spcBef>
              <a:buFont typeface="Arial" panose="020B0604020202020204" pitchFamily="34" charset="0"/>
              <a:buChar char="•"/>
            </a:pPr>
            <a:r>
              <a:rPr lang="en-US" sz="1150" dirty="0">
                <a:solidFill>
                  <a:schemeClr val="tx1"/>
                </a:solidFill>
              </a:rPr>
              <a:t>Engaging external advisors</a:t>
            </a:r>
          </a:p>
        </p:txBody>
      </p:sp>
      <p:sp>
        <p:nvSpPr>
          <p:cNvPr id="11" name="Title 10">
            <a:extLst>
              <a:ext uri="{FF2B5EF4-FFF2-40B4-BE49-F238E27FC236}">
                <a16:creationId xmlns:a16="http://schemas.microsoft.com/office/drawing/2014/main" id="{D659931B-7EA4-419A-B4A8-09762C13CB64}"/>
              </a:ext>
            </a:extLst>
          </p:cNvPr>
          <p:cNvSpPr>
            <a:spLocks noGrp="1"/>
          </p:cNvSpPr>
          <p:nvPr>
            <p:ph type="title"/>
          </p:nvPr>
        </p:nvSpPr>
        <p:spPr>
          <a:xfrm>
            <a:off x="-1" y="2519580"/>
            <a:ext cx="5593977" cy="509370"/>
          </a:xfrm>
        </p:spPr>
        <p:txBody>
          <a:bodyPr>
            <a:noAutofit/>
          </a:bodyPr>
          <a:lstStyle/>
          <a:p>
            <a:r>
              <a:rPr lang="en-US" sz="2800" dirty="0"/>
              <a:t>Energy Security and Resilience</a:t>
            </a:r>
          </a:p>
        </p:txBody>
      </p:sp>
    </p:spTree>
    <p:extLst>
      <p:ext uri="{BB962C8B-B14F-4D97-AF65-F5344CB8AC3E}">
        <p14:creationId xmlns:p14="http://schemas.microsoft.com/office/powerpoint/2010/main" val="1720249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2ACCF4A-6E7B-4EAF-AC27-60BF4B3DE40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8068" t="5587" r="5419" b="2764"/>
          <a:stretch/>
        </p:blipFill>
        <p:spPr>
          <a:xfrm>
            <a:off x="244097" y="60098"/>
            <a:ext cx="2567342" cy="2383712"/>
          </a:xfrm>
          <a:prstGeom prst="rect">
            <a:avLst/>
          </a:prstGeom>
        </p:spPr>
      </p:pic>
      <p:sp>
        <p:nvSpPr>
          <p:cNvPr id="4" name="Text Placeholder 3"/>
          <p:cNvSpPr>
            <a:spLocks noGrp="1"/>
          </p:cNvSpPr>
          <p:nvPr>
            <p:ph type="body" sz="quarter" idx="50"/>
          </p:nvPr>
        </p:nvSpPr>
        <p:spPr>
          <a:xfrm>
            <a:off x="318128" y="3227694"/>
            <a:ext cx="2916391" cy="1800609"/>
          </a:xfrm>
        </p:spPr>
        <p:txBody>
          <a:bodyPr/>
          <a:lstStyle/>
          <a:p>
            <a:r>
              <a:rPr lang="en-US" sz="1500" dirty="0">
                <a:solidFill>
                  <a:srgbClr val="333333"/>
                </a:solidFill>
              </a:rPr>
              <a:t>A unique research platform designed to de-risk, optimize, and secure current energy systems and to provide insight into the design and operation of future energy systems. Utilizing NREL’s ESIF, IESS and Virtual Emulation Environment assets.</a:t>
            </a:r>
            <a:endParaRPr lang="en-US" sz="1500" dirty="0">
              <a:solidFill>
                <a:schemeClr val="accent6">
                  <a:lumMod val="50000"/>
                </a:schemeClr>
              </a:solidFill>
            </a:endParaRPr>
          </a:p>
        </p:txBody>
      </p:sp>
      <p:sp>
        <p:nvSpPr>
          <p:cNvPr id="2" name="Title 1">
            <a:extLst>
              <a:ext uri="{FF2B5EF4-FFF2-40B4-BE49-F238E27FC236}">
                <a16:creationId xmlns:a16="http://schemas.microsoft.com/office/drawing/2014/main" id="{EB44DC67-4E3B-7A4E-B6AF-77DA08B16D6E}"/>
              </a:ext>
            </a:extLst>
          </p:cNvPr>
          <p:cNvSpPr>
            <a:spLocks noGrp="1"/>
          </p:cNvSpPr>
          <p:nvPr>
            <p:ph type="title"/>
          </p:nvPr>
        </p:nvSpPr>
        <p:spPr>
          <a:xfrm>
            <a:off x="0" y="2462428"/>
            <a:ext cx="8523027" cy="566521"/>
          </a:xfrm>
        </p:spPr>
        <p:txBody>
          <a:bodyPr/>
          <a:lstStyle/>
          <a:p>
            <a:r>
              <a:rPr lang="en-US" dirty="0"/>
              <a:t>Advanced Research on Integrated Energy Systems</a:t>
            </a:r>
          </a:p>
        </p:txBody>
      </p:sp>
      <p:pic>
        <p:nvPicPr>
          <p:cNvPr id="7" name="Picture 6">
            <a:extLst>
              <a:ext uri="{FF2B5EF4-FFF2-40B4-BE49-F238E27FC236}">
                <a16:creationId xmlns:a16="http://schemas.microsoft.com/office/drawing/2014/main" id="{E928BD32-89F0-427E-91DE-0527854D45E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26749" y="41482"/>
            <a:ext cx="4304297" cy="2420945"/>
          </a:xfrm>
          <a:prstGeom prst="rect">
            <a:avLst/>
          </a:prstGeom>
        </p:spPr>
      </p:pic>
      <p:sp>
        <p:nvSpPr>
          <p:cNvPr id="8" name="Text Placeholder 4">
            <a:extLst>
              <a:ext uri="{FF2B5EF4-FFF2-40B4-BE49-F238E27FC236}">
                <a16:creationId xmlns:a16="http://schemas.microsoft.com/office/drawing/2014/main" id="{E30B257D-9D38-F14C-8230-43651F261107}"/>
              </a:ext>
            </a:extLst>
          </p:cNvPr>
          <p:cNvSpPr txBox="1">
            <a:spLocks/>
          </p:cNvSpPr>
          <p:nvPr/>
        </p:nvSpPr>
        <p:spPr>
          <a:xfrm>
            <a:off x="3368926" y="3184152"/>
            <a:ext cx="4557933" cy="1800609"/>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500" b="1" dirty="0">
                <a:solidFill>
                  <a:srgbClr val="6A737B">
                    <a:lumMod val="50000"/>
                  </a:srgbClr>
                </a:solidFill>
                <a:cs typeface="Arial"/>
              </a:rPr>
              <a:t>Research Challenges</a:t>
            </a:r>
            <a:endParaRPr lang="en-US" sz="1200" kern="0" dirty="0">
              <a:solidFill>
                <a:schemeClr val="accent6">
                  <a:lumMod val="50000"/>
                </a:schemeClr>
              </a:solidFill>
              <a:ea typeface="ＭＳ Ｐゴシック"/>
              <a:cs typeface="ＭＳ Ｐゴシック"/>
            </a:endParaRPr>
          </a:p>
          <a:p>
            <a:pPr marL="114300" indent="-114300" defTabSz="457189">
              <a:spcBef>
                <a:spcPts val="300"/>
              </a:spcBef>
              <a:buFont typeface="Arial" panose="020B0604020202020204" pitchFamily="34" charset="0"/>
              <a:buChar char="•"/>
            </a:pPr>
            <a:r>
              <a:rPr lang="en-US" sz="1150" dirty="0">
                <a:solidFill>
                  <a:srgbClr val="333333"/>
                </a:solidFill>
              </a:rPr>
              <a:t>Variability in the physical size of new energy technologies being added to energy systems </a:t>
            </a:r>
          </a:p>
          <a:p>
            <a:pPr marL="114300" indent="-114300" defTabSz="457189">
              <a:spcBef>
                <a:spcPts val="300"/>
              </a:spcBef>
              <a:buFont typeface="Arial" panose="020B0604020202020204" pitchFamily="34" charset="0"/>
              <a:buChar char="•"/>
            </a:pPr>
            <a:r>
              <a:rPr lang="en-US" sz="1150" dirty="0">
                <a:solidFill>
                  <a:srgbClr val="333333"/>
                </a:solidFill>
              </a:rPr>
              <a:t>Controlling large numbers (millions to tens of millions) of interconnected devices </a:t>
            </a:r>
          </a:p>
          <a:p>
            <a:pPr marL="114300" indent="-114300" defTabSz="457189">
              <a:spcBef>
                <a:spcPts val="300"/>
              </a:spcBef>
              <a:buFont typeface="Arial" panose="020B0604020202020204" pitchFamily="34" charset="0"/>
              <a:buChar char="•"/>
            </a:pPr>
            <a:r>
              <a:rPr lang="en-US" sz="1150" dirty="0">
                <a:solidFill>
                  <a:srgbClr val="333333"/>
                </a:solidFill>
              </a:rPr>
              <a:t>Integrating multiple diverse technologies that have not previously worked together.</a:t>
            </a:r>
          </a:p>
        </p:txBody>
      </p:sp>
    </p:spTree>
    <p:extLst>
      <p:ext uri="{BB962C8B-B14F-4D97-AF65-F5344CB8AC3E}">
        <p14:creationId xmlns:p14="http://schemas.microsoft.com/office/powerpoint/2010/main" val="1571669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person, looking, standing, truck&#10;&#10;Description automatically generated">
            <a:extLst>
              <a:ext uri="{FF2B5EF4-FFF2-40B4-BE49-F238E27FC236}">
                <a16:creationId xmlns:a16="http://schemas.microsoft.com/office/drawing/2014/main" id="{BDD67BA6-08A5-45D9-A3C3-5CDDFE62046A}"/>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3" name="Text Placeholder 2"/>
          <p:cNvSpPr>
            <a:spLocks noGrp="1"/>
          </p:cNvSpPr>
          <p:nvPr>
            <p:ph type="body" sz="quarter" idx="11"/>
          </p:nvPr>
        </p:nvSpPr>
        <p:spPr>
          <a:xfrm>
            <a:off x="0" y="3629623"/>
            <a:ext cx="4572000" cy="628650"/>
          </a:xfrm>
        </p:spPr>
        <p:txBody>
          <a:bodyPr/>
          <a:lstStyle/>
          <a:p>
            <a:r>
              <a:rPr lang="en-US" dirty="0">
                <a:solidFill>
                  <a:schemeClr val="accent3"/>
                </a:solidFill>
                <a:latin typeface="Calibri" panose="020F0502020204030204" pitchFamily="34" charset="0"/>
              </a:rPr>
              <a:t>Partnering</a:t>
            </a:r>
            <a:r>
              <a:rPr lang="en-US" dirty="0">
                <a:solidFill>
                  <a:schemeClr val="accent4"/>
                </a:solidFill>
                <a:latin typeface="Calibri" panose="020F0502020204030204" pitchFamily="34" charset="0"/>
              </a:rPr>
              <a:t> </a:t>
            </a:r>
            <a:r>
              <a:rPr lang="en-US" dirty="0">
                <a:latin typeface="Calibri" panose="020F0502020204030204" pitchFamily="34" charset="0"/>
              </a:rPr>
              <a:t>for Impact</a:t>
            </a:r>
          </a:p>
        </p:txBody>
      </p:sp>
    </p:spTree>
    <p:extLst>
      <p:ext uri="{BB962C8B-B14F-4D97-AF65-F5344CB8AC3E}">
        <p14:creationId xmlns:p14="http://schemas.microsoft.com/office/powerpoint/2010/main" val="1134879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93065" y="1383614"/>
            <a:ext cx="5816009" cy="2459237"/>
          </a:xfrm>
          <a:prstGeom prst="rect">
            <a:avLst/>
          </a:prstGeom>
        </p:spPr>
      </p:pic>
      <p:sp>
        <p:nvSpPr>
          <p:cNvPr id="2" name="Title 1"/>
          <p:cNvSpPr>
            <a:spLocks noGrp="1"/>
          </p:cNvSpPr>
          <p:nvPr>
            <p:ph type="title"/>
          </p:nvPr>
        </p:nvSpPr>
        <p:spPr/>
        <p:txBody>
          <a:bodyPr/>
          <a:lstStyle/>
          <a:p>
            <a:r>
              <a:rPr lang="en-US" sz="2800">
                <a:solidFill>
                  <a:srgbClr val="FFFFFF"/>
                </a:solidFill>
              </a:rPr>
              <a:t> </a:t>
            </a:r>
            <a:r>
              <a:rPr lang="en-US">
                <a:solidFill>
                  <a:srgbClr val="FFFFFF"/>
                </a:solidFill>
              </a:rPr>
              <a:t>We Reduce Risk in Bringing Innovations to Market</a:t>
            </a:r>
            <a:endParaRPr lang="en-US" dirty="0"/>
          </a:p>
        </p:txBody>
      </p:sp>
      <p:sp>
        <p:nvSpPr>
          <p:cNvPr id="7" name="Text Placeholder 6"/>
          <p:cNvSpPr>
            <a:spLocks noGrp="1"/>
          </p:cNvSpPr>
          <p:nvPr>
            <p:ph type="body" sz="quarter" idx="4294967295"/>
          </p:nvPr>
        </p:nvSpPr>
        <p:spPr>
          <a:xfrm>
            <a:off x="334926" y="1217864"/>
            <a:ext cx="2497392" cy="3622172"/>
          </a:xfrm>
        </p:spPr>
        <p:txBody>
          <a:bodyPr numCol="1">
            <a:noAutofit/>
          </a:bodyPr>
          <a:lstStyle/>
          <a:p>
            <a:pPr marL="137160" lvl="1" indent="-137160">
              <a:spcBef>
                <a:spcPts val="600"/>
              </a:spcBef>
              <a:spcAft>
                <a:spcPts val="400"/>
              </a:spcAft>
              <a:buFont typeface="Arial"/>
              <a:buChar char="•"/>
            </a:pPr>
            <a:r>
              <a:rPr lang="en-US" sz="1400" dirty="0"/>
              <a:t>NREL helps bridge the gap from basic science to commercial application</a:t>
            </a:r>
          </a:p>
          <a:p>
            <a:pPr marL="137160" indent="-137160">
              <a:spcBef>
                <a:spcPts val="600"/>
              </a:spcBef>
              <a:spcAft>
                <a:spcPts val="400"/>
              </a:spcAft>
              <a:buFont typeface="Arial"/>
              <a:buChar char="•"/>
            </a:pPr>
            <a:r>
              <a:rPr lang="en-US" sz="1400" dirty="0"/>
              <a:t>Forward-thinking  innovation yields disruptive and impactful results to benefit the entire U.S. economy</a:t>
            </a:r>
          </a:p>
          <a:p>
            <a:pPr marL="137160" indent="-137160">
              <a:spcBef>
                <a:spcPts val="600"/>
              </a:spcBef>
              <a:spcAft>
                <a:spcPts val="400"/>
              </a:spcAft>
              <a:buFont typeface="Arial"/>
              <a:buChar char="•"/>
            </a:pPr>
            <a:r>
              <a:rPr lang="en-US" sz="1400" dirty="0"/>
              <a:t>Accelerated time to market delivers advantages to American businesses </a:t>
            </a:r>
            <a:br>
              <a:rPr lang="en-US" sz="1400" dirty="0"/>
            </a:br>
            <a:r>
              <a:rPr lang="en-US" sz="1400" dirty="0"/>
              <a:t>and consumers</a:t>
            </a:r>
          </a:p>
        </p:txBody>
      </p:sp>
    </p:spTree>
    <p:extLst>
      <p:ext uri="{BB962C8B-B14F-4D97-AF65-F5344CB8AC3E}">
        <p14:creationId xmlns:p14="http://schemas.microsoft.com/office/powerpoint/2010/main" val="1179034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holding, water&#10;&#10;Description automatically generated">
            <a:extLst>
              <a:ext uri="{FF2B5EF4-FFF2-40B4-BE49-F238E27FC236}">
                <a16:creationId xmlns:a16="http://schemas.microsoft.com/office/drawing/2014/main" id="{A334DA07-9B09-E64C-8E6E-16D9807F7E68}"/>
              </a:ext>
            </a:extLst>
          </p:cNvPr>
          <p:cNvPicPr>
            <a:picLocks noGrp="1" noChangeAspect="1"/>
          </p:cNvPicPr>
          <p:nvPr>
            <p:ph type="pic" sz="quarter" idx="53"/>
          </p:nvPr>
        </p:nvPicPr>
        <p:blipFill rotWithShape="1">
          <a:blip r:embed="rId3" cstate="print">
            <a:extLst>
              <a:ext uri="{28A0092B-C50C-407E-A947-70E740481C1C}">
                <a14:useLocalDpi xmlns:a14="http://schemas.microsoft.com/office/drawing/2010/main"/>
              </a:ext>
            </a:extLst>
          </a:blip>
          <a:srcRect/>
          <a:stretch/>
        </p:blipFill>
        <p:spPr>
          <a:xfrm>
            <a:off x="3226702" y="0"/>
            <a:ext cx="5917298" cy="2571750"/>
          </a:xfrm>
        </p:spPr>
      </p:pic>
      <p:sp>
        <p:nvSpPr>
          <p:cNvPr id="4" name="Text Placeholder 3">
            <a:extLst>
              <a:ext uri="{FF2B5EF4-FFF2-40B4-BE49-F238E27FC236}">
                <a16:creationId xmlns:a16="http://schemas.microsoft.com/office/drawing/2014/main" id="{E2DB15CD-AF36-5848-9203-B649A8409A49}"/>
              </a:ext>
            </a:extLst>
          </p:cNvPr>
          <p:cNvSpPr>
            <a:spLocks noGrp="1"/>
          </p:cNvSpPr>
          <p:nvPr>
            <p:ph type="body" sz="quarter" idx="51"/>
          </p:nvPr>
        </p:nvSpPr>
        <p:spPr>
          <a:xfrm>
            <a:off x="372234" y="264986"/>
            <a:ext cx="2532807" cy="1096963"/>
          </a:xfrm>
        </p:spPr>
        <p:txBody>
          <a:bodyPr/>
          <a:lstStyle/>
          <a:p>
            <a:pPr>
              <a:lnSpc>
                <a:spcPts val="2580"/>
              </a:lnSpc>
            </a:pPr>
            <a:r>
              <a:rPr lang="en-US" dirty="0"/>
              <a:t>Solar and Wind Fueling U.S. Energy Job Growth </a:t>
            </a:r>
          </a:p>
        </p:txBody>
      </p:sp>
      <p:sp>
        <p:nvSpPr>
          <p:cNvPr id="5" name="Text Placeholder 4">
            <a:extLst>
              <a:ext uri="{FF2B5EF4-FFF2-40B4-BE49-F238E27FC236}">
                <a16:creationId xmlns:a16="http://schemas.microsoft.com/office/drawing/2014/main" id="{E558B3B1-E6A8-654C-B428-B9BF9B96085A}"/>
              </a:ext>
            </a:extLst>
          </p:cNvPr>
          <p:cNvSpPr>
            <a:spLocks noGrp="1"/>
          </p:cNvSpPr>
          <p:nvPr>
            <p:ph type="body" sz="quarter" idx="52"/>
          </p:nvPr>
        </p:nvSpPr>
        <p:spPr>
          <a:xfrm>
            <a:off x="268953" y="3751456"/>
            <a:ext cx="2742379" cy="1096963"/>
          </a:xfrm>
        </p:spPr>
        <p:txBody>
          <a:bodyPr/>
          <a:lstStyle/>
          <a:p>
            <a:pPr marL="115888" lvl="0" indent="-115888">
              <a:lnSpc>
                <a:spcPts val="1170"/>
              </a:lnSpc>
              <a:spcBef>
                <a:spcPts val="600"/>
              </a:spcBef>
              <a:buFont typeface="Arial" panose="020B0604020202020204" pitchFamily="34" charset="0"/>
              <a:buChar char="•"/>
            </a:pPr>
            <a:r>
              <a:rPr lang="en-US" sz="1100" dirty="0"/>
              <a:t>About 6.8 million Americans are employed in the energy and energy efficiency sectors in the United States.</a:t>
            </a:r>
          </a:p>
          <a:p>
            <a:pPr marL="115888" lvl="0" indent="-115888">
              <a:lnSpc>
                <a:spcPts val="1170"/>
              </a:lnSpc>
              <a:spcBef>
                <a:spcPts val="600"/>
              </a:spcBef>
              <a:buFont typeface="Arial" panose="020B0604020202020204" pitchFamily="34" charset="0"/>
              <a:buChar char="•"/>
            </a:pPr>
            <a:r>
              <a:rPr lang="en-US" sz="1100" dirty="0"/>
              <a:t>Solar, natural gas, and wind generation were the fastest growing new energy sources across the country.</a:t>
            </a:r>
          </a:p>
          <a:p>
            <a:pPr marL="115888" lvl="0" indent="-115888">
              <a:lnSpc>
                <a:spcPts val="1170"/>
              </a:lnSpc>
              <a:spcBef>
                <a:spcPts val="600"/>
              </a:spcBef>
              <a:buFont typeface="Arial" panose="020B0604020202020204" pitchFamily="34" charset="0"/>
              <a:buChar char="•"/>
            </a:pPr>
            <a:r>
              <a:rPr lang="en-US" sz="1100" dirty="0"/>
              <a:t>In 2019, the electric power generation sector grew at a rate of about 2.5% and employed 896,000 people. The approximately 21,200 jobs were predominantly in solar, wind, natural gas, hydro, combined heat and power, and geothermal. </a:t>
            </a:r>
          </a:p>
          <a:p>
            <a:pPr marL="115888" lvl="0" indent="-115888">
              <a:lnSpc>
                <a:spcPts val="1170"/>
              </a:lnSpc>
              <a:spcBef>
                <a:spcPts val="600"/>
              </a:spcBef>
              <a:buFont typeface="Arial" panose="020B0604020202020204" pitchFamily="34" charset="0"/>
              <a:buChar char="•"/>
            </a:pPr>
            <a:r>
              <a:rPr lang="en-US" sz="1100" dirty="0"/>
              <a:t>Solar energy firms employed 248,000 Americans who spent the majority of their time on solar work and an additional 97, 400 employees who spent less then 50% of their time on solar work.</a:t>
            </a:r>
          </a:p>
          <a:p>
            <a:pPr marL="115888" lvl="0" indent="-115888">
              <a:lnSpc>
                <a:spcPts val="1170"/>
              </a:lnSpc>
              <a:spcBef>
                <a:spcPts val="600"/>
              </a:spcBef>
              <a:buFont typeface="Arial" panose="020B0604020202020204" pitchFamily="34" charset="0"/>
              <a:buChar char="•"/>
            </a:pPr>
            <a:r>
              <a:rPr lang="en-US" sz="1100" dirty="0"/>
              <a:t>Wind energy is growing too. Employment in wind energy was up 3.2% in 2019 for a total of 114,800 employees across the country.</a:t>
            </a:r>
          </a:p>
        </p:txBody>
      </p:sp>
      <p:sp>
        <p:nvSpPr>
          <p:cNvPr id="9" name="Oval 8">
            <a:extLst>
              <a:ext uri="{FF2B5EF4-FFF2-40B4-BE49-F238E27FC236}">
                <a16:creationId xmlns:a16="http://schemas.microsoft.com/office/drawing/2014/main" id="{7D89D554-FAFE-8C43-B6F1-C80C15E9AA9C}"/>
              </a:ext>
            </a:extLst>
          </p:cNvPr>
          <p:cNvSpPr/>
          <p:nvPr/>
        </p:nvSpPr>
        <p:spPr>
          <a:xfrm>
            <a:off x="5174165" y="2213517"/>
            <a:ext cx="1750742" cy="175074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6" name="Chart 5">
            <a:extLst>
              <a:ext uri="{FF2B5EF4-FFF2-40B4-BE49-F238E27FC236}">
                <a16:creationId xmlns:a16="http://schemas.microsoft.com/office/drawing/2014/main" id="{352D54D1-60EE-8B42-AA43-C5C5052318C2}"/>
              </a:ext>
            </a:extLst>
          </p:cNvPr>
          <p:cNvGraphicFramePr/>
          <p:nvPr/>
        </p:nvGraphicFramePr>
        <p:xfrm>
          <a:off x="3518210" y="1569689"/>
          <a:ext cx="4906677" cy="327873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BC60101B-A766-8E42-AC4D-EA15B554DBDF}"/>
              </a:ext>
            </a:extLst>
          </p:cNvPr>
          <p:cNvSpPr txBox="1"/>
          <p:nvPr/>
        </p:nvSpPr>
        <p:spPr>
          <a:xfrm>
            <a:off x="5359778" y="2672776"/>
            <a:ext cx="1323760" cy="605294"/>
          </a:xfrm>
          <a:prstGeom prst="rect">
            <a:avLst/>
          </a:prstGeom>
          <a:noFill/>
        </p:spPr>
        <p:txBody>
          <a:bodyPr wrap="none" rtlCol="0">
            <a:spAutoFit/>
          </a:bodyPr>
          <a:lstStyle/>
          <a:p>
            <a:pPr algn="ctr">
              <a:lnSpc>
                <a:spcPts val="1960"/>
              </a:lnSpc>
            </a:pPr>
            <a:r>
              <a:rPr lang="en-US" b="1" dirty="0">
                <a:solidFill>
                  <a:srgbClr val="00B5EF"/>
                </a:solidFill>
              </a:rPr>
              <a:t>New Energy</a:t>
            </a:r>
            <a:br>
              <a:rPr lang="en-US" b="1" dirty="0">
                <a:solidFill>
                  <a:srgbClr val="00B5EF"/>
                </a:solidFill>
              </a:rPr>
            </a:br>
            <a:r>
              <a:rPr lang="en-US" b="1" dirty="0">
                <a:solidFill>
                  <a:srgbClr val="00B5EF"/>
                </a:solidFill>
              </a:rPr>
              <a:t>Jobs 2019</a:t>
            </a:r>
          </a:p>
        </p:txBody>
      </p:sp>
      <p:sp>
        <p:nvSpPr>
          <p:cNvPr id="2" name="TextBox 1">
            <a:extLst>
              <a:ext uri="{FF2B5EF4-FFF2-40B4-BE49-F238E27FC236}">
                <a16:creationId xmlns:a16="http://schemas.microsoft.com/office/drawing/2014/main" id="{7FE891BC-4DF9-472E-A4AE-377833C376C8}"/>
              </a:ext>
            </a:extLst>
          </p:cNvPr>
          <p:cNvSpPr txBox="1"/>
          <p:nvPr/>
        </p:nvSpPr>
        <p:spPr>
          <a:xfrm>
            <a:off x="5711273" y="4889983"/>
            <a:ext cx="2427268" cy="230832"/>
          </a:xfrm>
          <a:prstGeom prst="rect">
            <a:avLst/>
          </a:prstGeom>
          <a:noFill/>
        </p:spPr>
        <p:txBody>
          <a:bodyPr wrap="none" rtlCol="0">
            <a:spAutoFit/>
          </a:bodyPr>
          <a:lstStyle/>
          <a:p>
            <a:r>
              <a:rPr lang="en-US" sz="900" dirty="0"/>
              <a:t>Source: 2020 U.S. Energy &amp; Employment Report</a:t>
            </a:r>
          </a:p>
        </p:txBody>
      </p:sp>
    </p:spTree>
    <p:extLst>
      <p:ext uri="{BB962C8B-B14F-4D97-AF65-F5344CB8AC3E}">
        <p14:creationId xmlns:p14="http://schemas.microsoft.com/office/powerpoint/2010/main" val="765663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2008796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plane sitting on top of a sandy beach&#10;&#10;Description automatically generated">
            <a:extLst>
              <a:ext uri="{FF2B5EF4-FFF2-40B4-BE49-F238E27FC236}">
                <a16:creationId xmlns:a16="http://schemas.microsoft.com/office/drawing/2014/main" id="{0904911D-D6D8-BD43-B102-F5485E783E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t="-9302" r="288" b="9593"/>
          <a:stretch/>
        </p:blipFill>
        <p:spPr>
          <a:xfrm>
            <a:off x="-1" y="0"/>
            <a:ext cx="9148669" cy="4521227"/>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7681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81F7CD2-F3BF-DE47-B081-5B94E5088D49}"/>
              </a:ext>
            </a:extLst>
          </p:cNvPr>
          <p:cNvSpPr/>
          <p:nvPr/>
        </p:nvSpPr>
        <p:spPr>
          <a:xfrm>
            <a:off x="62871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2366"/>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5010213" y="2744002"/>
            <a:ext cx="1291121" cy="584775"/>
          </a:xfrm>
          <a:prstGeom prst="rect">
            <a:avLst/>
          </a:prstGeom>
          <a:noFill/>
        </p:spPr>
        <p:txBody>
          <a:bodyPr wrap="square" rtlCol="0">
            <a:spAutoFit/>
          </a:bodyPr>
          <a:lstStyle/>
          <a:p>
            <a:pPr algn="ctr"/>
            <a:r>
              <a:rPr lang="en-US" sz="3200" dirty="0">
                <a:solidFill>
                  <a:schemeClr val="bg1"/>
                </a:solidFill>
              </a:rPr>
              <a:t>242</a:t>
            </a:r>
          </a:p>
        </p:txBody>
      </p:sp>
      <p:sp>
        <p:nvSpPr>
          <p:cNvPr id="17" name="TextBox 16">
            <a:extLst>
              <a:ext uri="{FF2B5EF4-FFF2-40B4-BE49-F238E27FC236}">
                <a16:creationId xmlns:a16="http://schemas.microsoft.com/office/drawing/2014/main" id="{0A73CF45-44C1-3C4C-B7F7-0303AACEDA84}"/>
              </a:ext>
            </a:extLst>
          </p:cNvPr>
          <p:cNvSpPr txBox="1"/>
          <p:nvPr/>
        </p:nvSpPr>
        <p:spPr>
          <a:xfrm>
            <a:off x="2898546" y="2818116"/>
            <a:ext cx="1173099" cy="578748"/>
          </a:xfrm>
          <a:prstGeom prst="rect">
            <a:avLst/>
          </a:prstGeom>
          <a:noFill/>
        </p:spPr>
        <p:txBody>
          <a:bodyPr wrap="square" rtlCol="0">
            <a:spAutoFit/>
          </a:bodyPr>
          <a:lstStyle/>
          <a:p>
            <a:pPr lvl="0" algn="ctr">
              <a:lnSpc>
                <a:spcPct val="70000"/>
              </a:lnSpc>
            </a:pPr>
            <a:r>
              <a:rPr lang="en-US" sz="2600" dirty="0">
                <a:solidFill>
                  <a:schemeClr val="bg1"/>
                </a:solidFill>
              </a:rPr>
              <a:t>$102M</a:t>
            </a:r>
            <a:br>
              <a:rPr lang="en-US" sz="2400" dirty="0">
                <a:solidFill>
                  <a:schemeClr val="bg1"/>
                </a:solidFill>
              </a:rPr>
            </a:br>
            <a:r>
              <a:rPr lang="en-US" dirty="0">
                <a:solidFill>
                  <a:srgbClr val="FFFFFF"/>
                </a:solidFill>
              </a:rPr>
              <a:t>value</a:t>
            </a:r>
          </a:p>
        </p:txBody>
      </p:sp>
      <p:sp>
        <p:nvSpPr>
          <p:cNvPr id="20" name="TextBox 19">
            <a:extLst>
              <a:ext uri="{FF2B5EF4-FFF2-40B4-BE49-F238E27FC236}">
                <a16:creationId xmlns:a16="http://schemas.microsoft.com/office/drawing/2014/main" id="{1700D77F-DEDA-0044-8AF8-0024AA4BF6CF}"/>
              </a:ext>
            </a:extLst>
          </p:cNvPr>
          <p:cNvSpPr txBox="1"/>
          <p:nvPr/>
        </p:nvSpPr>
        <p:spPr>
          <a:xfrm>
            <a:off x="600882" y="3705146"/>
            <a:ext cx="1348831" cy="861774"/>
          </a:xfrm>
          <a:prstGeom prst="rect">
            <a:avLst/>
          </a:prstGeom>
          <a:noFill/>
        </p:spPr>
        <p:txBody>
          <a:bodyPr wrap="none" rtlCol="0">
            <a:spAutoFit/>
          </a:bodyPr>
          <a:lstStyle/>
          <a:p>
            <a:pPr lvl="0" algn="ctr">
              <a:lnSpc>
                <a:spcPts val="1960"/>
              </a:lnSpc>
              <a:spcAft>
                <a:spcPts val="400"/>
              </a:spcAft>
            </a:pPr>
            <a:r>
              <a:rPr lang="en-US" dirty="0">
                <a:solidFill>
                  <a:srgbClr val="333333"/>
                </a:solidFill>
              </a:rPr>
              <a:t>new</a:t>
            </a:r>
            <a:br>
              <a:rPr lang="en-US" b="1" dirty="0">
                <a:solidFill>
                  <a:srgbClr val="0079C1"/>
                </a:solidFill>
              </a:rPr>
            </a:br>
            <a:r>
              <a:rPr lang="en-US" b="1" dirty="0">
                <a:solidFill>
                  <a:srgbClr val="0079C1"/>
                </a:solidFill>
              </a:rPr>
              <a:t>partnership </a:t>
            </a:r>
            <a:br>
              <a:rPr lang="en-US" b="1" dirty="0">
                <a:solidFill>
                  <a:srgbClr val="0079C1"/>
                </a:solidFill>
              </a:rPr>
            </a:br>
            <a:r>
              <a:rPr lang="en-US" b="1" dirty="0">
                <a:solidFill>
                  <a:srgbClr val="0079C1"/>
                </a:solidFill>
              </a:rPr>
              <a:t>agreements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810681" y="3705146"/>
            <a:ext cx="1348831" cy="861774"/>
          </a:xfrm>
          <a:prstGeom prst="rect">
            <a:avLst/>
          </a:prstGeom>
          <a:noFill/>
        </p:spPr>
        <p:txBody>
          <a:bodyPr wrap="none" rtlCol="0">
            <a:spAutoFit/>
          </a:bodyPr>
          <a:lstStyle/>
          <a:p>
            <a:pPr lvl="0" algn="ctr">
              <a:lnSpc>
                <a:spcPts val="1960"/>
              </a:lnSpc>
              <a:spcAft>
                <a:spcPts val="400"/>
              </a:spcAft>
            </a:pPr>
            <a:r>
              <a:rPr lang="en-US" dirty="0">
                <a:solidFill>
                  <a:srgbClr val="333333"/>
                </a:solidFill>
              </a:rPr>
              <a:t>of new</a:t>
            </a:r>
            <a:br>
              <a:rPr lang="en-US" b="1" dirty="0">
                <a:solidFill>
                  <a:srgbClr val="0079C1"/>
                </a:solidFill>
              </a:rPr>
            </a:br>
            <a:r>
              <a:rPr lang="en-US" b="1" dirty="0">
                <a:solidFill>
                  <a:srgbClr val="0079C1"/>
                </a:solidFill>
              </a:rPr>
              <a:t>partnership </a:t>
            </a:r>
            <a:br>
              <a:rPr lang="en-US" b="1" dirty="0">
                <a:solidFill>
                  <a:srgbClr val="0079C1"/>
                </a:solidFill>
              </a:rPr>
            </a:br>
            <a:r>
              <a:rPr lang="en-US" b="1" dirty="0">
                <a:solidFill>
                  <a:srgbClr val="0079C1"/>
                </a:solidFill>
              </a:rPr>
              <a:t>agreements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6592" y="3705146"/>
            <a:ext cx="1386149" cy="861774"/>
          </a:xfrm>
          <a:prstGeom prst="rect">
            <a:avLst/>
          </a:prstGeom>
          <a:noFill/>
        </p:spPr>
        <p:txBody>
          <a:bodyPr wrap="none" rtlCol="0">
            <a:spAutoFit/>
          </a:bodyPr>
          <a:lstStyle/>
          <a:p>
            <a:pPr algn="ctr">
              <a:lnSpc>
                <a:spcPts val="1960"/>
              </a:lnSpc>
              <a:spcAft>
                <a:spcPts val="400"/>
              </a:spcAft>
            </a:pPr>
            <a:r>
              <a:rPr lang="en-US" b="1" dirty="0">
                <a:solidFill>
                  <a:srgbClr val="0079C1"/>
                </a:solidFill>
              </a:rPr>
              <a:t>unique </a:t>
            </a:r>
            <a:br>
              <a:rPr lang="en-US" b="1" dirty="0">
                <a:solidFill>
                  <a:srgbClr val="0079C1"/>
                </a:solidFill>
              </a:rPr>
            </a:br>
            <a:r>
              <a:rPr lang="en-US" dirty="0">
                <a:solidFill>
                  <a:srgbClr val="333333"/>
                </a:solidFill>
              </a:rPr>
              <a:t>new</a:t>
            </a:r>
            <a:br>
              <a:rPr lang="en-US" b="1" dirty="0">
                <a:solidFill>
                  <a:srgbClr val="0079C1"/>
                </a:solidFill>
              </a:rPr>
            </a:br>
            <a:r>
              <a:rPr lang="en-US" b="1" dirty="0">
                <a:solidFill>
                  <a:srgbClr val="0079C1"/>
                </a:solidFill>
              </a:rPr>
              <a:t>partnerships</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154643" y="3705146"/>
            <a:ext cx="1386149" cy="861774"/>
          </a:xfrm>
          <a:prstGeom prst="rect">
            <a:avLst/>
          </a:prstGeom>
          <a:noFill/>
        </p:spPr>
        <p:txBody>
          <a:bodyPr wrap="none" rtlCol="0">
            <a:spAutoFit/>
          </a:bodyPr>
          <a:lstStyle/>
          <a:p>
            <a:pPr algn="ctr">
              <a:lnSpc>
                <a:spcPts val="1960"/>
              </a:lnSpc>
              <a:spcAft>
                <a:spcPts val="400"/>
              </a:spcAft>
            </a:pPr>
            <a:r>
              <a:rPr lang="en-US" b="1" dirty="0">
                <a:solidFill>
                  <a:srgbClr val="0079C1"/>
                </a:solidFill>
              </a:rPr>
              <a:t>unique </a:t>
            </a:r>
            <a:br>
              <a:rPr lang="en-US" b="1" dirty="0">
                <a:solidFill>
                  <a:srgbClr val="0079C1"/>
                </a:solidFill>
              </a:rPr>
            </a:br>
            <a:r>
              <a:rPr lang="en-US" dirty="0">
                <a:solidFill>
                  <a:srgbClr val="333333"/>
                </a:solidFill>
              </a:rPr>
              <a:t>active</a:t>
            </a:r>
            <a:br>
              <a:rPr lang="en-US" b="1" dirty="0">
                <a:solidFill>
                  <a:srgbClr val="0079C1"/>
                </a:solidFill>
              </a:rPr>
            </a:br>
            <a:r>
              <a:rPr lang="en-US" b="1" dirty="0">
                <a:solidFill>
                  <a:srgbClr val="0079C1"/>
                </a:solidFill>
              </a:rPr>
              <a:t>partnerships</a:t>
            </a:r>
          </a:p>
        </p:txBody>
      </p:sp>
      <p:sp>
        <p:nvSpPr>
          <p:cNvPr id="24" name="TextBox 23">
            <a:extLst>
              <a:ext uri="{FF2B5EF4-FFF2-40B4-BE49-F238E27FC236}">
                <a16:creationId xmlns:a16="http://schemas.microsoft.com/office/drawing/2014/main" id="{C22E3BDB-BA7D-C843-9950-49C3AF1E9914}"/>
              </a:ext>
            </a:extLst>
          </p:cNvPr>
          <p:cNvSpPr txBox="1"/>
          <p:nvPr/>
        </p:nvSpPr>
        <p:spPr>
          <a:xfrm>
            <a:off x="7200962" y="2744002"/>
            <a:ext cx="1291121" cy="584775"/>
          </a:xfrm>
          <a:prstGeom prst="rect">
            <a:avLst/>
          </a:prstGeom>
          <a:noFill/>
        </p:spPr>
        <p:txBody>
          <a:bodyPr wrap="square" rtlCol="0">
            <a:spAutoFit/>
          </a:bodyPr>
          <a:lstStyle/>
          <a:p>
            <a:pPr algn="ctr"/>
            <a:r>
              <a:rPr lang="en-US" sz="3200" dirty="0">
                <a:solidFill>
                  <a:schemeClr val="bg1"/>
                </a:solidFill>
              </a:rPr>
              <a:t>563</a:t>
            </a:r>
          </a:p>
        </p:txBody>
      </p:sp>
      <p:sp>
        <p:nvSpPr>
          <p:cNvPr id="25" name="TextBox 24">
            <a:extLst>
              <a:ext uri="{FF2B5EF4-FFF2-40B4-BE49-F238E27FC236}">
                <a16:creationId xmlns:a16="http://schemas.microsoft.com/office/drawing/2014/main" id="{D345864C-C7B1-294D-960E-8125D49BC998}"/>
              </a:ext>
            </a:extLst>
          </p:cNvPr>
          <p:cNvSpPr txBox="1"/>
          <p:nvPr/>
        </p:nvSpPr>
        <p:spPr>
          <a:xfrm>
            <a:off x="626472" y="2744002"/>
            <a:ext cx="1291121" cy="584775"/>
          </a:xfrm>
          <a:prstGeom prst="rect">
            <a:avLst/>
          </a:prstGeom>
          <a:noFill/>
        </p:spPr>
        <p:txBody>
          <a:bodyPr wrap="square" rtlCol="0">
            <a:spAutoFit/>
          </a:bodyPr>
          <a:lstStyle/>
          <a:p>
            <a:pPr algn="ctr"/>
            <a:r>
              <a:rPr lang="en-US" sz="3200" dirty="0">
                <a:solidFill>
                  <a:schemeClr val="bg1"/>
                </a:solidFill>
              </a:rPr>
              <a:t>274</a:t>
            </a:r>
          </a:p>
        </p:txBody>
      </p:sp>
      <p:sp>
        <p:nvSpPr>
          <p:cNvPr id="28" name="TextBox 27">
            <a:extLst>
              <a:ext uri="{FF2B5EF4-FFF2-40B4-BE49-F238E27FC236}">
                <a16:creationId xmlns:a16="http://schemas.microsoft.com/office/drawing/2014/main" id="{4EEC36C3-423B-EF49-BC35-6B67A080E440}"/>
              </a:ext>
            </a:extLst>
          </p:cNvPr>
          <p:cNvSpPr txBox="1"/>
          <p:nvPr/>
        </p:nvSpPr>
        <p:spPr>
          <a:xfrm>
            <a:off x="-1" y="1536563"/>
            <a:ext cx="2812473" cy="553998"/>
          </a:xfrm>
          <a:prstGeom prst="rect">
            <a:avLst/>
          </a:prstGeom>
          <a:solidFill>
            <a:schemeClr val="bg1">
              <a:alpha val="85000"/>
            </a:schemeClr>
          </a:solidFill>
          <a:ln w="9525">
            <a:noFill/>
          </a:ln>
        </p:spPr>
        <p:txBody>
          <a:bodyPr wrap="square" lIns="274320" tIns="91440" rIns="274320" bIns="91440" rtlCol="0">
            <a:spAutoFit/>
          </a:bodyPr>
          <a:lstStyle/>
          <a:p>
            <a:pPr algn="ctr"/>
            <a:r>
              <a:rPr lang="en-US" sz="2400" dirty="0"/>
              <a:t>In</a:t>
            </a:r>
            <a:r>
              <a:rPr lang="en-US" sz="2400" b="1" dirty="0"/>
              <a:t> </a:t>
            </a:r>
            <a:r>
              <a:rPr lang="en-US" sz="2400" b="1" dirty="0">
                <a:solidFill>
                  <a:schemeClr val="accent1"/>
                </a:solidFill>
              </a:rPr>
              <a:t>2020</a:t>
            </a:r>
            <a:r>
              <a:rPr lang="en-US" sz="2400" b="1" dirty="0"/>
              <a:t> </a:t>
            </a:r>
            <a:r>
              <a:rPr lang="en-US" sz="2400" dirty="0"/>
              <a:t>NREL had:</a:t>
            </a:r>
          </a:p>
        </p:txBody>
      </p:sp>
      <p:sp>
        <p:nvSpPr>
          <p:cNvPr id="9" name="Title 8">
            <a:extLst>
              <a:ext uri="{FF2B5EF4-FFF2-40B4-BE49-F238E27FC236}">
                <a16:creationId xmlns:a16="http://schemas.microsoft.com/office/drawing/2014/main" id="{614993FE-3B87-5542-9E65-400CDA15118E}"/>
              </a:ext>
            </a:extLst>
          </p:cNvPr>
          <p:cNvSpPr>
            <a:spLocks noGrp="1"/>
          </p:cNvSpPr>
          <p:nvPr>
            <p:ph type="title"/>
          </p:nvPr>
        </p:nvSpPr>
        <p:spPr>
          <a:xfrm>
            <a:off x="-1" y="0"/>
            <a:ext cx="4764101" cy="996619"/>
          </a:xfrm>
        </p:spPr>
        <p:txBody>
          <a:bodyPr/>
          <a:lstStyle/>
          <a:p>
            <a:r>
              <a:rPr lang="en-US" dirty="0">
                <a:solidFill>
                  <a:srgbClr val="FFFFFF"/>
                </a:solidFill>
              </a:rPr>
              <a:t>Partnering with Business </a:t>
            </a:r>
            <a:br>
              <a:rPr lang="en-US" dirty="0">
                <a:solidFill>
                  <a:srgbClr val="FFFFFF"/>
                </a:solidFill>
              </a:rPr>
            </a:br>
            <a:r>
              <a:rPr lang="en-US" dirty="0">
                <a:solidFill>
                  <a:srgbClr val="FFFFFF"/>
                </a:solidFill>
              </a:rPr>
              <a:t>for Competitive Advantage</a:t>
            </a:r>
            <a:endParaRPr lang="en-US" dirty="0"/>
          </a:p>
        </p:txBody>
      </p:sp>
      <p:sp>
        <p:nvSpPr>
          <p:cNvPr id="30" name="Rectangle 29">
            <a:extLst>
              <a:ext uri="{FF2B5EF4-FFF2-40B4-BE49-F238E27FC236}">
                <a16:creationId xmlns:a16="http://schemas.microsoft.com/office/drawing/2014/main" id="{CF6BC432-2523-F846-9526-99FFB432C5D0}"/>
              </a:ext>
            </a:extLst>
          </p:cNvPr>
          <p:cNvSpPr/>
          <p:nvPr/>
        </p:nvSpPr>
        <p:spPr>
          <a:xfrm>
            <a:off x="4764101" y="0"/>
            <a:ext cx="4384566" cy="99661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274320" rtlCol="0" anchor="ctr"/>
          <a:lstStyle/>
          <a:p>
            <a:pPr>
              <a:spcAft>
                <a:spcPts val="375"/>
              </a:spcAft>
            </a:pPr>
            <a:r>
              <a:rPr lang="en-US" dirty="0">
                <a:solidFill>
                  <a:schemeClr val="accent6">
                    <a:lumMod val="50000"/>
                  </a:schemeClr>
                </a:solidFill>
                <a:latin typeface="Calibri" panose="020F0502020204030204" pitchFamily="34" charset="0"/>
                <a:cs typeface="Arial"/>
              </a:rPr>
              <a:t>More than </a:t>
            </a:r>
            <a:r>
              <a:rPr lang="en-US" sz="2800" b="1" dirty="0">
                <a:solidFill>
                  <a:schemeClr val="accent2"/>
                </a:solidFill>
                <a:latin typeface="Calibri" panose="020F0502020204030204" pitchFamily="34" charset="0"/>
                <a:cs typeface="Arial"/>
              </a:rPr>
              <a:t>900</a:t>
            </a:r>
            <a:r>
              <a:rPr lang="en-US" dirty="0">
                <a:solidFill>
                  <a:schemeClr val="accent4"/>
                </a:solidFill>
                <a:latin typeface="Calibri" panose="020F0502020204030204" pitchFamily="34" charset="0"/>
                <a:cs typeface="Arial"/>
              </a:rPr>
              <a:t> </a:t>
            </a:r>
            <a:r>
              <a:rPr lang="en-US" dirty="0">
                <a:solidFill>
                  <a:schemeClr val="accent6">
                    <a:lumMod val="50000"/>
                  </a:schemeClr>
                </a:solidFill>
                <a:latin typeface="Calibri" panose="020F0502020204030204" pitchFamily="34" charset="0"/>
                <a:cs typeface="Arial"/>
              </a:rPr>
              <a:t>active partnerships with industry, academia, and government</a:t>
            </a:r>
          </a:p>
        </p:txBody>
      </p:sp>
    </p:spTree>
    <p:extLst>
      <p:ext uri="{BB962C8B-B14F-4D97-AF65-F5344CB8AC3E}">
        <p14:creationId xmlns:p14="http://schemas.microsoft.com/office/powerpoint/2010/main" val="6715122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7A91-16D3-42D7-8318-245682B72061}"/>
              </a:ext>
            </a:extLst>
          </p:cNvPr>
          <p:cNvSpPr>
            <a:spLocks noGrp="1"/>
          </p:cNvSpPr>
          <p:nvPr>
            <p:ph type="title"/>
          </p:nvPr>
        </p:nvSpPr>
        <p:spPr>
          <a:xfrm>
            <a:off x="0" y="0"/>
            <a:ext cx="9144000" cy="743653"/>
          </a:xfrm>
        </p:spPr>
        <p:txBody>
          <a:bodyPr tIns="91440"/>
          <a:lstStyle/>
          <a:p>
            <a:r>
              <a:rPr lang="en-US" dirty="0"/>
              <a:t>More than 900 Valuable Partnerships</a:t>
            </a:r>
          </a:p>
        </p:txBody>
      </p:sp>
      <p:sp>
        <p:nvSpPr>
          <p:cNvPr id="8" name="Text Placeholder 7">
            <a:extLst>
              <a:ext uri="{FF2B5EF4-FFF2-40B4-BE49-F238E27FC236}">
                <a16:creationId xmlns:a16="http://schemas.microsoft.com/office/drawing/2014/main" id="{A1965EC9-80AE-4FBE-BB5B-6EAC52067EB2}"/>
              </a:ext>
            </a:extLst>
          </p:cNvPr>
          <p:cNvSpPr>
            <a:spLocks noGrp="1"/>
          </p:cNvSpPr>
          <p:nvPr>
            <p:ph type="body" sz="quarter" idx="15"/>
          </p:nvPr>
        </p:nvSpPr>
        <p:spPr>
          <a:xfrm>
            <a:off x="179545" y="3386894"/>
            <a:ext cx="2123054" cy="1839213"/>
          </a:xfrm>
        </p:spPr>
        <p:txBody>
          <a:bodyPr/>
          <a:lstStyle/>
          <a:p>
            <a:pPr algn="l"/>
            <a:r>
              <a:rPr lang="en-US" sz="1250" dirty="0"/>
              <a:t>This is a 10-year $100 million partnership that is intended to fill gaps in traditional energy approaches. Our scientists and engineers are collaborating to conceive and create solutions for today’s energy challenges.</a:t>
            </a:r>
          </a:p>
          <a:p>
            <a:pPr algn="l"/>
            <a:endParaRPr lang="en-US" sz="1250" dirty="0"/>
          </a:p>
          <a:p>
            <a:endParaRPr lang="en-US" dirty="0"/>
          </a:p>
        </p:txBody>
      </p:sp>
      <p:sp>
        <p:nvSpPr>
          <p:cNvPr id="10" name="Text Placeholder 9">
            <a:extLst>
              <a:ext uri="{FF2B5EF4-FFF2-40B4-BE49-F238E27FC236}">
                <a16:creationId xmlns:a16="http://schemas.microsoft.com/office/drawing/2014/main" id="{F3D7F90C-865B-49DC-A8B9-3C0AD7F43C8B}"/>
              </a:ext>
            </a:extLst>
          </p:cNvPr>
          <p:cNvSpPr>
            <a:spLocks noGrp="1"/>
          </p:cNvSpPr>
          <p:nvPr>
            <p:ph type="body" sz="quarter" idx="17"/>
          </p:nvPr>
        </p:nvSpPr>
        <p:spPr>
          <a:xfrm>
            <a:off x="4651884" y="3386895"/>
            <a:ext cx="2110756" cy="2015620"/>
          </a:xfrm>
        </p:spPr>
        <p:txBody>
          <a:bodyPr/>
          <a:lstStyle/>
          <a:p>
            <a:pPr marL="0" lvl="1" indent="0">
              <a:spcAft>
                <a:spcPts val="200"/>
              </a:spcAft>
              <a:buNone/>
            </a:pPr>
            <a:r>
              <a:rPr lang="en-US" sz="1250"/>
              <a:t>NREL and Eaton are working together in the ESIF on grid intelligence, distributed energy resource management, advanced energy storage systems, virtual modeling and analysis, high-performance computing and other research.</a:t>
            </a:r>
          </a:p>
        </p:txBody>
      </p:sp>
      <p:sp>
        <p:nvSpPr>
          <p:cNvPr id="11" name="Text Placeholder 10">
            <a:extLst>
              <a:ext uri="{FF2B5EF4-FFF2-40B4-BE49-F238E27FC236}">
                <a16:creationId xmlns:a16="http://schemas.microsoft.com/office/drawing/2014/main" id="{BCF6F522-35DD-4E01-B68B-96CADA6BFC91}"/>
              </a:ext>
            </a:extLst>
          </p:cNvPr>
          <p:cNvSpPr>
            <a:spLocks noGrp="1"/>
          </p:cNvSpPr>
          <p:nvPr>
            <p:ph type="body" sz="quarter" idx="18"/>
          </p:nvPr>
        </p:nvSpPr>
        <p:spPr>
          <a:xfrm>
            <a:off x="6876091" y="3386894"/>
            <a:ext cx="2125139" cy="1612617"/>
          </a:xfrm>
        </p:spPr>
        <p:txBody>
          <a:bodyPr/>
          <a:lstStyle/>
          <a:p>
            <a:pPr algn="l"/>
            <a:r>
              <a:rPr lang="en-US" sz="1250" dirty="0"/>
              <a:t>Our Innovation Incubator (IN</a:t>
            </a:r>
            <a:r>
              <a:rPr lang="en-US" sz="1250" baseline="-25000" dirty="0"/>
              <a:t>2</a:t>
            </a:r>
            <a:r>
              <a:rPr lang="en-US" sz="1250" dirty="0"/>
              <a:t>) </a:t>
            </a:r>
            <a:br>
              <a:rPr lang="en-US" sz="1250" dirty="0"/>
            </a:br>
            <a:r>
              <a:rPr lang="en-US" sz="1250" dirty="0"/>
              <a:t>is expanding this scalable </a:t>
            </a:r>
            <a:br>
              <a:rPr lang="en-US" sz="1250" dirty="0"/>
            </a:br>
            <a:r>
              <a:rPr lang="en-US" sz="1250" dirty="0"/>
              <a:t>model to other partners and technologies and growing to a multiyear, $30 million program</a:t>
            </a:r>
            <a:r>
              <a:rPr lang="en-US" sz="1300" dirty="0"/>
              <a:t>.</a:t>
            </a:r>
          </a:p>
          <a:p>
            <a:pPr>
              <a:spcBef>
                <a:spcPts val="0"/>
              </a:spcBef>
            </a:pPr>
            <a:endParaRPr lang="en-US" sz="1400" dirty="0"/>
          </a:p>
        </p:txBody>
      </p:sp>
      <p:pic>
        <p:nvPicPr>
          <p:cNvPr id="4" name="Picture 3" descr="A group of people sitting at a table&#10;&#10;Description automatically generated">
            <a:extLst>
              <a:ext uri="{FF2B5EF4-FFF2-40B4-BE49-F238E27FC236}">
                <a16:creationId xmlns:a16="http://schemas.microsoft.com/office/drawing/2014/main" id="{F5BEFAD5-B50E-4828-8E33-767584BCAE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67725" y="1775732"/>
            <a:ext cx="2133505" cy="1508760"/>
          </a:xfrm>
          <a:prstGeom prst="rect">
            <a:avLst/>
          </a:prstGeom>
        </p:spPr>
      </p:pic>
      <p:pic>
        <p:nvPicPr>
          <p:cNvPr id="12" name="Picture 11" descr="A picture containing person, indoor&#10;&#10;Description automatically generated">
            <a:extLst>
              <a:ext uri="{FF2B5EF4-FFF2-40B4-BE49-F238E27FC236}">
                <a16:creationId xmlns:a16="http://schemas.microsoft.com/office/drawing/2014/main" id="{9CBA2B37-F5FD-4EA6-A630-08E70E8F57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75"/>
          <a:stretch/>
        </p:blipFill>
        <p:spPr>
          <a:xfrm>
            <a:off x="167857" y="1775734"/>
            <a:ext cx="2134742" cy="1508288"/>
          </a:xfrm>
          <a:prstGeom prst="rect">
            <a:avLst/>
          </a:prstGeom>
        </p:spPr>
      </p:pic>
      <p:sp>
        <p:nvSpPr>
          <p:cNvPr id="18" name="Rectangle 17">
            <a:extLst>
              <a:ext uri="{FF2B5EF4-FFF2-40B4-BE49-F238E27FC236}">
                <a16:creationId xmlns:a16="http://schemas.microsoft.com/office/drawing/2014/main" id="{E250037A-1CB0-4500-80A2-C90DF2F6FD9E}"/>
              </a:ext>
            </a:extLst>
          </p:cNvPr>
          <p:cNvSpPr/>
          <p:nvPr/>
        </p:nvSpPr>
        <p:spPr>
          <a:xfrm>
            <a:off x="2361370" y="3362782"/>
            <a:ext cx="2130749" cy="1762021"/>
          </a:xfrm>
          <a:prstGeom prst="rect">
            <a:avLst/>
          </a:prstGeom>
        </p:spPr>
        <p:txBody>
          <a:bodyPr wrap="square">
            <a:spAutoFit/>
          </a:bodyPr>
          <a:lstStyle/>
          <a:p>
            <a:r>
              <a:rPr lang="en-US" sz="1200"/>
              <a:t>Shell Gamechanger Powered by NREL is our five-year multi-million-dollar partnership program with Shell.  We have branded the program </a:t>
            </a:r>
            <a:r>
              <a:rPr lang="en-US" sz="1200" err="1"/>
              <a:t>GCxN</a:t>
            </a:r>
            <a:r>
              <a:rPr lang="en-US" sz="1200"/>
              <a:t>, and it focuses on battery longevity and advanced smart grid controls.</a:t>
            </a:r>
          </a:p>
          <a:p>
            <a:pPr marL="0" lvl="1">
              <a:spcAft>
                <a:spcPts val="200"/>
              </a:spcAft>
            </a:pPr>
            <a:endParaRPr lang="en-US" sz="1250">
              <a:solidFill>
                <a:schemeClr val="tx1">
                  <a:lumMod val="50000"/>
                </a:schemeClr>
              </a:solidFill>
            </a:endParaRPr>
          </a:p>
        </p:txBody>
      </p:sp>
      <p:pic>
        <p:nvPicPr>
          <p:cNvPr id="5" name="Picture 4">
            <a:extLst>
              <a:ext uri="{FF2B5EF4-FFF2-40B4-BE49-F238E27FC236}">
                <a16:creationId xmlns:a16="http://schemas.microsoft.com/office/drawing/2014/main" id="{5A41BA3A-1050-464D-8388-9978849618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30051" y="1134316"/>
            <a:ext cx="1956107" cy="538544"/>
          </a:xfrm>
          <a:prstGeom prst="rect">
            <a:avLst/>
          </a:prstGeom>
        </p:spPr>
      </p:pic>
      <p:pic>
        <p:nvPicPr>
          <p:cNvPr id="9" name="Picture 8">
            <a:extLst>
              <a:ext uri="{FF2B5EF4-FFF2-40B4-BE49-F238E27FC236}">
                <a16:creationId xmlns:a16="http://schemas.microsoft.com/office/drawing/2014/main" id="{779BDFC4-AFED-784B-A08B-8B3D550004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23692" y="1016924"/>
            <a:ext cx="1637712" cy="534221"/>
          </a:xfrm>
          <a:prstGeom prst="rect">
            <a:avLst/>
          </a:prstGeom>
        </p:spPr>
      </p:pic>
      <p:pic>
        <p:nvPicPr>
          <p:cNvPr id="15" name="Picture 14">
            <a:extLst>
              <a:ext uri="{FF2B5EF4-FFF2-40B4-BE49-F238E27FC236}">
                <a16:creationId xmlns:a16="http://schemas.microsoft.com/office/drawing/2014/main" id="{58DE0F72-399A-6E40-A78C-E8D6A23507E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651882" y="1775732"/>
            <a:ext cx="2111415" cy="1508760"/>
          </a:xfrm>
          <a:prstGeom prst="rect">
            <a:avLst/>
          </a:prstGeom>
        </p:spPr>
      </p:pic>
      <p:pic>
        <p:nvPicPr>
          <p:cNvPr id="13" name="Picture 12" descr="A picture containing indoor, kitchen, table, food&#10;&#10;Description automatically generated">
            <a:extLst>
              <a:ext uri="{FF2B5EF4-FFF2-40B4-BE49-F238E27FC236}">
                <a16:creationId xmlns:a16="http://schemas.microsoft.com/office/drawing/2014/main" id="{F90B3846-28E2-406C-9783-048C33E77AB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407027" y="1775732"/>
            <a:ext cx="2142524" cy="1508289"/>
          </a:xfrm>
          <a:prstGeom prst="rect">
            <a:avLst/>
          </a:prstGeom>
        </p:spPr>
      </p:pic>
      <p:pic>
        <p:nvPicPr>
          <p:cNvPr id="17" name="Picture 16">
            <a:extLst>
              <a:ext uri="{FF2B5EF4-FFF2-40B4-BE49-F238E27FC236}">
                <a16:creationId xmlns:a16="http://schemas.microsoft.com/office/drawing/2014/main" id="{A2E59C04-9501-2D49-A3C6-C014A3E49FE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048001" y="880071"/>
            <a:ext cx="805227" cy="715758"/>
          </a:xfrm>
          <a:prstGeom prst="rect">
            <a:avLst/>
          </a:prstGeom>
        </p:spPr>
      </p:pic>
      <p:pic>
        <p:nvPicPr>
          <p:cNvPr id="6" name="Picture 5">
            <a:extLst>
              <a:ext uri="{FF2B5EF4-FFF2-40B4-BE49-F238E27FC236}">
                <a16:creationId xmlns:a16="http://schemas.microsoft.com/office/drawing/2014/main" id="{2A3A3A30-71DA-C041-BDB4-D4EF29A7920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927241" y="968240"/>
            <a:ext cx="2024756" cy="715758"/>
          </a:xfrm>
          <a:prstGeom prst="rect">
            <a:avLst/>
          </a:prstGeom>
        </p:spPr>
      </p:pic>
    </p:spTree>
    <p:extLst>
      <p:ext uri="{BB962C8B-B14F-4D97-AF65-F5344CB8AC3E}">
        <p14:creationId xmlns:p14="http://schemas.microsoft.com/office/powerpoint/2010/main" val="24113676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standing in the dirt&#10;&#10;Description automatically generated">
            <a:extLst>
              <a:ext uri="{FF2B5EF4-FFF2-40B4-BE49-F238E27FC236}">
                <a16:creationId xmlns:a16="http://schemas.microsoft.com/office/drawing/2014/main" id="{43D5B09F-662D-4C29-8F0B-8A3051EF9676}"/>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0"/>
            <a:ext cx="9208180" cy="5143500"/>
          </a:xfrm>
        </p:spPr>
      </p:pic>
      <p:sp>
        <p:nvSpPr>
          <p:cNvPr id="10287" name="Text Placeholder 10286"/>
          <p:cNvSpPr>
            <a:spLocks noGrp="1"/>
          </p:cNvSpPr>
          <p:nvPr>
            <p:ph type="body" sz="quarter" idx="40"/>
          </p:nvPr>
        </p:nvSpPr>
        <p:spPr>
          <a:xfrm>
            <a:off x="0" y="3130977"/>
            <a:ext cx="9208180" cy="1556279"/>
          </a:xfrm>
        </p:spPr>
        <p:txBody>
          <a:bodyPr/>
          <a:lstStyle/>
          <a:p>
            <a:endParaRPr lang="en-US" dirty="0"/>
          </a:p>
        </p:txBody>
      </p:sp>
      <p:sp>
        <p:nvSpPr>
          <p:cNvPr id="131" name="AutoShape 7"/>
          <p:cNvSpPr>
            <a:spLocks noChangeArrowheads="1"/>
          </p:cNvSpPr>
          <p:nvPr/>
        </p:nvSpPr>
        <p:spPr bwMode="auto">
          <a:xfrm>
            <a:off x="2295832" y="971550"/>
            <a:ext cx="5657850" cy="1943100"/>
          </a:xfrm>
          <a:prstGeom prst="roundRect">
            <a:avLst>
              <a:gd name="adj" fmla="val 16667"/>
            </a:avLst>
          </a:prstGeom>
          <a:noFill/>
          <a:ln w="9525">
            <a:noFill/>
            <a:round/>
            <a:headEnd/>
            <a:tailEnd/>
          </a:ln>
        </p:spPr>
        <p:txBody>
          <a:bodyPr wrap="none" lIns="68546" tIns="34273" rIns="68546" bIns="34273" anchor="ctr"/>
          <a:lstStyle/>
          <a:p>
            <a:endParaRPr lang="en-US" dirty="0">
              <a:latin typeface="Arial"/>
            </a:endParaRPr>
          </a:p>
        </p:txBody>
      </p:sp>
      <p:sp>
        <p:nvSpPr>
          <p:cNvPr id="132" name="Text Placeholder 11"/>
          <p:cNvSpPr>
            <a:spLocks noGrp="1"/>
          </p:cNvSpPr>
          <p:nvPr>
            <p:ph type="body" sz="quarter" idx="29"/>
          </p:nvPr>
        </p:nvSpPr>
        <p:spPr>
          <a:xfrm>
            <a:off x="1431187" y="2405762"/>
            <a:ext cx="1376363" cy="1376363"/>
          </a:xfrm>
        </p:spPr>
        <p:txBody>
          <a:bodyPr>
            <a:noAutofit/>
          </a:bodyPr>
          <a:lstStyle/>
          <a:p>
            <a:pPr>
              <a:lnSpc>
                <a:spcPct val="90000"/>
              </a:lnSpc>
            </a:pPr>
            <a:endParaRPr lang="en-US" dirty="0">
              <a:solidFill>
                <a:srgbClr val="FFC425"/>
              </a:solidFill>
            </a:endParaRPr>
          </a:p>
        </p:txBody>
      </p:sp>
      <p:sp>
        <p:nvSpPr>
          <p:cNvPr id="134" name="Text Placeholder 53"/>
          <p:cNvSpPr>
            <a:spLocks noGrp="1"/>
          </p:cNvSpPr>
          <p:nvPr>
            <p:ph type="body" sz="quarter" idx="31"/>
          </p:nvPr>
        </p:nvSpPr>
        <p:spPr>
          <a:xfrm>
            <a:off x="3958725" y="2426275"/>
            <a:ext cx="1376363" cy="1376363"/>
          </a:xfrm>
        </p:spPr>
        <p:txBody>
          <a:bodyPr/>
          <a:lstStyle/>
          <a:p>
            <a:endParaRPr lang="en-US" dirty="0"/>
          </a:p>
        </p:txBody>
      </p:sp>
      <p:sp>
        <p:nvSpPr>
          <p:cNvPr id="136" name="Text Placeholder 54"/>
          <p:cNvSpPr>
            <a:spLocks noGrp="1"/>
          </p:cNvSpPr>
          <p:nvPr>
            <p:ph type="body" sz="quarter" idx="33"/>
          </p:nvPr>
        </p:nvSpPr>
        <p:spPr>
          <a:xfrm>
            <a:off x="6525406" y="2446905"/>
            <a:ext cx="1376363" cy="1376363"/>
          </a:xfrm>
        </p:spPr>
        <p:txBody>
          <a:bodyPr/>
          <a:lstStyle/>
          <a:p>
            <a:endParaRPr lang="en-US" dirty="0"/>
          </a:p>
        </p:txBody>
      </p:sp>
      <p:sp>
        <p:nvSpPr>
          <p:cNvPr id="138" name="Text Placeholder 60"/>
          <p:cNvSpPr>
            <a:spLocks noGrp="1"/>
          </p:cNvSpPr>
          <p:nvPr>
            <p:ph type="body" sz="quarter" idx="42"/>
          </p:nvPr>
        </p:nvSpPr>
        <p:spPr>
          <a:xfrm>
            <a:off x="3549726" y="3941211"/>
            <a:ext cx="2131322" cy="543047"/>
          </a:xfrm>
        </p:spPr>
        <p:txBody>
          <a:bodyPr/>
          <a:lstStyle/>
          <a:p>
            <a:pPr>
              <a:lnSpc>
                <a:spcPct val="90000"/>
              </a:lnSpc>
            </a:pPr>
            <a:r>
              <a:rPr lang="en-US" sz="2200" dirty="0">
                <a:solidFill>
                  <a:srgbClr val="000000"/>
                </a:solidFill>
              </a:rPr>
              <a:t>Boost U.S. economic growth</a:t>
            </a:r>
          </a:p>
          <a:p>
            <a:pPr>
              <a:lnSpc>
                <a:spcPct val="90000"/>
              </a:lnSpc>
            </a:pPr>
            <a:endParaRPr lang="en-US" sz="2200" dirty="0">
              <a:solidFill>
                <a:srgbClr val="000000"/>
              </a:solidFill>
            </a:endParaRPr>
          </a:p>
        </p:txBody>
      </p:sp>
      <p:sp>
        <p:nvSpPr>
          <p:cNvPr id="139" name="Text Placeholder 62"/>
          <p:cNvSpPr>
            <a:spLocks noGrp="1"/>
          </p:cNvSpPr>
          <p:nvPr>
            <p:ph type="body" sz="quarter" idx="44"/>
          </p:nvPr>
        </p:nvSpPr>
        <p:spPr>
          <a:xfrm>
            <a:off x="6348098" y="3886200"/>
            <a:ext cx="1850225" cy="326535"/>
          </a:xfrm>
        </p:spPr>
        <p:txBody>
          <a:bodyPr/>
          <a:lstStyle/>
          <a:p>
            <a:pPr>
              <a:lnSpc>
                <a:spcPct val="90000"/>
              </a:lnSpc>
            </a:pPr>
            <a:r>
              <a:rPr lang="en-US" sz="2200" dirty="0">
                <a:solidFill>
                  <a:srgbClr val="000000"/>
                </a:solidFill>
              </a:rPr>
              <a:t>Strengthen our energy security</a:t>
            </a:r>
          </a:p>
          <a:p>
            <a:pPr>
              <a:lnSpc>
                <a:spcPct val="90000"/>
              </a:lnSpc>
            </a:pPr>
            <a:endParaRPr lang="en-US" sz="2200" dirty="0">
              <a:solidFill>
                <a:srgbClr val="000000"/>
              </a:solidFill>
            </a:endParaRPr>
          </a:p>
        </p:txBody>
      </p:sp>
      <p:sp>
        <p:nvSpPr>
          <p:cNvPr id="140" name="Text Placeholder 10247"/>
          <p:cNvSpPr>
            <a:spLocks noGrp="1"/>
          </p:cNvSpPr>
          <p:nvPr>
            <p:ph type="body" sz="quarter" idx="19"/>
          </p:nvPr>
        </p:nvSpPr>
        <p:spPr>
          <a:xfrm>
            <a:off x="1194462" y="3852896"/>
            <a:ext cx="1812771" cy="326535"/>
          </a:xfrm>
        </p:spPr>
        <p:txBody>
          <a:bodyPr/>
          <a:lstStyle/>
          <a:p>
            <a:pPr>
              <a:lnSpc>
                <a:spcPct val="90000"/>
              </a:lnSpc>
            </a:pPr>
            <a:r>
              <a:rPr lang="en-US" sz="2200" dirty="0">
                <a:solidFill>
                  <a:srgbClr val="000000"/>
                </a:solidFill>
              </a:rPr>
              <a:t>Create American jobs</a:t>
            </a:r>
          </a:p>
          <a:p>
            <a:pPr>
              <a:lnSpc>
                <a:spcPct val="90000"/>
              </a:lnSpc>
            </a:pPr>
            <a:endParaRPr lang="en-US" sz="2200" dirty="0">
              <a:solidFill>
                <a:srgbClr val="000000"/>
              </a:solidFill>
            </a:endParaRPr>
          </a:p>
        </p:txBody>
      </p:sp>
      <p:sp>
        <p:nvSpPr>
          <p:cNvPr id="10274" name="Title 10273"/>
          <p:cNvSpPr>
            <a:spLocks noGrp="1"/>
          </p:cNvSpPr>
          <p:nvPr>
            <p:ph type="title"/>
          </p:nvPr>
        </p:nvSpPr>
        <p:spPr>
          <a:xfrm>
            <a:off x="284084" y="0"/>
            <a:ext cx="4128117" cy="1162975"/>
          </a:xfrm>
        </p:spPr>
        <p:txBody>
          <a:bodyPr/>
          <a:lstStyle/>
          <a:p>
            <a:r>
              <a:rPr lang="en-US" dirty="0"/>
              <a:t>NREL Advanced Research and Innovations</a:t>
            </a:r>
          </a:p>
        </p:txBody>
      </p:sp>
      <p:pic>
        <p:nvPicPr>
          <p:cNvPr id="5" name="Picture 4">
            <a:extLst>
              <a:ext uri="{FF2B5EF4-FFF2-40B4-BE49-F238E27FC236}">
                <a16:creationId xmlns:a16="http://schemas.microsoft.com/office/drawing/2014/main" id="{EDEF1C37-332E-5545-90A0-0808E989994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35454" y="2672144"/>
            <a:ext cx="767828" cy="767828"/>
          </a:xfrm>
          <a:prstGeom prst="rect">
            <a:avLst/>
          </a:prstGeom>
        </p:spPr>
      </p:pic>
      <p:pic>
        <p:nvPicPr>
          <p:cNvPr id="11" name="Picture 10">
            <a:extLst>
              <a:ext uri="{FF2B5EF4-FFF2-40B4-BE49-F238E27FC236}">
                <a16:creationId xmlns:a16="http://schemas.microsoft.com/office/drawing/2014/main" id="{6A9E9540-11EC-1346-856E-DBF0E0260CC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271631" y="2765510"/>
            <a:ext cx="684540" cy="684540"/>
          </a:xfrm>
          <a:prstGeom prst="rect">
            <a:avLst/>
          </a:prstGeom>
        </p:spPr>
      </p:pic>
      <p:pic>
        <p:nvPicPr>
          <p:cNvPr id="17" name="Picture 16">
            <a:extLst>
              <a:ext uri="{FF2B5EF4-FFF2-40B4-BE49-F238E27FC236}">
                <a16:creationId xmlns:a16="http://schemas.microsoft.com/office/drawing/2014/main" id="{CA45363B-38CE-484C-A5F7-F0C4D622BE0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39252" y="2734328"/>
            <a:ext cx="760258" cy="760258"/>
          </a:xfrm>
          <a:prstGeom prst="rect">
            <a:avLst/>
          </a:prstGeom>
        </p:spPr>
      </p:pic>
    </p:spTree>
    <p:extLst>
      <p:ext uri="{BB962C8B-B14F-4D97-AF65-F5344CB8AC3E}">
        <p14:creationId xmlns:p14="http://schemas.microsoft.com/office/powerpoint/2010/main" val="732066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holding a glass and smiling at the camera&#10;&#10;Description automatically generated">
            <a:extLst>
              <a:ext uri="{FF2B5EF4-FFF2-40B4-BE49-F238E27FC236}">
                <a16:creationId xmlns:a16="http://schemas.microsoft.com/office/drawing/2014/main" id="{2CE0B8AA-E469-4680-8691-4EFE0A10787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 Placeholder 2"/>
          <p:cNvSpPr>
            <a:spLocks noGrp="1"/>
          </p:cNvSpPr>
          <p:nvPr>
            <p:ph type="body" sz="quarter" idx="11"/>
          </p:nvPr>
        </p:nvSpPr>
        <p:spPr>
          <a:xfrm>
            <a:off x="0" y="3540674"/>
            <a:ext cx="4699323" cy="628650"/>
          </a:xfrm>
        </p:spPr>
        <p:txBody>
          <a:bodyPr/>
          <a:lstStyle/>
          <a:p>
            <a:pPr algn="r"/>
            <a:r>
              <a:rPr lang="en-US" dirty="0"/>
              <a:t>NREL Leads America’s</a:t>
            </a:r>
          </a:p>
        </p:txBody>
      </p:sp>
      <p:sp>
        <p:nvSpPr>
          <p:cNvPr id="8" name="Text Placeholder 7"/>
          <p:cNvSpPr>
            <a:spLocks noGrp="1"/>
          </p:cNvSpPr>
          <p:nvPr>
            <p:ph type="body" sz="quarter" idx="12"/>
          </p:nvPr>
        </p:nvSpPr>
        <p:spPr>
          <a:xfrm>
            <a:off x="0" y="4312721"/>
            <a:ext cx="3286897" cy="628650"/>
          </a:xfrm>
        </p:spPr>
        <p:txBody>
          <a:bodyPr/>
          <a:lstStyle/>
          <a:p>
            <a:pPr algn="r"/>
            <a:r>
              <a:rPr lang="en-US" dirty="0">
                <a:solidFill>
                  <a:schemeClr val="bg2"/>
                </a:solidFill>
              </a:rPr>
              <a:t>Energy Future</a:t>
            </a:r>
          </a:p>
        </p:txBody>
      </p:sp>
    </p:spTree>
    <p:extLst>
      <p:ext uri="{BB962C8B-B14F-4D97-AF65-F5344CB8AC3E}">
        <p14:creationId xmlns:p14="http://schemas.microsoft.com/office/powerpoint/2010/main" val="981839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icture containing light&#10;&#10;Description automatically generated">
            <a:extLst>
              <a:ext uri="{FF2B5EF4-FFF2-40B4-BE49-F238E27FC236}">
                <a16:creationId xmlns:a16="http://schemas.microsoft.com/office/drawing/2014/main" id="{552541E2-DBDE-45D3-94EC-8CEA0E001B7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t="7803" b="7803"/>
          <a:stretch>
            <a:fillRect/>
          </a:stretch>
        </p:blipFill>
        <p:spPr>
          <a:xfrm>
            <a:off x="0" y="0"/>
            <a:ext cx="9144000" cy="5143500"/>
          </a:xfrm>
          <a:prstGeom prst="rect">
            <a:avLst/>
          </a:prstGeom>
        </p:spPr>
      </p:pic>
      <p:sp>
        <p:nvSpPr>
          <p:cNvPr id="3" name="Text Placeholder 2">
            <a:extLst>
              <a:ext uri="{FF2B5EF4-FFF2-40B4-BE49-F238E27FC236}">
                <a16:creationId xmlns:a16="http://schemas.microsoft.com/office/drawing/2014/main" id="{6426C3EA-8EA7-40BC-8E11-46AD948B7F9B}"/>
              </a:ext>
            </a:extLst>
          </p:cNvPr>
          <p:cNvSpPr>
            <a:spLocks noGrp="1"/>
          </p:cNvSpPr>
          <p:nvPr>
            <p:ph type="body" sz="quarter" idx="11"/>
          </p:nvPr>
        </p:nvSpPr>
        <p:spPr>
          <a:xfrm>
            <a:off x="-1" y="2767343"/>
            <a:ext cx="4373527" cy="628650"/>
          </a:xfrm>
        </p:spPr>
        <p:txBody>
          <a:bodyPr/>
          <a:lstStyle/>
          <a:p>
            <a:r>
              <a:rPr lang="en-US" dirty="0"/>
              <a:t>NREL’s 10-Year Plan: </a:t>
            </a:r>
          </a:p>
        </p:txBody>
      </p:sp>
      <p:sp>
        <p:nvSpPr>
          <p:cNvPr id="4" name="Text Placeholder 3">
            <a:extLst>
              <a:ext uri="{FF2B5EF4-FFF2-40B4-BE49-F238E27FC236}">
                <a16:creationId xmlns:a16="http://schemas.microsoft.com/office/drawing/2014/main" id="{BBF887A6-4DCE-4823-A1A0-56C98ED5F8E5}"/>
              </a:ext>
            </a:extLst>
          </p:cNvPr>
          <p:cNvSpPr>
            <a:spLocks noGrp="1"/>
          </p:cNvSpPr>
          <p:nvPr>
            <p:ph type="body" sz="quarter" idx="12"/>
          </p:nvPr>
        </p:nvSpPr>
        <p:spPr>
          <a:xfrm>
            <a:off x="0" y="3458331"/>
            <a:ext cx="4841358" cy="628650"/>
          </a:xfrm>
        </p:spPr>
        <p:txBody>
          <a:bodyPr/>
          <a:lstStyle/>
          <a:p>
            <a:r>
              <a:rPr lang="en-US" dirty="0"/>
              <a:t>A </a:t>
            </a:r>
            <a:r>
              <a:rPr lang="en-US" dirty="0">
                <a:solidFill>
                  <a:srgbClr val="FFC000"/>
                </a:solidFill>
              </a:rPr>
              <a:t>Vision</a:t>
            </a:r>
            <a:r>
              <a:rPr lang="en-US" dirty="0"/>
              <a:t> for the Future</a:t>
            </a:r>
          </a:p>
        </p:txBody>
      </p:sp>
    </p:spTree>
    <p:extLst>
      <p:ext uri="{BB962C8B-B14F-4D97-AF65-F5344CB8AC3E}">
        <p14:creationId xmlns:p14="http://schemas.microsoft.com/office/powerpoint/2010/main" val="5406476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901763-C286-794A-B53E-13C163292E7E}"/>
              </a:ext>
            </a:extLst>
          </p:cNvPr>
          <p:cNvSpPr>
            <a:spLocks noGrp="1"/>
          </p:cNvSpPr>
          <p:nvPr>
            <p:ph type="body" sz="quarter" idx="51"/>
          </p:nvPr>
        </p:nvSpPr>
        <p:spPr/>
        <p:txBody>
          <a:bodyPr/>
          <a:lstStyle/>
          <a:p>
            <a:r>
              <a:rPr lang="en-US" dirty="0"/>
              <a:t>NREL’s Vision </a:t>
            </a:r>
          </a:p>
        </p:txBody>
      </p:sp>
      <p:sp>
        <p:nvSpPr>
          <p:cNvPr id="4" name="Text Placeholder 3">
            <a:extLst>
              <a:ext uri="{FF2B5EF4-FFF2-40B4-BE49-F238E27FC236}">
                <a16:creationId xmlns:a16="http://schemas.microsoft.com/office/drawing/2014/main" id="{EA547013-D6E6-7C4A-91A8-E5A8808A6095}"/>
              </a:ext>
            </a:extLst>
          </p:cNvPr>
          <p:cNvSpPr>
            <a:spLocks noGrp="1"/>
          </p:cNvSpPr>
          <p:nvPr>
            <p:ph type="body" sz="quarter" idx="52"/>
          </p:nvPr>
        </p:nvSpPr>
        <p:spPr/>
        <p:txBody>
          <a:bodyPr/>
          <a:lstStyle/>
          <a:p>
            <a:r>
              <a:rPr lang="en-US" dirty="0"/>
              <a:t>Three critical research areas respond to today’s energy challenges and provide tomorrow’s solutions</a:t>
            </a:r>
          </a:p>
        </p:txBody>
      </p:sp>
      <p:grpSp>
        <p:nvGrpSpPr>
          <p:cNvPr id="30" name="Group 29">
            <a:extLst>
              <a:ext uri="{FF2B5EF4-FFF2-40B4-BE49-F238E27FC236}">
                <a16:creationId xmlns:a16="http://schemas.microsoft.com/office/drawing/2014/main" id="{25EC244C-585C-284A-8803-BE3187435FAA}"/>
              </a:ext>
            </a:extLst>
          </p:cNvPr>
          <p:cNvGrpSpPr/>
          <p:nvPr/>
        </p:nvGrpSpPr>
        <p:grpSpPr>
          <a:xfrm>
            <a:off x="366935" y="248108"/>
            <a:ext cx="2614429" cy="2716883"/>
            <a:chOff x="479405" y="206931"/>
            <a:chExt cx="2614429" cy="2716883"/>
          </a:xfrm>
        </p:grpSpPr>
        <p:pic>
          <p:nvPicPr>
            <p:cNvPr id="19" name="Picture 18">
              <a:extLst>
                <a:ext uri="{FF2B5EF4-FFF2-40B4-BE49-F238E27FC236}">
                  <a16:creationId xmlns:a16="http://schemas.microsoft.com/office/drawing/2014/main" id="{93531737-DC6A-4743-A6AC-48982D891F3B}"/>
                </a:ext>
              </a:extLst>
            </p:cNvPr>
            <p:cNvPicPr>
              <a:picLocks noChangeAspect="1"/>
            </p:cNvPicPr>
            <p:nvPr/>
          </p:nvPicPr>
          <p:blipFill rotWithShape="1">
            <a:blip r:embed="rId3"/>
            <a:srcRect l="6380" r="36079"/>
            <a:stretch/>
          </p:blipFill>
          <p:spPr>
            <a:xfrm>
              <a:off x="479405" y="206931"/>
              <a:ext cx="2614429" cy="2579232"/>
            </a:xfrm>
            <a:prstGeom prst="rect">
              <a:avLst/>
            </a:prstGeom>
          </p:spPr>
        </p:pic>
        <p:sp>
          <p:nvSpPr>
            <p:cNvPr id="15" name="Text Placeholder 19">
              <a:extLst>
                <a:ext uri="{FF2B5EF4-FFF2-40B4-BE49-F238E27FC236}">
                  <a16:creationId xmlns:a16="http://schemas.microsoft.com/office/drawing/2014/main" id="{99887B6A-E92C-034B-8388-E9A30D26925B}"/>
                </a:ext>
              </a:extLst>
            </p:cNvPr>
            <p:cNvSpPr txBox="1">
              <a:spLocks/>
            </p:cNvSpPr>
            <p:nvPr/>
          </p:nvSpPr>
          <p:spPr>
            <a:xfrm>
              <a:off x="479405" y="2406080"/>
              <a:ext cx="2614429" cy="517734"/>
            </a:xfrm>
            <a:prstGeom prst="rect">
              <a:avLst/>
            </a:prstGeom>
            <a:solidFill>
              <a:srgbClr val="8CC63E"/>
            </a:solidFill>
            <a:effectLst/>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720"/>
                </a:lnSpc>
                <a:buNone/>
              </a:pPr>
              <a:r>
                <a:rPr lang="en-US" sz="1600" b="1" dirty="0">
                  <a:solidFill>
                    <a:schemeClr val="bg1"/>
                  </a:solidFill>
                </a:rPr>
                <a:t>Integrated </a:t>
              </a:r>
              <a:br>
                <a:rPr lang="en-US" sz="1600" b="1" dirty="0">
                  <a:solidFill>
                    <a:schemeClr val="bg1"/>
                  </a:solidFill>
                </a:rPr>
              </a:br>
              <a:r>
                <a:rPr lang="en-US" sz="1600" b="1" dirty="0">
                  <a:solidFill>
                    <a:schemeClr val="bg1"/>
                  </a:solidFill>
                </a:rPr>
                <a:t>Energy Pathways</a:t>
              </a:r>
            </a:p>
          </p:txBody>
        </p:sp>
      </p:grpSp>
      <p:grpSp>
        <p:nvGrpSpPr>
          <p:cNvPr id="31" name="Group 30">
            <a:extLst>
              <a:ext uri="{FF2B5EF4-FFF2-40B4-BE49-F238E27FC236}">
                <a16:creationId xmlns:a16="http://schemas.microsoft.com/office/drawing/2014/main" id="{C43CABBC-84DE-8F42-B14E-EF001B57360B}"/>
              </a:ext>
            </a:extLst>
          </p:cNvPr>
          <p:cNvGrpSpPr/>
          <p:nvPr/>
        </p:nvGrpSpPr>
        <p:grpSpPr>
          <a:xfrm>
            <a:off x="6157766" y="248108"/>
            <a:ext cx="2614450" cy="2716883"/>
            <a:chOff x="3264764" y="206931"/>
            <a:chExt cx="2614450" cy="2716883"/>
          </a:xfrm>
        </p:grpSpPr>
        <p:pic>
          <p:nvPicPr>
            <p:cNvPr id="25" name="Picture 24">
              <a:extLst>
                <a:ext uri="{FF2B5EF4-FFF2-40B4-BE49-F238E27FC236}">
                  <a16:creationId xmlns:a16="http://schemas.microsoft.com/office/drawing/2014/main" id="{289DF7E9-31A6-274A-A9C8-AEB8B54DC864}"/>
                </a:ext>
              </a:extLst>
            </p:cNvPr>
            <p:cNvPicPr>
              <a:picLocks noChangeAspect="1"/>
            </p:cNvPicPr>
            <p:nvPr/>
          </p:nvPicPr>
          <p:blipFill rotWithShape="1">
            <a:blip r:embed="rId4"/>
            <a:srcRect t="8893"/>
            <a:stretch/>
          </p:blipFill>
          <p:spPr>
            <a:xfrm>
              <a:off x="3264764" y="206931"/>
              <a:ext cx="2614409" cy="2579232"/>
            </a:xfrm>
            <a:prstGeom prst="rect">
              <a:avLst/>
            </a:prstGeom>
          </p:spPr>
        </p:pic>
        <p:sp>
          <p:nvSpPr>
            <p:cNvPr id="21" name="Text Placeholder 19">
              <a:extLst>
                <a:ext uri="{FF2B5EF4-FFF2-40B4-BE49-F238E27FC236}">
                  <a16:creationId xmlns:a16="http://schemas.microsoft.com/office/drawing/2014/main" id="{18620A6E-E2CA-F441-B6E8-F173BA4B2B21}"/>
                </a:ext>
              </a:extLst>
            </p:cNvPr>
            <p:cNvSpPr txBox="1">
              <a:spLocks/>
            </p:cNvSpPr>
            <p:nvPr/>
          </p:nvSpPr>
          <p:spPr>
            <a:xfrm>
              <a:off x="3264785" y="2406080"/>
              <a:ext cx="2614429" cy="517734"/>
            </a:xfrm>
            <a:prstGeom prst="rect">
              <a:avLst/>
            </a:prstGeom>
            <a:solidFill>
              <a:srgbClr val="F8A11C"/>
            </a:solidFill>
            <a:effectLst/>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720"/>
                </a:lnSpc>
                <a:buNone/>
              </a:pPr>
              <a:r>
                <a:rPr lang="en-US" sz="1600" b="1" dirty="0">
                  <a:solidFill>
                    <a:schemeClr val="bg1"/>
                  </a:solidFill>
                </a:rPr>
                <a:t>Circular Economy </a:t>
              </a:r>
              <a:br>
                <a:rPr lang="en-US" sz="1600" b="1" dirty="0">
                  <a:solidFill>
                    <a:schemeClr val="bg1"/>
                  </a:solidFill>
                </a:rPr>
              </a:br>
              <a:r>
                <a:rPr lang="en-US" sz="1600" b="1" dirty="0">
                  <a:solidFill>
                    <a:schemeClr val="bg1"/>
                  </a:solidFill>
                </a:rPr>
                <a:t>for Energy Materials</a:t>
              </a:r>
            </a:p>
          </p:txBody>
        </p:sp>
      </p:grpSp>
      <p:grpSp>
        <p:nvGrpSpPr>
          <p:cNvPr id="32" name="Group 31">
            <a:extLst>
              <a:ext uri="{FF2B5EF4-FFF2-40B4-BE49-F238E27FC236}">
                <a16:creationId xmlns:a16="http://schemas.microsoft.com/office/drawing/2014/main" id="{6572C797-E128-AD42-A489-2282CB401971}"/>
              </a:ext>
            </a:extLst>
          </p:cNvPr>
          <p:cNvGrpSpPr/>
          <p:nvPr/>
        </p:nvGrpSpPr>
        <p:grpSpPr>
          <a:xfrm>
            <a:off x="3262340" y="248108"/>
            <a:ext cx="2614430" cy="2716883"/>
            <a:chOff x="6050165" y="206931"/>
            <a:chExt cx="2614430" cy="2716883"/>
          </a:xfrm>
        </p:grpSpPr>
        <p:pic>
          <p:nvPicPr>
            <p:cNvPr id="27" name="Picture 26">
              <a:extLst>
                <a:ext uri="{FF2B5EF4-FFF2-40B4-BE49-F238E27FC236}">
                  <a16:creationId xmlns:a16="http://schemas.microsoft.com/office/drawing/2014/main" id="{B1B6CFF7-C91A-F84C-8C62-557D02D92FE8}"/>
                </a:ext>
              </a:extLst>
            </p:cNvPr>
            <p:cNvPicPr>
              <a:picLocks noChangeAspect="1"/>
            </p:cNvPicPr>
            <p:nvPr/>
          </p:nvPicPr>
          <p:blipFill rotWithShape="1">
            <a:blip r:embed="rId5"/>
            <a:srcRect t="15868" b="2037"/>
            <a:stretch/>
          </p:blipFill>
          <p:spPr>
            <a:xfrm>
              <a:off x="6050165" y="206931"/>
              <a:ext cx="2614410" cy="2336800"/>
            </a:xfrm>
            <a:prstGeom prst="rect">
              <a:avLst/>
            </a:prstGeom>
          </p:spPr>
        </p:pic>
        <p:sp>
          <p:nvSpPr>
            <p:cNvPr id="23" name="Text Placeholder 19">
              <a:extLst>
                <a:ext uri="{FF2B5EF4-FFF2-40B4-BE49-F238E27FC236}">
                  <a16:creationId xmlns:a16="http://schemas.microsoft.com/office/drawing/2014/main" id="{1D8AB648-F821-FE40-8A3B-9B5E3CCBB032}"/>
                </a:ext>
              </a:extLst>
            </p:cNvPr>
            <p:cNvSpPr txBox="1">
              <a:spLocks/>
            </p:cNvSpPr>
            <p:nvPr/>
          </p:nvSpPr>
          <p:spPr>
            <a:xfrm>
              <a:off x="6050166" y="2406080"/>
              <a:ext cx="2614429" cy="517734"/>
            </a:xfrm>
            <a:prstGeom prst="rect">
              <a:avLst/>
            </a:prstGeom>
            <a:solidFill>
              <a:srgbClr val="D9531E"/>
            </a:solidFill>
            <a:effectLst/>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ts val="1720"/>
                </a:lnSpc>
                <a:buNone/>
              </a:pPr>
              <a:r>
                <a:rPr lang="en-US" sz="1600" b="1" dirty="0">
                  <a:solidFill>
                    <a:schemeClr val="bg1"/>
                  </a:solidFill>
                </a:rPr>
                <a:t>Electrons to </a:t>
              </a:r>
              <a:br>
                <a:rPr lang="en-US" sz="1600" b="1" dirty="0">
                  <a:solidFill>
                    <a:schemeClr val="bg1"/>
                  </a:solidFill>
                </a:rPr>
              </a:br>
              <a:r>
                <a:rPr lang="en-US" sz="1600" b="1" dirty="0">
                  <a:solidFill>
                    <a:schemeClr val="bg1"/>
                  </a:solidFill>
                </a:rPr>
                <a:t>Molecules</a:t>
              </a:r>
            </a:p>
          </p:txBody>
        </p:sp>
      </p:grpSp>
    </p:spTree>
    <p:extLst>
      <p:ext uri="{BB962C8B-B14F-4D97-AF65-F5344CB8AC3E}">
        <p14:creationId xmlns:p14="http://schemas.microsoft.com/office/powerpoint/2010/main" val="37608616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CE72BFB-2A9E-7341-A491-64C452B7ADD8}"/>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sp>
        <p:nvSpPr>
          <p:cNvPr id="5" name="TextBox 4">
            <a:extLst>
              <a:ext uri="{FF2B5EF4-FFF2-40B4-BE49-F238E27FC236}">
                <a16:creationId xmlns:a16="http://schemas.microsoft.com/office/drawing/2014/main" id="{5FBD549F-6530-4D84-9B34-961213DAD788}"/>
              </a:ext>
            </a:extLst>
          </p:cNvPr>
          <p:cNvSpPr txBox="1"/>
          <p:nvPr/>
        </p:nvSpPr>
        <p:spPr>
          <a:xfrm>
            <a:off x="1602407" y="98690"/>
            <a:ext cx="1403207" cy="1785104"/>
          </a:xfrm>
          <a:prstGeom prst="rect">
            <a:avLst/>
          </a:prstGeom>
          <a:noFill/>
        </p:spPr>
        <p:txBody>
          <a:bodyPr wrap="square" rtlCol="0">
            <a:spAutoFit/>
          </a:bodyPr>
          <a:lstStyle/>
          <a:p>
            <a:r>
              <a:rPr lang="en-US" sz="1100" b="1" dirty="0">
                <a:solidFill>
                  <a:srgbClr val="FF0000"/>
                </a:solidFill>
              </a:rPr>
              <a:t>Note: </a:t>
            </a:r>
            <a:r>
              <a:rPr lang="en-US" sz="1100" dirty="0">
                <a:solidFill>
                  <a:srgbClr val="FF0000"/>
                </a:solidFill>
              </a:rPr>
              <a:t>There are three versions of this graphic available. Please use the one that has the most appropriate level of detail for your audience – you do not need to use all three.</a:t>
            </a:r>
            <a:endParaRPr lang="en-US" sz="1400" dirty="0"/>
          </a:p>
        </p:txBody>
      </p:sp>
      <p:pic>
        <p:nvPicPr>
          <p:cNvPr id="3" name="Picture 2" descr="A picture containing device&#10;&#10;Description automatically generated">
            <a:extLst>
              <a:ext uri="{FF2B5EF4-FFF2-40B4-BE49-F238E27FC236}">
                <a16:creationId xmlns:a16="http://schemas.microsoft.com/office/drawing/2014/main" id="{3D5846ED-77C4-4287-B751-8D169CB28AC7}"/>
              </a:ext>
            </a:extLst>
          </p:cNvPr>
          <p:cNvPicPr>
            <a:picLocks noChangeAspect="1"/>
          </p:cNvPicPr>
          <p:nvPr/>
        </p:nvPicPr>
        <p:blipFill rotWithShape="1">
          <a:blip r:embed="rId3"/>
          <a:srcRect l="9104" t="9002" r="9352"/>
          <a:stretch/>
        </p:blipFill>
        <p:spPr>
          <a:xfrm>
            <a:off x="3421856" y="98690"/>
            <a:ext cx="4952270" cy="4946119"/>
          </a:xfrm>
          <a:prstGeom prst="rect">
            <a:avLst/>
          </a:prstGeom>
        </p:spPr>
      </p:pic>
    </p:spTree>
    <p:extLst>
      <p:ext uri="{BB962C8B-B14F-4D97-AF65-F5344CB8AC3E}">
        <p14:creationId xmlns:p14="http://schemas.microsoft.com/office/powerpoint/2010/main" val="286188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18726C-FE3A-44DF-8C5B-7E0B83FCBC1B}"/>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sp>
        <p:nvSpPr>
          <p:cNvPr id="6" name="TextBox 5">
            <a:extLst>
              <a:ext uri="{FF2B5EF4-FFF2-40B4-BE49-F238E27FC236}">
                <a16:creationId xmlns:a16="http://schemas.microsoft.com/office/drawing/2014/main" id="{FAC346D4-72C0-4456-9492-B93164C1601C}"/>
              </a:ext>
            </a:extLst>
          </p:cNvPr>
          <p:cNvSpPr txBox="1"/>
          <p:nvPr/>
        </p:nvSpPr>
        <p:spPr>
          <a:xfrm>
            <a:off x="1602407" y="98690"/>
            <a:ext cx="1403207" cy="1785104"/>
          </a:xfrm>
          <a:prstGeom prst="rect">
            <a:avLst/>
          </a:prstGeom>
          <a:noFill/>
        </p:spPr>
        <p:txBody>
          <a:bodyPr wrap="square" rtlCol="0">
            <a:spAutoFit/>
          </a:bodyPr>
          <a:lstStyle/>
          <a:p>
            <a:r>
              <a:rPr lang="en-US" sz="1100" b="1" dirty="0">
                <a:solidFill>
                  <a:srgbClr val="FF0000"/>
                </a:solidFill>
              </a:rPr>
              <a:t>Note: </a:t>
            </a:r>
            <a:r>
              <a:rPr lang="en-US" sz="1100" dirty="0">
                <a:solidFill>
                  <a:srgbClr val="FF0000"/>
                </a:solidFill>
              </a:rPr>
              <a:t>There are three versions of this graphic available. Please use the one that has the most appropriate level of detail for your audience – you do not need to use all three.</a:t>
            </a:r>
            <a:endParaRPr lang="en-US" sz="1400" dirty="0"/>
          </a:p>
        </p:txBody>
      </p:sp>
      <p:pic>
        <p:nvPicPr>
          <p:cNvPr id="7" name="Picture 6" descr="A screenshot of a cell phone&#10;&#10;Description automatically generated">
            <a:extLst>
              <a:ext uri="{FF2B5EF4-FFF2-40B4-BE49-F238E27FC236}">
                <a16:creationId xmlns:a16="http://schemas.microsoft.com/office/drawing/2014/main" id="{F62D89B2-81A8-4305-B809-0651E1E4D1E4}"/>
              </a:ext>
            </a:extLst>
          </p:cNvPr>
          <p:cNvPicPr>
            <a:picLocks noChangeAspect="1"/>
          </p:cNvPicPr>
          <p:nvPr/>
        </p:nvPicPr>
        <p:blipFill rotWithShape="1">
          <a:blip r:embed="rId3"/>
          <a:srcRect l="3510" t="7361" r="4131"/>
          <a:stretch/>
        </p:blipFill>
        <p:spPr>
          <a:xfrm>
            <a:off x="3005614" y="55826"/>
            <a:ext cx="5631180" cy="5055177"/>
          </a:xfrm>
          <a:prstGeom prst="rect">
            <a:avLst/>
          </a:prstGeom>
        </p:spPr>
      </p:pic>
    </p:spTree>
    <p:extLst>
      <p:ext uri="{BB962C8B-B14F-4D97-AF65-F5344CB8AC3E}">
        <p14:creationId xmlns:p14="http://schemas.microsoft.com/office/powerpoint/2010/main" val="345679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sp>
        <p:nvSpPr>
          <p:cNvPr id="7" name="TextBox 6">
            <a:extLst>
              <a:ext uri="{FF2B5EF4-FFF2-40B4-BE49-F238E27FC236}">
                <a16:creationId xmlns:a16="http://schemas.microsoft.com/office/drawing/2014/main" id="{9A8BE518-1B48-4A71-AC92-98D48D7E13FB}"/>
              </a:ext>
            </a:extLst>
          </p:cNvPr>
          <p:cNvSpPr txBox="1"/>
          <p:nvPr/>
        </p:nvSpPr>
        <p:spPr>
          <a:xfrm>
            <a:off x="1559544" y="98690"/>
            <a:ext cx="1233662" cy="1954381"/>
          </a:xfrm>
          <a:prstGeom prst="rect">
            <a:avLst/>
          </a:prstGeom>
          <a:noFill/>
        </p:spPr>
        <p:txBody>
          <a:bodyPr wrap="square" rtlCol="0">
            <a:spAutoFit/>
          </a:bodyPr>
          <a:lstStyle/>
          <a:p>
            <a:r>
              <a:rPr lang="en-US" sz="1100" b="1" dirty="0">
                <a:solidFill>
                  <a:srgbClr val="FF0000"/>
                </a:solidFill>
              </a:rPr>
              <a:t>Note: </a:t>
            </a:r>
            <a:r>
              <a:rPr lang="en-US" sz="1100" dirty="0">
                <a:solidFill>
                  <a:srgbClr val="FF0000"/>
                </a:solidFill>
              </a:rPr>
              <a:t>There are three versions of this graphic available. Please use the one that has the most appropriate level of detail for your audience – you do not need to use all three.</a:t>
            </a:r>
            <a:endParaRPr lang="en-US" sz="1400" dirty="0"/>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2704276" y="206366"/>
            <a:ext cx="6278709" cy="4529942"/>
          </a:xfrm>
          <a:prstGeom prst="rect">
            <a:avLst/>
          </a:prstGeom>
        </p:spPr>
      </p:pic>
    </p:spTree>
    <p:extLst>
      <p:ext uri="{BB962C8B-B14F-4D97-AF65-F5344CB8AC3E}">
        <p14:creationId xmlns:p14="http://schemas.microsoft.com/office/powerpoint/2010/main" val="2560192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garden&#10;&#10;Description automatically generated">
            <a:extLst>
              <a:ext uri="{FF2B5EF4-FFF2-40B4-BE49-F238E27FC236}">
                <a16:creationId xmlns:a16="http://schemas.microsoft.com/office/drawing/2014/main" id="{9E40C94E-3775-45A3-9189-440C0A5CA9BE}"/>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B9FCEE77-1D6E-A740-B4FB-96CF3298EC45}"/>
              </a:ext>
            </a:extLst>
          </p:cNvPr>
          <p:cNvSpPr>
            <a:spLocks noGrp="1"/>
          </p:cNvSpPr>
          <p:nvPr>
            <p:ph type="body" sz="quarter" idx="11"/>
          </p:nvPr>
        </p:nvSpPr>
        <p:spPr>
          <a:xfrm>
            <a:off x="1" y="3173139"/>
            <a:ext cx="4091354" cy="628650"/>
          </a:xfrm>
        </p:spPr>
        <p:txBody>
          <a:bodyPr/>
          <a:lstStyle/>
          <a:p>
            <a:r>
              <a:rPr lang="en-US" dirty="0">
                <a:solidFill>
                  <a:schemeClr val="accent2"/>
                </a:solidFill>
              </a:rPr>
              <a:t>Transforming</a:t>
            </a:r>
            <a:r>
              <a:rPr lang="en-US" dirty="0"/>
              <a:t> the</a:t>
            </a:r>
          </a:p>
        </p:txBody>
      </p:sp>
      <p:sp>
        <p:nvSpPr>
          <p:cNvPr id="7" name="Text Placeholder 6">
            <a:extLst>
              <a:ext uri="{FF2B5EF4-FFF2-40B4-BE49-F238E27FC236}">
                <a16:creationId xmlns:a16="http://schemas.microsoft.com/office/drawing/2014/main" id="{8139EC16-CF7F-E141-8120-6BD5579C3547}"/>
              </a:ext>
            </a:extLst>
          </p:cNvPr>
          <p:cNvSpPr>
            <a:spLocks noGrp="1"/>
          </p:cNvSpPr>
          <p:nvPr>
            <p:ph type="body" sz="quarter" idx="12"/>
          </p:nvPr>
        </p:nvSpPr>
        <p:spPr>
          <a:xfrm>
            <a:off x="0" y="3861485"/>
            <a:ext cx="7209692" cy="628650"/>
          </a:xfrm>
        </p:spPr>
        <p:txBody>
          <a:bodyPr/>
          <a:lstStyle/>
          <a:p>
            <a:r>
              <a:rPr lang="en-US" dirty="0">
                <a:solidFill>
                  <a:schemeClr val="accent2"/>
                </a:solidFill>
              </a:rPr>
              <a:t>Energy Supply </a:t>
            </a:r>
            <a:r>
              <a:rPr lang="en-US" dirty="0"/>
              <a:t>in the United States</a:t>
            </a:r>
          </a:p>
        </p:txBody>
      </p:sp>
    </p:spTree>
    <p:extLst>
      <p:ext uri="{BB962C8B-B14F-4D97-AF65-F5344CB8AC3E}">
        <p14:creationId xmlns:p14="http://schemas.microsoft.com/office/powerpoint/2010/main" val="32250523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C752B-4FDE-614B-89E5-F9A0B4C4E5D2}"/>
              </a:ext>
            </a:extLst>
          </p:cNvPr>
          <p:cNvSpPr>
            <a:spLocks noGrp="1"/>
          </p:cNvSpPr>
          <p:nvPr>
            <p:ph type="body" sz="quarter" idx="50"/>
          </p:nvPr>
        </p:nvSpPr>
        <p:spPr>
          <a:xfrm>
            <a:off x="319076" y="2918615"/>
            <a:ext cx="2433627" cy="1886403"/>
          </a:xfrm>
        </p:spPr>
        <p:txBody>
          <a:bodyPr/>
          <a:lstStyle/>
          <a:p>
            <a:r>
              <a:rPr lang="en-US" sz="1800" b="1" dirty="0"/>
              <a:t>Concept</a:t>
            </a:r>
          </a:p>
          <a:p>
            <a:pPr marL="171450" indent="-171450">
              <a:buFont typeface="Arial" panose="020B0604020202020204" pitchFamily="34" charset="0"/>
              <a:buChar char="•"/>
            </a:pPr>
            <a:r>
              <a:rPr lang="en-US" sz="1400" dirty="0"/>
              <a:t>Create new, value-added, highly resilient integrated energy systems</a:t>
            </a:r>
            <a:endParaRPr lang="en-US" sz="1400" b="1" dirty="0"/>
          </a:p>
        </p:txBody>
      </p:sp>
      <p:sp>
        <p:nvSpPr>
          <p:cNvPr id="3" name="Title 2">
            <a:extLst>
              <a:ext uri="{FF2B5EF4-FFF2-40B4-BE49-F238E27FC236}">
                <a16:creationId xmlns:a16="http://schemas.microsoft.com/office/drawing/2014/main" id="{5B05E9C1-776E-D54B-AC5A-FCA25CD1B6AA}"/>
              </a:ext>
            </a:extLst>
          </p:cNvPr>
          <p:cNvSpPr>
            <a:spLocks noGrp="1"/>
          </p:cNvSpPr>
          <p:nvPr>
            <p:ph type="title"/>
          </p:nvPr>
        </p:nvSpPr>
        <p:spPr>
          <a:xfrm>
            <a:off x="-1" y="2177143"/>
            <a:ext cx="5921829" cy="506186"/>
          </a:xfrm>
        </p:spPr>
        <p:txBody>
          <a:bodyPr/>
          <a:lstStyle/>
          <a:p>
            <a:r>
              <a:rPr lang="en-US" dirty="0"/>
              <a:t>Electrification of the Economy</a:t>
            </a:r>
          </a:p>
        </p:txBody>
      </p:sp>
      <p:sp>
        <p:nvSpPr>
          <p:cNvPr id="6" name="Text Placeholder 4">
            <a:extLst>
              <a:ext uri="{FF2B5EF4-FFF2-40B4-BE49-F238E27FC236}">
                <a16:creationId xmlns:a16="http://schemas.microsoft.com/office/drawing/2014/main" id="{5799341E-F1B5-2841-8A71-7518A06CF7DC}"/>
              </a:ext>
            </a:extLst>
          </p:cNvPr>
          <p:cNvSpPr txBox="1">
            <a:spLocks/>
          </p:cNvSpPr>
          <p:nvPr/>
        </p:nvSpPr>
        <p:spPr>
          <a:xfrm>
            <a:off x="2705478" y="2918616"/>
            <a:ext cx="2338142"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Benefit</a:t>
            </a:r>
          </a:p>
          <a:p>
            <a:pPr marL="171450" indent="-171450">
              <a:buFont typeface="Arial" panose="020B0604020202020204" pitchFamily="34" charset="0"/>
              <a:buChar char="•"/>
              <a:defRPr/>
            </a:pPr>
            <a:r>
              <a:rPr lang="en-US" sz="1400" dirty="0"/>
              <a:t>Increases reliance on domestic resources to enhance security and resiliency and enable economic growth</a:t>
            </a:r>
          </a:p>
          <a:p>
            <a:pPr marL="285750" marR="0" lvl="0"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Calibri"/>
              <a:ea typeface="+mn-ea"/>
              <a:cs typeface="+mn-cs"/>
            </a:endParaRPr>
          </a:p>
        </p:txBody>
      </p:sp>
      <p:sp>
        <p:nvSpPr>
          <p:cNvPr id="7" name="Text Placeholder 4">
            <a:extLst>
              <a:ext uri="{FF2B5EF4-FFF2-40B4-BE49-F238E27FC236}">
                <a16:creationId xmlns:a16="http://schemas.microsoft.com/office/drawing/2014/main" id="{F873F3E8-E8CB-9F40-A9B7-48D856DA53A2}"/>
              </a:ext>
            </a:extLst>
          </p:cNvPr>
          <p:cNvSpPr txBox="1">
            <a:spLocks/>
          </p:cNvSpPr>
          <p:nvPr/>
        </p:nvSpPr>
        <p:spPr>
          <a:xfrm>
            <a:off x="4942151" y="2918617"/>
            <a:ext cx="4046866"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Challenges</a:t>
            </a:r>
          </a:p>
          <a:p>
            <a:pPr marL="171450" marR="0" lvl="0" indent="-171450" algn="l" defTabSz="4572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sz="1400" dirty="0"/>
              <a:t>Providing scalable renewable generation and storage</a:t>
            </a:r>
          </a:p>
          <a:p>
            <a:pPr marL="171450" marR="0" lvl="0" indent="-171450" algn="l" defTabSz="4572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sz="1400" dirty="0"/>
              <a:t>Developing secure, resilient, and cost-effective technologies and systems</a:t>
            </a:r>
          </a:p>
          <a:p>
            <a:pPr marL="171450" marR="0" lvl="0" indent="-171450" algn="l" defTabSz="457200" rtl="0" eaLnBrk="1" fontAlgn="auto" latinLnBrk="0" hangingPunct="1">
              <a:lnSpc>
                <a:spcPct val="100000"/>
              </a:lnSpc>
              <a:spcBef>
                <a:spcPct val="20000"/>
              </a:spcBef>
              <a:spcAft>
                <a:spcPts val="0"/>
              </a:spcAft>
              <a:buClrTx/>
              <a:buSzTx/>
              <a:buFont typeface="Arial" panose="020B0604020202020204" pitchFamily="34" charset="0"/>
              <a:buChar char="•"/>
              <a:defRPr/>
            </a:pPr>
            <a:r>
              <a:rPr lang="en-US" sz="1400" dirty="0"/>
              <a:t>Enabling systems integration of transportation, buildings, industry, renewables, and the grid</a:t>
            </a:r>
          </a:p>
          <a:p>
            <a:pPr marL="285750" marR="0" lvl="0" indent="-285750" algn="l" defTabSz="4572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Calibri"/>
              <a:ea typeface="+mn-ea"/>
              <a:cs typeface="+mn-cs"/>
            </a:endParaRPr>
          </a:p>
        </p:txBody>
      </p:sp>
      <p:pic>
        <p:nvPicPr>
          <p:cNvPr id="14" name="Picture Placeholder 13">
            <a:extLst>
              <a:ext uri="{FF2B5EF4-FFF2-40B4-BE49-F238E27FC236}">
                <a16:creationId xmlns:a16="http://schemas.microsoft.com/office/drawing/2014/main" id="{A08957A2-FD25-4060-9C23-AF82FD04DCE7}"/>
              </a:ext>
            </a:extLst>
          </p:cNvPr>
          <p:cNvPicPr>
            <a:picLocks noGrp="1" noChangeAspect="1"/>
          </p:cNvPicPr>
          <p:nvPr>
            <p:ph type="pic" sz="quarter" idx="49"/>
          </p:nvPr>
        </p:nvPicPr>
        <p:blipFill>
          <a:blip r:embed="rId3" cstate="print">
            <a:extLst>
              <a:ext uri="{28A0092B-C50C-407E-A947-70E740481C1C}">
                <a14:useLocalDpi xmlns:a14="http://schemas.microsoft.com/office/drawing/2010/main"/>
              </a:ext>
            </a:extLst>
          </a:blip>
          <a:srcRect/>
          <a:stretch>
            <a:fillRect/>
          </a:stretch>
        </p:blipFill>
        <p:spPr>
          <a:prstGeom prst="rect">
            <a:avLst/>
          </a:prstGeom>
        </p:spPr>
      </p:pic>
      <p:sp>
        <p:nvSpPr>
          <p:cNvPr id="16" name="Title 2">
            <a:extLst>
              <a:ext uri="{FF2B5EF4-FFF2-40B4-BE49-F238E27FC236}">
                <a16:creationId xmlns:a16="http://schemas.microsoft.com/office/drawing/2014/main" id="{9ADAE77E-33DF-4EFB-B35B-989FF0345802}"/>
              </a:ext>
            </a:extLst>
          </p:cNvPr>
          <p:cNvSpPr txBox="1">
            <a:spLocks/>
          </p:cNvSpPr>
          <p:nvPr/>
        </p:nvSpPr>
        <p:spPr>
          <a:xfrm>
            <a:off x="0" y="2177142"/>
            <a:ext cx="5090845" cy="506186"/>
          </a:xfrm>
          <a:prstGeom prst="rect">
            <a:avLst/>
          </a:prstGeom>
          <a:solidFill>
            <a:srgbClr val="8CC63E"/>
          </a:solidFill>
        </p:spPr>
        <p:txBody>
          <a:bodyPr vert="horz" wrap="square" lIns="274320" tIns="91440" rIns="91440" bIns="45720" rtlCol="0" anchor="ctr">
            <a:spAutoFit/>
          </a:bodyPr>
          <a:lstStyle>
            <a:lvl1pPr marL="0" algn="l"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Integrated Energy Pathways</a:t>
            </a:r>
          </a:p>
        </p:txBody>
      </p:sp>
    </p:spTree>
    <p:extLst>
      <p:ext uri="{BB962C8B-B14F-4D97-AF65-F5344CB8AC3E}">
        <p14:creationId xmlns:p14="http://schemas.microsoft.com/office/powerpoint/2010/main" val="26135707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2">
            <a:extLst>
              <a:ext uri="{FF2B5EF4-FFF2-40B4-BE49-F238E27FC236}">
                <a16:creationId xmlns:a16="http://schemas.microsoft.com/office/drawing/2014/main" id="{560298A2-15D1-4F87-8297-3F3C175776ED}"/>
              </a:ext>
            </a:extLst>
          </p:cNvPr>
          <p:cNvSpPr txBox="1">
            <a:spLocks/>
          </p:cNvSpPr>
          <p:nvPr/>
        </p:nvSpPr>
        <p:spPr>
          <a:xfrm>
            <a:off x="0" y="1680519"/>
            <a:ext cx="9143999" cy="3093661"/>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100" b="0" i="0" u="none" strike="noStrike" kern="1200" cap="none" spc="0" normalizeH="0" baseline="0" noProof="0" dirty="0">
              <a:ln>
                <a:noFill/>
              </a:ln>
              <a:solidFill>
                <a:srgbClr val="333333"/>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A8A3B0E5-7B41-844F-8612-A52AA3DA6A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8" r="48"/>
          <a:stretch/>
        </p:blipFill>
        <p:spPr>
          <a:xfrm>
            <a:off x="0" y="0"/>
            <a:ext cx="9143999" cy="5143500"/>
          </a:xfrm>
          <a:prstGeom prst="rect">
            <a:avLst/>
          </a:prstGeom>
        </p:spPr>
      </p:pic>
      <p:sp>
        <p:nvSpPr>
          <p:cNvPr id="5" name="Rectangle 4">
            <a:extLst>
              <a:ext uri="{FF2B5EF4-FFF2-40B4-BE49-F238E27FC236}">
                <a16:creationId xmlns:a16="http://schemas.microsoft.com/office/drawing/2014/main" id="{0AD834F7-B42A-5440-A7EA-96BD5908AD2B}"/>
              </a:ext>
            </a:extLst>
          </p:cNvPr>
          <p:cNvSpPr/>
          <p:nvPr/>
        </p:nvSpPr>
        <p:spPr>
          <a:xfrm>
            <a:off x="416560" y="4086510"/>
            <a:ext cx="8321040" cy="897385"/>
          </a:xfrm>
          <a:prstGeom prst="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14E3FA22-7073-7D48-B229-038717C18B1F}"/>
              </a:ext>
            </a:extLst>
          </p:cNvPr>
          <p:cNvSpPr txBox="1">
            <a:spLocks/>
          </p:cNvSpPr>
          <p:nvPr/>
        </p:nvSpPr>
        <p:spPr>
          <a:xfrm>
            <a:off x="0" y="1676400"/>
            <a:ext cx="9143999" cy="2410110"/>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100" b="0" i="0" u="none" strike="noStrike" kern="1200" cap="none" spc="0" normalizeH="0" baseline="0" noProof="0" dirty="0">
              <a:ln>
                <a:noFill/>
              </a:ln>
              <a:solidFill>
                <a:srgbClr val="333333"/>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87114257-5527-7248-8507-DD2843E3E2DC}"/>
              </a:ext>
            </a:extLst>
          </p:cNvPr>
          <p:cNvSpPr txBox="1"/>
          <p:nvPr/>
        </p:nvSpPr>
        <p:spPr>
          <a:xfrm>
            <a:off x="359411" y="1798215"/>
            <a:ext cx="3632099" cy="2149306"/>
          </a:xfrm>
          <a:prstGeom prst="rect">
            <a:avLst/>
          </a:prstGeom>
          <a:noFill/>
        </p:spPr>
        <p:txBody>
          <a:bodyPr wrap="square" rtlCol="0">
            <a:sp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lang="en-US" sz="2200" b="1" dirty="0">
                <a:latin typeface="Calibri"/>
              </a:rPr>
              <a:t>Goal</a:t>
            </a:r>
            <a:endParaRPr kumimoji="0" lang="en-US" sz="2200" b="1" i="0" u="none" strike="noStrike" kern="1200" cap="none" spc="0" normalizeH="0" baseline="0" noProof="0" dirty="0">
              <a:ln>
                <a:noFill/>
              </a:ln>
              <a:effectLst/>
              <a:uLnTx/>
              <a:uFillTx/>
              <a:latin typeface="Calibri"/>
            </a:endParaRPr>
          </a:p>
          <a:p>
            <a:pPr lvl="0">
              <a:defRPr/>
            </a:pPr>
            <a:r>
              <a:rPr lang="en-US" sz="1600" dirty="0"/>
              <a:t>Focuses on research that will maximize and leverage the value of existing power systems while integrating renewables, building and industrial loads, energy storage, and transportation. This effort will modernize our energy systems and ensure a secure and resilient grid.</a:t>
            </a:r>
            <a:endParaRPr kumimoji="0" lang="en-US" sz="1400" b="1" i="0" u="none" strike="noStrike" kern="1200" cap="none" spc="0" normalizeH="0" baseline="0" noProof="0" dirty="0">
              <a:ln>
                <a:noFill/>
              </a:ln>
              <a:solidFill>
                <a:srgbClr val="333333"/>
              </a:solidFill>
              <a:effectLst/>
              <a:uLnTx/>
              <a:uFillTx/>
              <a:latin typeface="Calibri"/>
              <a:ea typeface="+mn-ea"/>
              <a:cs typeface="+mn-cs"/>
            </a:endParaRPr>
          </a:p>
        </p:txBody>
      </p:sp>
      <p:sp>
        <p:nvSpPr>
          <p:cNvPr id="28" name="TextBox 27">
            <a:extLst>
              <a:ext uri="{FF2B5EF4-FFF2-40B4-BE49-F238E27FC236}">
                <a16:creationId xmlns:a16="http://schemas.microsoft.com/office/drawing/2014/main" id="{5C884841-33AC-4F69-AD1F-236366C73C0D}"/>
              </a:ext>
            </a:extLst>
          </p:cNvPr>
          <p:cNvSpPr txBox="1"/>
          <p:nvPr/>
        </p:nvSpPr>
        <p:spPr>
          <a:xfrm>
            <a:off x="599441" y="4131723"/>
            <a:ext cx="7652512" cy="769441"/>
          </a:xfrm>
          <a:prstGeom prst="rect">
            <a:avLst/>
          </a:prstGeom>
          <a:noFill/>
        </p:spPr>
        <p:txBody>
          <a:bodyPr wrap="square" rtlCol="0">
            <a:spAutoFit/>
          </a:bodyPr>
          <a:lstStyle/>
          <a:p>
            <a:r>
              <a:rPr lang="en-US" sz="1600" b="1" dirty="0">
                <a:solidFill>
                  <a:schemeClr val="bg1"/>
                </a:solidFill>
              </a:rPr>
              <a:t>Opportunities: </a:t>
            </a:r>
            <a:r>
              <a:rPr lang="en-US" sz="1400" dirty="0">
                <a:solidFill>
                  <a:schemeClr val="bg1"/>
                </a:solidFill>
              </a:rPr>
              <a:t>Autonomous Systems, Advanced Storage, Interconnected Security and Resiliency, Integration and Control of Distributed Systems, Energy Resilience Science, Transportation Systems Integration, Medium- and Heavy-Duty Vehicle Electrification Charging Infrastructure</a:t>
            </a:r>
          </a:p>
        </p:txBody>
      </p:sp>
      <p:sp>
        <p:nvSpPr>
          <p:cNvPr id="15" name="Title 2">
            <a:extLst>
              <a:ext uri="{FF2B5EF4-FFF2-40B4-BE49-F238E27FC236}">
                <a16:creationId xmlns:a16="http://schemas.microsoft.com/office/drawing/2014/main" id="{9670C9F4-4EA9-E347-90A6-61DE8E6669B3}"/>
              </a:ext>
            </a:extLst>
          </p:cNvPr>
          <p:cNvSpPr txBox="1">
            <a:spLocks/>
          </p:cNvSpPr>
          <p:nvPr/>
        </p:nvSpPr>
        <p:spPr>
          <a:xfrm>
            <a:off x="-4454" y="1170642"/>
            <a:ext cx="4910365" cy="506186"/>
          </a:xfrm>
          <a:prstGeom prst="rect">
            <a:avLst/>
          </a:prstGeom>
          <a:solidFill>
            <a:srgbClr val="8CC63E"/>
          </a:solidFill>
        </p:spPr>
        <p:txBody>
          <a:bodyPr vert="horz" wrap="square" lIns="274320" tIns="91440" rIns="91440" bIns="45720" rtlCol="0" anchor="ctr">
            <a:spAutoFit/>
          </a:bodyPr>
          <a:lstStyle>
            <a:lvl1pPr marL="0" algn="l"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Integrated Energy Pathways</a:t>
            </a:r>
          </a:p>
        </p:txBody>
      </p:sp>
      <p:sp>
        <p:nvSpPr>
          <p:cNvPr id="17" name="TextBox 16">
            <a:extLst>
              <a:ext uri="{FF2B5EF4-FFF2-40B4-BE49-F238E27FC236}">
                <a16:creationId xmlns:a16="http://schemas.microsoft.com/office/drawing/2014/main" id="{E7992A78-B872-43BB-AE13-C0E33D391508}"/>
              </a:ext>
            </a:extLst>
          </p:cNvPr>
          <p:cNvSpPr txBox="1"/>
          <p:nvPr/>
        </p:nvSpPr>
        <p:spPr>
          <a:xfrm>
            <a:off x="3835248" y="2957720"/>
            <a:ext cx="1698743"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Generation, Storage, and Integration</a:t>
            </a:r>
          </a:p>
        </p:txBody>
      </p:sp>
      <p:sp>
        <p:nvSpPr>
          <p:cNvPr id="19" name="TextBox 18">
            <a:extLst>
              <a:ext uri="{FF2B5EF4-FFF2-40B4-BE49-F238E27FC236}">
                <a16:creationId xmlns:a16="http://schemas.microsoft.com/office/drawing/2014/main" id="{215CDACF-6084-4EE8-B3B4-9E1787B0145B}"/>
              </a:ext>
            </a:extLst>
          </p:cNvPr>
          <p:cNvSpPr txBox="1"/>
          <p:nvPr/>
        </p:nvSpPr>
        <p:spPr>
          <a:xfrm>
            <a:off x="5533991" y="2957720"/>
            <a:ext cx="1698743" cy="579646"/>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System Security and Resilience</a:t>
            </a:r>
          </a:p>
        </p:txBody>
      </p:sp>
      <p:sp>
        <p:nvSpPr>
          <p:cNvPr id="20" name="TextBox 19">
            <a:extLst>
              <a:ext uri="{FF2B5EF4-FFF2-40B4-BE49-F238E27FC236}">
                <a16:creationId xmlns:a16="http://schemas.microsoft.com/office/drawing/2014/main" id="{A5AB0BA6-A95D-40AE-A98D-6F5CFFA77560}"/>
              </a:ext>
            </a:extLst>
          </p:cNvPr>
          <p:cNvSpPr txBox="1"/>
          <p:nvPr/>
        </p:nvSpPr>
        <p:spPr>
          <a:xfrm>
            <a:off x="7214180" y="2957720"/>
            <a:ext cx="1432460" cy="579646"/>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Advanced Mobility</a:t>
            </a:r>
          </a:p>
        </p:txBody>
      </p:sp>
      <p:pic>
        <p:nvPicPr>
          <p:cNvPr id="24" name="Picture Placeholder 30">
            <a:extLst>
              <a:ext uri="{FF2B5EF4-FFF2-40B4-BE49-F238E27FC236}">
                <a16:creationId xmlns:a16="http://schemas.microsoft.com/office/drawing/2014/main" id="{00F404E9-51AE-40DB-9F3C-96FCD760496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545" t="-4545" r="-4545" b="-4545"/>
          <a:stretch/>
        </p:blipFill>
        <p:spPr>
          <a:xfrm>
            <a:off x="4272989" y="1981135"/>
            <a:ext cx="914400" cy="914400"/>
          </a:xfrm>
          <a:prstGeom prst="ellipse">
            <a:avLst/>
          </a:prstGeom>
          <a:solidFill>
            <a:schemeClr val="accent4"/>
          </a:solidFill>
        </p:spPr>
      </p:pic>
      <p:pic>
        <p:nvPicPr>
          <p:cNvPr id="25" name="Picture Placeholder 36">
            <a:extLst>
              <a:ext uri="{FF2B5EF4-FFF2-40B4-BE49-F238E27FC236}">
                <a16:creationId xmlns:a16="http://schemas.microsoft.com/office/drawing/2014/main" id="{E363DCF9-722A-411D-813C-28685F55B34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4545" t="-4545" r="-4545" b="-4545"/>
          <a:stretch/>
        </p:blipFill>
        <p:spPr>
          <a:xfrm>
            <a:off x="5912838" y="1981135"/>
            <a:ext cx="914400" cy="914400"/>
          </a:xfrm>
          <a:prstGeom prst="ellipse">
            <a:avLst/>
          </a:prstGeom>
          <a:solidFill>
            <a:schemeClr val="accent3"/>
          </a:solidFill>
        </p:spPr>
      </p:pic>
      <p:pic>
        <p:nvPicPr>
          <p:cNvPr id="31" name="Picture Placeholder 20">
            <a:extLst>
              <a:ext uri="{FF2B5EF4-FFF2-40B4-BE49-F238E27FC236}">
                <a16:creationId xmlns:a16="http://schemas.microsoft.com/office/drawing/2014/main" id="{A426E3AF-A119-4033-A72A-94DC07AB95A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222" t="-14221" r="-14222" b="-14221"/>
          <a:stretch/>
        </p:blipFill>
        <p:spPr>
          <a:xfrm>
            <a:off x="7498754" y="1981138"/>
            <a:ext cx="914400" cy="914397"/>
          </a:xfrm>
          <a:prstGeom prst="ellipse">
            <a:avLst/>
          </a:prstGeom>
          <a:solidFill>
            <a:schemeClr val="accent2"/>
          </a:solidFill>
        </p:spPr>
      </p:pic>
    </p:spTree>
    <p:extLst>
      <p:ext uri="{BB962C8B-B14F-4D97-AF65-F5344CB8AC3E}">
        <p14:creationId xmlns:p14="http://schemas.microsoft.com/office/powerpoint/2010/main" val="2713683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B2705671-8F88-4DFA-ACC0-5D947F7FCE6F}"/>
              </a:ext>
            </a:extLst>
          </p:cNvPr>
          <p:cNvPicPr>
            <a:picLocks noGrp="1" noChangeAspect="1"/>
          </p:cNvPicPr>
          <p:nvPr>
            <p:ph type="pic" sz="quarter" idx="49"/>
          </p:nvPr>
        </p:nvPicPr>
        <p:blipFill>
          <a:blip r:embed="rId3" cstate="print">
            <a:extLst>
              <a:ext uri="{28A0092B-C50C-407E-A947-70E740481C1C}">
                <a14:useLocalDpi xmlns:a14="http://schemas.microsoft.com/office/drawing/2010/main"/>
              </a:ext>
            </a:extLst>
          </a:blip>
          <a:srcRect t="25549" b="25549"/>
          <a:stretch>
            <a:fillRect/>
          </a:stretch>
        </p:blipFill>
        <p:spPr/>
      </p:pic>
      <p:sp>
        <p:nvSpPr>
          <p:cNvPr id="5" name="Text Placeholder 4">
            <a:extLst>
              <a:ext uri="{FF2B5EF4-FFF2-40B4-BE49-F238E27FC236}">
                <a16:creationId xmlns:a16="http://schemas.microsoft.com/office/drawing/2014/main" id="{239C752B-4FDE-614B-89E5-F9A0B4C4E5D2}"/>
              </a:ext>
            </a:extLst>
          </p:cNvPr>
          <p:cNvSpPr>
            <a:spLocks noGrp="1"/>
          </p:cNvSpPr>
          <p:nvPr>
            <p:ph type="body" sz="quarter" idx="50"/>
          </p:nvPr>
        </p:nvSpPr>
        <p:spPr>
          <a:xfrm>
            <a:off x="342048" y="2968625"/>
            <a:ext cx="2447647" cy="1886403"/>
          </a:xfrm>
        </p:spPr>
        <p:txBody>
          <a:bodyPr/>
          <a:lstStyle/>
          <a:p>
            <a:r>
              <a:rPr lang="en-US" sz="1800" b="1" dirty="0"/>
              <a:t>Concept</a:t>
            </a:r>
          </a:p>
          <a:p>
            <a:pPr marL="173038" indent="-173038">
              <a:buFont typeface="Arial" panose="020B0604020202020204" pitchFamily="34" charset="0"/>
              <a:buChar char="•"/>
            </a:pPr>
            <a:r>
              <a:rPr lang="en-US" sz="1400" dirty="0">
                <a:solidFill>
                  <a:sysClr val="windowText" lastClr="000000"/>
                </a:solidFill>
              </a:rPr>
              <a:t>Use abundant and cheap electrons to make chemical bonds for</a:t>
            </a:r>
            <a:r>
              <a:rPr lang="en-US" sz="1400" dirty="0">
                <a:solidFill>
                  <a:srgbClr val="333333"/>
                </a:solidFill>
              </a:rPr>
              <a:t> chemical, material, or fuel synthesis; and/or energy storage</a:t>
            </a:r>
            <a:endParaRPr lang="en-US" sz="1400" baseline="-25000" dirty="0">
              <a:solidFill>
                <a:sysClr val="windowText" lastClr="000000"/>
              </a:solidFill>
            </a:endParaRPr>
          </a:p>
        </p:txBody>
      </p:sp>
      <p:sp>
        <p:nvSpPr>
          <p:cNvPr id="3" name="Title 2">
            <a:extLst>
              <a:ext uri="{FF2B5EF4-FFF2-40B4-BE49-F238E27FC236}">
                <a16:creationId xmlns:a16="http://schemas.microsoft.com/office/drawing/2014/main" id="{5B05E9C1-776E-D54B-AC5A-FCA25CD1B6AA}"/>
              </a:ext>
            </a:extLst>
          </p:cNvPr>
          <p:cNvSpPr>
            <a:spLocks noGrp="1"/>
          </p:cNvSpPr>
          <p:nvPr>
            <p:ph type="title"/>
          </p:nvPr>
        </p:nvSpPr>
        <p:spPr>
          <a:xfrm>
            <a:off x="-1" y="2175553"/>
            <a:ext cx="4125075" cy="506186"/>
          </a:xfrm>
          <a:solidFill>
            <a:srgbClr val="D9531E"/>
          </a:solidFill>
        </p:spPr>
        <p:txBody>
          <a:bodyPr/>
          <a:lstStyle/>
          <a:p>
            <a:r>
              <a:rPr lang="en-US" sz="2800" dirty="0"/>
              <a:t>Electrons to Molecules</a:t>
            </a:r>
            <a:endParaRPr lang="en-US" dirty="0"/>
          </a:p>
        </p:txBody>
      </p:sp>
      <p:sp>
        <p:nvSpPr>
          <p:cNvPr id="8" name="Text Placeholder 4">
            <a:extLst>
              <a:ext uri="{FF2B5EF4-FFF2-40B4-BE49-F238E27FC236}">
                <a16:creationId xmlns:a16="http://schemas.microsoft.com/office/drawing/2014/main" id="{62E5CA0B-16FB-4A12-BC3F-31C02E1664FC}"/>
              </a:ext>
            </a:extLst>
          </p:cNvPr>
          <p:cNvSpPr txBox="1">
            <a:spLocks/>
          </p:cNvSpPr>
          <p:nvPr/>
        </p:nvSpPr>
        <p:spPr>
          <a:xfrm>
            <a:off x="3095648" y="2968625"/>
            <a:ext cx="2447648"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Benefit</a:t>
            </a:r>
          </a:p>
          <a:p>
            <a:pPr marL="173038" lvl="0" indent="-173038">
              <a:buFont typeface="Arial" panose="020B0604020202020204" pitchFamily="34" charset="0"/>
              <a:buChar char="•"/>
              <a:defRPr/>
            </a:pPr>
            <a:r>
              <a:rPr lang="en-US" sz="1400" dirty="0">
                <a:solidFill>
                  <a:sysClr val="windowText" lastClr="000000"/>
                </a:solidFill>
              </a:rPr>
              <a:t>Upgrades low-cost and abundant feedstocks to value-added chemicals, materials, and fuels</a:t>
            </a:r>
          </a:p>
          <a:p>
            <a:pPr marL="173038" lvl="0" indent="-173038">
              <a:buFont typeface="Arial" panose="020B0604020202020204" pitchFamily="34" charset="0"/>
              <a:buChar char="•"/>
              <a:defRPr/>
            </a:pPr>
            <a:r>
              <a:rPr lang="en-US" sz="1400" dirty="0">
                <a:solidFill>
                  <a:sysClr val="windowText" lastClr="000000"/>
                </a:solidFill>
              </a:rPr>
              <a:t>Provides a storage option for low-cost electrons </a:t>
            </a:r>
          </a:p>
        </p:txBody>
      </p:sp>
      <p:sp>
        <p:nvSpPr>
          <p:cNvPr id="10" name="Text Placeholder 4">
            <a:extLst>
              <a:ext uri="{FF2B5EF4-FFF2-40B4-BE49-F238E27FC236}">
                <a16:creationId xmlns:a16="http://schemas.microsoft.com/office/drawing/2014/main" id="{74A31DA5-1018-44CA-AD15-EA40D7CD3267}"/>
              </a:ext>
            </a:extLst>
          </p:cNvPr>
          <p:cNvSpPr txBox="1">
            <a:spLocks/>
          </p:cNvSpPr>
          <p:nvPr/>
        </p:nvSpPr>
        <p:spPr>
          <a:xfrm>
            <a:off x="5808382" y="3009489"/>
            <a:ext cx="2762181"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Challenges</a:t>
            </a:r>
          </a:p>
          <a:p>
            <a:pPr marL="173038" lvl="0" indent="-173038">
              <a:spcBef>
                <a:spcPts val="336"/>
              </a:spcBef>
              <a:buFont typeface="Arial" panose="020B0604020202020204" pitchFamily="34" charset="0"/>
              <a:buChar char="•"/>
              <a:defRPr/>
            </a:pPr>
            <a:r>
              <a:rPr lang="en-US" sz="1400" dirty="0">
                <a:solidFill>
                  <a:sysClr val="windowText" lastClr="000000"/>
                </a:solidFill>
              </a:rPr>
              <a:t>Improving use of electrons via either improved electrocatalysis and/or bio-catalysis.</a:t>
            </a:r>
          </a:p>
          <a:p>
            <a:pPr marL="173038" lvl="0" indent="-173038">
              <a:spcBef>
                <a:spcPts val="336"/>
              </a:spcBef>
              <a:buFont typeface="Arial" panose="020B0604020202020204" pitchFamily="34" charset="0"/>
              <a:buChar char="•"/>
              <a:defRPr/>
            </a:pPr>
            <a:r>
              <a:rPr lang="en-US" sz="1400" dirty="0">
                <a:solidFill>
                  <a:sysClr val="windowText" lastClr="000000"/>
                </a:solidFill>
              </a:rPr>
              <a:t>Using hybrid processes</a:t>
            </a:r>
          </a:p>
          <a:p>
            <a:pPr marL="173038" lvl="0" indent="-173038">
              <a:spcBef>
                <a:spcPts val="336"/>
              </a:spcBef>
              <a:buFont typeface="Arial" panose="020B0604020202020204" pitchFamily="34" charset="0"/>
              <a:buChar char="•"/>
              <a:defRPr/>
            </a:pPr>
            <a:r>
              <a:rPr lang="en-US" sz="1400" dirty="0">
                <a:solidFill>
                  <a:sysClr val="windowText" lastClr="000000"/>
                </a:solidFill>
              </a:rPr>
              <a:t>Improving interfacial processes </a:t>
            </a:r>
          </a:p>
          <a:p>
            <a:pPr marL="173038" lvl="0" indent="-173038">
              <a:spcBef>
                <a:spcPts val="336"/>
              </a:spcBef>
              <a:buFont typeface="Arial" panose="020B0604020202020204" pitchFamily="34" charset="0"/>
              <a:buChar char="•"/>
              <a:defRPr/>
            </a:pPr>
            <a:r>
              <a:rPr lang="en-US" sz="1400" dirty="0">
                <a:solidFill>
                  <a:sysClr val="windowText" lastClr="000000"/>
                </a:solidFill>
              </a:rPr>
              <a:t>Reducing cost of processes</a:t>
            </a:r>
          </a:p>
          <a:p>
            <a:pPr marL="228600" lvl="0" indent="-228600">
              <a:spcBef>
                <a:spcPts val="0"/>
              </a:spcBef>
              <a:buFont typeface="Arial" panose="020B0604020202020204" pitchFamily="34" charset="0"/>
              <a:buChar char="•"/>
              <a:defRPr/>
            </a:pPr>
            <a:endParaRPr kumimoji="0" lang="en-US" sz="1600" b="0" i="0" u="none" strike="noStrike" kern="1200" cap="none" spc="0" normalizeH="0" baseline="0" noProof="0" dirty="0">
              <a:ln>
                <a:noFill/>
              </a:ln>
              <a:solidFill>
                <a:srgbClr val="333333"/>
              </a:solidFill>
              <a:effectLst/>
              <a:uLnTx/>
              <a:uFillTx/>
              <a:latin typeface="Calibri"/>
              <a:ea typeface="+mn-ea"/>
              <a:cs typeface="+mn-cs"/>
            </a:endParaRPr>
          </a:p>
        </p:txBody>
      </p:sp>
    </p:spTree>
    <p:extLst>
      <p:ext uri="{BB962C8B-B14F-4D97-AF65-F5344CB8AC3E}">
        <p14:creationId xmlns:p14="http://schemas.microsoft.com/office/powerpoint/2010/main" val="700662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129A4EA-B3F6-234E-88BF-DBD571A352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 y="-1"/>
            <a:ext cx="9143999" cy="5143501"/>
          </a:xfrm>
          <a:prstGeom prst="rect">
            <a:avLst/>
          </a:prstGeom>
        </p:spPr>
      </p:pic>
      <p:sp>
        <p:nvSpPr>
          <p:cNvPr id="19" name="Rectangle 18">
            <a:extLst>
              <a:ext uri="{FF2B5EF4-FFF2-40B4-BE49-F238E27FC236}">
                <a16:creationId xmlns:a16="http://schemas.microsoft.com/office/drawing/2014/main" id="{7F5BA947-6F43-1F4A-AB91-03235229DAD2}"/>
              </a:ext>
            </a:extLst>
          </p:cNvPr>
          <p:cNvSpPr/>
          <p:nvPr/>
        </p:nvSpPr>
        <p:spPr>
          <a:xfrm>
            <a:off x="355600" y="4247447"/>
            <a:ext cx="8371840" cy="526944"/>
          </a:xfrm>
          <a:prstGeom prst="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Text Placeholder 2">
            <a:extLst>
              <a:ext uri="{FF2B5EF4-FFF2-40B4-BE49-F238E27FC236}">
                <a16:creationId xmlns:a16="http://schemas.microsoft.com/office/drawing/2014/main" id="{3245CC82-3FFF-6145-BBC5-96ACA4B0B5A2}"/>
              </a:ext>
            </a:extLst>
          </p:cNvPr>
          <p:cNvSpPr txBox="1">
            <a:spLocks/>
          </p:cNvSpPr>
          <p:nvPr/>
        </p:nvSpPr>
        <p:spPr>
          <a:xfrm>
            <a:off x="0" y="1627633"/>
            <a:ext cx="9143999" cy="2619248"/>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kumimoji="0" lang="en-US" sz="100" b="0" i="0" u="none" strike="noStrike" kern="1200" cap="none" spc="0" normalizeH="0" baseline="0" noProof="0" dirty="0">
              <a:ln>
                <a:noFill/>
              </a:ln>
              <a:solidFill>
                <a:srgbClr val="333333"/>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39DCFB2-F7F8-7641-B775-34795F9406BA}"/>
              </a:ext>
            </a:extLst>
          </p:cNvPr>
          <p:cNvSpPr txBox="1"/>
          <p:nvPr/>
        </p:nvSpPr>
        <p:spPr>
          <a:xfrm>
            <a:off x="3318373" y="2904292"/>
            <a:ext cx="1894985" cy="964367"/>
          </a:xfrm>
          <a:prstGeom prst="rect">
            <a:avLst/>
          </a:prstGeom>
          <a:noFill/>
        </p:spPr>
        <p:txBody>
          <a:bodyPr wrap="square" rtlCol="0">
            <a:spAutoFit/>
          </a:bodyPr>
          <a:lstStyle/>
          <a:p>
            <a:pPr marL="0" marR="0" lvl="0" indent="0" algn="ctr" defTabSz="457200" rtl="0" eaLnBrk="1" fontAlgn="auto" latinLnBrk="0" hangingPunct="1">
              <a:lnSpc>
                <a:spcPts val="17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Hybrid Approaches to CO</a:t>
            </a:r>
            <a:r>
              <a:rPr kumimoji="0" lang="en-US" sz="1600" b="1" i="0" u="none" strike="noStrike" kern="1200" cap="none" spc="0" normalizeH="0" baseline="-25000" noProof="0" dirty="0">
                <a:ln>
                  <a:noFill/>
                </a:ln>
                <a:solidFill>
                  <a:srgbClr val="333333"/>
                </a:solidFill>
                <a:effectLst/>
                <a:uLnTx/>
                <a:uFillTx/>
                <a:latin typeface="Calibri"/>
                <a:ea typeface="+mn-ea"/>
                <a:cs typeface="+mn-cs"/>
              </a:rPr>
              <a:t>2 </a:t>
            </a:r>
            <a:r>
              <a:rPr kumimoji="0" lang="en-US" sz="1600" b="1" i="0" u="none" strike="noStrike" kern="1200" cap="none" spc="0" normalizeH="0" baseline="0" noProof="0" dirty="0">
                <a:ln>
                  <a:noFill/>
                </a:ln>
                <a:solidFill>
                  <a:srgbClr val="333333"/>
                </a:solidFill>
                <a:effectLst/>
                <a:uLnTx/>
                <a:uFillTx/>
                <a:latin typeface="Calibri"/>
                <a:ea typeface="+mn-ea"/>
                <a:cs typeface="+mn-cs"/>
              </a:rPr>
              <a:t>Reduction and Creating the Electron Foundry</a:t>
            </a:r>
          </a:p>
        </p:txBody>
      </p:sp>
      <p:sp>
        <p:nvSpPr>
          <p:cNvPr id="13" name="TextBox 12">
            <a:extLst>
              <a:ext uri="{FF2B5EF4-FFF2-40B4-BE49-F238E27FC236}">
                <a16:creationId xmlns:a16="http://schemas.microsoft.com/office/drawing/2014/main" id="{C12BD008-A428-A143-990D-DF3643E68DB8}"/>
              </a:ext>
            </a:extLst>
          </p:cNvPr>
          <p:cNvSpPr txBox="1"/>
          <p:nvPr/>
        </p:nvSpPr>
        <p:spPr>
          <a:xfrm>
            <a:off x="6966257" y="2936916"/>
            <a:ext cx="2045356" cy="964367"/>
          </a:xfrm>
          <a:prstGeom prst="rect">
            <a:avLst/>
          </a:prstGeom>
          <a:noFill/>
        </p:spPr>
        <p:txBody>
          <a:bodyPr wrap="square" rtlCol="0">
            <a:spAutoFit/>
          </a:bodyPr>
          <a:lstStyle/>
          <a:p>
            <a:pPr marL="0" marR="0" lvl="0" indent="0" algn="ctr" defTabSz="457200" rtl="0" eaLnBrk="1" fontAlgn="auto" latinLnBrk="0" hangingPunct="1">
              <a:lnSpc>
                <a:spcPts val="17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Novel Electricity-Driven Processes for Industrial Manufacturing</a:t>
            </a:r>
          </a:p>
        </p:txBody>
      </p:sp>
      <p:sp>
        <p:nvSpPr>
          <p:cNvPr id="14" name="TextBox 13">
            <a:extLst>
              <a:ext uri="{FF2B5EF4-FFF2-40B4-BE49-F238E27FC236}">
                <a16:creationId xmlns:a16="http://schemas.microsoft.com/office/drawing/2014/main" id="{BAF61E3B-B176-6C48-BE1E-57D916B32B3A}"/>
              </a:ext>
            </a:extLst>
          </p:cNvPr>
          <p:cNvSpPr txBox="1"/>
          <p:nvPr/>
        </p:nvSpPr>
        <p:spPr>
          <a:xfrm>
            <a:off x="5301854" y="2930968"/>
            <a:ext cx="1698743" cy="746358"/>
          </a:xfrm>
          <a:prstGeom prst="rect">
            <a:avLst/>
          </a:prstGeom>
          <a:noFill/>
        </p:spPr>
        <p:txBody>
          <a:bodyPr wrap="square" rtlCol="0">
            <a:spAutoFit/>
          </a:bodyPr>
          <a:lstStyle/>
          <a:p>
            <a:pPr marL="0" marR="0" lvl="0" indent="0" algn="ctr" defTabSz="457200" rtl="0" eaLnBrk="1" fontAlgn="auto" latinLnBrk="0" hangingPunct="1">
              <a:lnSpc>
                <a:spcPts val="172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Reactive Carbon Capture and Conversion</a:t>
            </a:r>
          </a:p>
        </p:txBody>
      </p:sp>
      <p:sp>
        <p:nvSpPr>
          <p:cNvPr id="16" name="TextBox 15">
            <a:extLst>
              <a:ext uri="{FF2B5EF4-FFF2-40B4-BE49-F238E27FC236}">
                <a16:creationId xmlns:a16="http://schemas.microsoft.com/office/drawing/2014/main" id="{B0730883-3F93-CA48-9000-AC9B5C746331}"/>
              </a:ext>
            </a:extLst>
          </p:cNvPr>
          <p:cNvSpPr txBox="1"/>
          <p:nvPr/>
        </p:nvSpPr>
        <p:spPr>
          <a:xfrm>
            <a:off x="236125" y="1842480"/>
            <a:ext cx="2993752" cy="1656864"/>
          </a:xfrm>
          <a:prstGeom prst="rect">
            <a:avLst/>
          </a:prstGeom>
          <a:noFill/>
        </p:spPr>
        <p:txBody>
          <a:bodyPr wrap="square" rtlCol="0">
            <a:no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noProof="0" dirty="0">
                <a:ln>
                  <a:noFill/>
                </a:ln>
                <a:effectLst/>
                <a:uLnTx/>
                <a:uFillTx/>
                <a:latin typeface="Calibri"/>
                <a:ea typeface="+mn-ea"/>
                <a:cs typeface="+mn-cs"/>
              </a:rPr>
              <a:t>Goal</a:t>
            </a:r>
          </a:p>
          <a:p>
            <a:pPr lvl="0">
              <a:defRPr/>
            </a:pPr>
            <a:r>
              <a:rPr lang="en-US" sz="1600" dirty="0"/>
              <a:t>Focuses on the use of abundant and cheap electrons to convert small waste gases (e.g., CO</a:t>
            </a:r>
            <a:r>
              <a:rPr lang="en-US" sz="1600" baseline="-25000" dirty="0"/>
              <a:t>2</a:t>
            </a:r>
            <a:r>
              <a:rPr lang="en-US" sz="1600" dirty="0"/>
              <a:t>, H</a:t>
            </a:r>
            <a:r>
              <a:rPr lang="en-US" sz="1600" baseline="-25000" dirty="0"/>
              <a:t>2</a:t>
            </a:r>
            <a:r>
              <a:rPr lang="en-US" sz="1600" dirty="0"/>
              <a:t>O, CH</a:t>
            </a:r>
            <a:r>
              <a:rPr lang="en-US" sz="1600" baseline="-25000" dirty="0"/>
              <a:t>4</a:t>
            </a:r>
            <a:r>
              <a:rPr lang="en-US" sz="1600" dirty="0"/>
              <a:t>, etc.) to make chemical bonds for energy storage and/or the synthesis of chemicals, fuels, and materials. </a:t>
            </a:r>
            <a:endParaRPr kumimoji="0" lang="en-US" sz="1400" b="0" i="0" u="none" strike="noStrike" kern="1200" cap="none" spc="0" normalizeH="0" baseline="0" noProof="0" dirty="0">
              <a:ln>
                <a:noFill/>
              </a:ln>
              <a:solidFill>
                <a:srgbClr val="333333"/>
              </a:solidFill>
              <a:effectLst/>
              <a:uLnTx/>
              <a:uFillTx/>
              <a:latin typeface="Calibri"/>
              <a:ea typeface="+mn-ea"/>
              <a:cs typeface="+mn-cs"/>
            </a:endParaRPr>
          </a:p>
        </p:txBody>
      </p:sp>
      <p:grpSp>
        <p:nvGrpSpPr>
          <p:cNvPr id="9" name="Group 8">
            <a:extLst>
              <a:ext uri="{FF2B5EF4-FFF2-40B4-BE49-F238E27FC236}">
                <a16:creationId xmlns:a16="http://schemas.microsoft.com/office/drawing/2014/main" id="{62691571-112C-1541-B456-1529A2EF8E02}"/>
              </a:ext>
            </a:extLst>
          </p:cNvPr>
          <p:cNvGrpSpPr/>
          <p:nvPr/>
        </p:nvGrpSpPr>
        <p:grpSpPr>
          <a:xfrm>
            <a:off x="3812077" y="1935214"/>
            <a:ext cx="907578" cy="907578"/>
            <a:chOff x="4278572" y="1276064"/>
            <a:chExt cx="907578" cy="907578"/>
          </a:xfrm>
        </p:grpSpPr>
        <p:sp>
          <p:nvSpPr>
            <p:cNvPr id="6" name="Oval 5">
              <a:extLst>
                <a:ext uri="{FF2B5EF4-FFF2-40B4-BE49-F238E27FC236}">
                  <a16:creationId xmlns:a16="http://schemas.microsoft.com/office/drawing/2014/main" id="{40C24B38-C95A-844B-8E27-144F330EB999}"/>
                </a:ext>
              </a:extLst>
            </p:cNvPr>
            <p:cNvSpPr/>
            <p:nvPr/>
          </p:nvSpPr>
          <p:spPr>
            <a:xfrm>
              <a:off x="4278572" y="1276064"/>
              <a:ext cx="907578" cy="90757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8" name="Graphic 7">
              <a:extLst>
                <a:ext uri="{FF2B5EF4-FFF2-40B4-BE49-F238E27FC236}">
                  <a16:creationId xmlns:a16="http://schemas.microsoft.com/office/drawing/2014/main" id="{B4AD7F60-4BBA-7749-B559-9B1A1748E1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5981" y="1561450"/>
              <a:ext cx="700752" cy="370590"/>
            </a:xfrm>
            <a:prstGeom prst="rect">
              <a:avLst/>
            </a:prstGeom>
          </p:spPr>
        </p:pic>
      </p:grpSp>
      <p:grpSp>
        <p:nvGrpSpPr>
          <p:cNvPr id="33" name="Group 32">
            <a:extLst>
              <a:ext uri="{FF2B5EF4-FFF2-40B4-BE49-F238E27FC236}">
                <a16:creationId xmlns:a16="http://schemas.microsoft.com/office/drawing/2014/main" id="{A8EC86C6-6371-724C-B4F7-A92B7F4E683A}"/>
              </a:ext>
            </a:extLst>
          </p:cNvPr>
          <p:cNvGrpSpPr/>
          <p:nvPr/>
        </p:nvGrpSpPr>
        <p:grpSpPr>
          <a:xfrm>
            <a:off x="7598154" y="1937140"/>
            <a:ext cx="907578" cy="907578"/>
            <a:chOff x="5207000" y="2228850"/>
            <a:chExt cx="907578" cy="907578"/>
          </a:xfrm>
        </p:grpSpPr>
        <p:sp>
          <p:nvSpPr>
            <p:cNvPr id="30" name="Oval 29">
              <a:extLst>
                <a:ext uri="{FF2B5EF4-FFF2-40B4-BE49-F238E27FC236}">
                  <a16:creationId xmlns:a16="http://schemas.microsoft.com/office/drawing/2014/main" id="{18AAFB18-F07E-1E40-BA9D-2A98BDEE0731}"/>
                </a:ext>
              </a:extLst>
            </p:cNvPr>
            <p:cNvSpPr/>
            <p:nvPr/>
          </p:nvSpPr>
          <p:spPr>
            <a:xfrm>
              <a:off x="5207000" y="2228850"/>
              <a:ext cx="907578" cy="90757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32" name="Graphic 31">
              <a:extLst>
                <a:ext uri="{FF2B5EF4-FFF2-40B4-BE49-F238E27FC236}">
                  <a16:creationId xmlns:a16="http://schemas.microsoft.com/office/drawing/2014/main" id="{43D14B9A-D098-D046-9C53-8B4C1CFD573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5750" y="2462645"/>
              <a:ext cx="577850" cy="420255"/>
            </a:xfrm>
            <a:prstGeom prst="rect">
              <a:avLst/>
            </a:prstGeom>
          </p:spPr>
        </p:pic>
      </p:grpSp>
      <p:sp>
        <p:nvSpPr>
          <p:cNvPr id="2" name="TextBox 1">
            <a:extLst>
              <a:ext uri="{FF2B5EF4-FFF2-40B4-BE49-F238E27FC236}">
                <a16:creationId xmlns:a16="http://schemas.microsoft.com/office/drawing/2014/main" id="{11A5FBD6-CA7D-4FCB-B4A9-6E67ACCF41A7}"/>
              </a:ext>
            </a:extLst>
          </p:cNvPr>
          <p:cNvSpPr txBox="1"/>
          <p:nvPr/>
        </p:nvSpPr>
        <p:spPr>
          <a:xfrm>
            <a:off x="420624" y="4326253"/>
            <a:ext cx="7712277" cy="369332"/>
          </a:xfrm>
          <a:prstGeom prst="rect">
            <a:avLst/>
          </a:prstGeom>
          <a:noFill/>
        </p:spPr>
        <p:txBody>
          <a:bodyPr wrap="square" rtlCol="0">
            <a:spAutoFit/>
          </a:bodyPr>
          <a:lstStyle/>
          <a:p>
            <a:pPr algn="ctr"/>
            <a:r>
              <a:rPr lang="en-US" b="1" dirty="0">
                <a:solidFill>
                  <a:schemeClr val="bg1"/>
                </a:solidFill>
              </a:rPr>
              <a:t>Opportunities: </a:t>
            </a:r>
            <a:r>
              <a:rPr lang="en-US" sz="1600" dirty="0">
                <a:solidFill>
                  <a:schemeClr val="bg1"/>
                </a:solidFill>
              </a:rPr>
              <a:t>Biocatalysis, Electrocatalysis, and Hybrid Electro-Bio Catalysis</a:t>
            </a:r>
          </a:p>
        </p:txBody>
      </p:sp>
      <p:sp>
        <p:nvSpPr>
          <p:cNvPr id="20" name="Title 2">
            <a:extLst>
              <a:ext uri="{FF2B5EF4-FFF2-40B4-BE49-F238E27FC236}">
                <a16:creationId xmlns:a16="http://schemas.microsoft.com/office/drawing/2014/main" id="{669208AB-F2E9-BD46-9192-807145536A26}"/>
              </a:ext>
            </a:extLst>
          </p:cNvPr>
          <p:cNvSpPr>
            <a:spLocks noGrp="1"/>
          </p:cNvSpPr>
          <p:nvPr>
            <p:ph type="title"/>
          </p:nvPr>
        </p:nvSpPr>
        <p:spPr>
          <a:xfrm>
            <a:off x="-1" y="1116008"/>
            <a:ext cx="4238092" cy="506186"/>
          </a:xfrm>
          <a:solidFill>
            <a:srgbClr val="D9531E"/>
          </a:solidFill>
        </p:spPr>
        <p:txBody>
          <a:bodyPr lIns="365760"/>
          <a:lstStyle/>
          <a:p>
            <a:pPr algn="l"/>
            <a:r>
              <a:rPr lang="en-US" sz="2800" dirty="0"/>
              <a:t>Electrons to Molecules</a:t>
            </a:r>
            <a:endParaRPr lang="en-US" dirty="0"/>
          </a:p>
        </p:txBody>
      </p:sp>
      <p:sp>
        <p:nvSpPr>
          <p:cNvPr id="22" name="Oval 21">
            <a:extLst>
              <a:ext uri="{FF2B5EF4-FFF2-40B4-BE49-F238E27FC236}">
                <a16:creationId xmlns:a16="http://schemas.microsoft.com/office/drawing/2014/main" id="{A1C74334-1B61-4404-90DF-3EF41DA299FC}"/>
              </a:ext>
            </a:extLst>
          </p:cNvPr>
          <p:cNvSpPr/>
          <p:nvPr/>
        </p:nvSpPr>
        <p:spPr>
          <a:xfrm>
            <a:off x="5698026" y="1924676"/>
            <a:ext cx="906403" cy="906403"/>
          </a:xfrm>
          <a:prstGeom prst="ellipse">
            <a:avLst/>
          </a:prstGeom>
          <a:solidFill>
            <a:srgbClr val="00A6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0CC39FB-0381-4B4A-89E7-E91260E1F61A}"/>
              </a:ext>
            </a:extLst>
          </p:cNvPr>
          <p:cNvPicPr>
            <a:picLocks noChangeAspect="1"/>
          </p:cNvPicPr>
          <p:nvPr/>
        </p:nvPicPr>
        <p:blipFill>
          <a:blip r:embed="rId8"/>
          <a:stretch>
            <a:fillRect/>
          </a:stretch>
        </p:blipFill>
        <p:spPr>
          <a:xfrm>
            <a:off x="5800318" y="2307690"/>
            <a:ext cx="701816" cy="174590"/>
          </a:xfrm>
          <a:prstGeom prst="rect">
            <a:avLst/>
          </a:prstGeom>
        </p:spPr>
      </p:pic>
    </p:spTree>
    <p:extLst>
      <p:ext uri="{BB962C8B-B14F-4D97-AF65-F5344CB8AC3E}">
        <p14:creationId xmlns:p14="http://schemas.microsoft.com/office/powerpoint/2010/main" val="1961553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9C752B-4FDE-614B-89E5-F9A0B4C4E5D2}"/>
              </a:ext>
            </a:extLst>
          </p:cNvPr>
          <p:cNvSpPr>
            <a:spLocks noGrp="1"/>
          </p:cNvSpPr>
          <p:nvPr>
            <p:ph type="body" sz="quarter" idx="50"/>
          </p:nvPr>
        </p:nvSpPr>
        <p:spPr>
          <a:xfrm>
            <a:off x="247392" y="2968625"/>
            <a:ext cx="2472561" cy="1886403"/>
          </a:xfrm>
        </p:spPr>
        <p:txBody>
          <a:bodyPr/>
          <a:lstStyle/>
          <a:p>
            <a:pPr>
              <a:defRPr/>
            </a:pPr>
            <a:r>
              <a:rPr lang="en-US" sz="1800" b="1" dirty="0">
                <a:latin typeface="Calibri"/>
              </a:rPr>
              <a:t>Concept</a:t>
            </a:r>
          </a:p>
          <a:p>
            <a:pPr marL="173038" indent="-173038">
              <a:buFont typeface="Arial" panose="020B0604020202020204" pitchFamily="34" charset="0"/>
              <a:buChar char="•"/>
            </a:pPr>
            <a:r>
              <a:rPr lang="en-US" sz="1400" dirty="0">
                <a:solidFill>
                  <a:srgbClr val="333333"/>
                </a:solidFill>
              </a:rPr>
              <a:t>New concepts, approaches, </a:t>
            </a:r>
            <a:br>
              <a:rPr lang="en-US" sz="1400" dirty="0">
                <a:solidFill>
                  <a:srgbClr val="333333"/>
                </a:solidFill>
              </a:rPr>
            </a:br>
            <a:r>
              <a:rPr lang="en-US" sz="1400" dirty="0">
                <a:solidFill>
                  <a:srgbClr val="333333"/>
                </a:solidFill>
              </a:rPr>
              <a:t>and understanding for </a:t>
            </a:r>
            <a:br>
              <a:rPr lang="en-US" sz="1400" dirty="0">
                <a:solidFill>
                  <a:srgbClr val="333333"/>
                </a:solidFill>
              </a:rPr>
            </a:br>
            <a:r>
              <a:rPr lang="en-US" sz="1400" dirty="0">
                <a:solidFill>
                  <a:srgbClr val="333333"/>
                </a:solidFill>
              </a:rPr>
              <a:t>recovery and recycle, materials substitution, device/system design, and advanced manufacturing processes</a:t>
            </a:r>
            <a:endParaRPr lang="en-US" sz="1400" dirty="0"/>
          </a:p>
        </p:txBody>
      </p:sp>
      <p:sp>
        <p:nvSpPr>
          <p:cNvPr id="6" name="Text Placeholder 4">
            <a:extLst>
              <a:ext uri="{FF2B5EF4-FFF2-40B4-BE49-F238E27FC236}">
                <a16:creationId xmlns:a16="http://schemas.microsoft.com/office/drawing/2014/main" id="{5799341E-F1B5-2841-8A71-7518A06CF7DC}"/>
              </a:ext>
            </a:extLst>
          </p:cNvPr>
          <p:cNvSpPr txBox="1">
            <a:spLocks/>
          </p:cNvSpPr>
          <p:nvPr/>
        </p:nvSpPr>
        <p:spPr>
          <a:xfrm>
            <a:off x="3194795" y="2977497"/>
            <a:ext cx="2472561"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Benefit</a:t>
            </a:r>
          </a:p>
          <a:p>
            <a:pPr marL="173038" lvl="0" indent="-173038">
              <a:buFont typeface="Arial" panose="020B0604020202020204" pitchFamily="34" charset="0"/>
              <a:buChar char="•"/>
              <a:defRPr/>
            </a:pPr>
            <a:r>
              <a:rPr lang="en-US" sz="1400" dirty="0">
                <a:solidFill>
                  <a:srgbClr val="333333"/>
                </a:solidFill>
              </a:rPr>
              <a:t>Mitigates limited supply issues</a:t>
            </a:r>
          </a:p>
          <a:p>
            <a:pPr marL="173038" lvl="0" indent="-173038">
              <a:buFont typeface="Arial" panose="020B0604020202020204" pitchFamily="34" charset="0"/>
              <a:buChar char="•"/>
              <a:defRPr/>
            </a:pPr>
            <a:r>
              <a:rPr lang="en-US" sz="1400" dirty="0">
                <a:solidFill>
                  <a:srgbClr val="333333"/>
                </a:solidFill>
              </a:rPr>
              <a:t>Reduces waste, promotes upcycling, increases efficiency and sustainability</a:t>
            </a:r>
          </a:p>
          <a:p>
            <a:pPr marL="173038" lvl="0" indent="-173038">
              <a:buFont typeface="Arial" panose="020B0604020202020204" pitchFamily="34" charset="0"/>
              <a:buChar char="•"/>
              <a:defRPr/>
            </a:pPr>
            <a:r>
              <a:rPr lang="en-US" sz="1400" dirty="0">
                <a:solidFill>
                  <a:srgbClr val="333333"/>
                </a:solidFill>
              </a:rPr>
              <a:t>Adds value to end-of-life products </a:t>
            </a:r>
          </a:p>
          <a:p>
            <a:pPr marL="0" marR="0" lvl="0" indent="0" algn="l" defTabSz="457200" rtl="0" eaLnBrk="1" fontAlgn="auto" latinLnBrk="0" hangingPunct="1">
              <a:lnSpc>
                <a:spcPct val="100000"/>
              </a:lnSpc>
              <a:spcBef>
                <a:spcPct val="20000"/>
              </a:spcBef>
              <a:spcAft>
                <a:spcPts val="0"/>
              </a:spcAft>
              <a:buClrTx/>
              <a:buSzTx/>
              <a:buFont typeface="Arial"/>
              <a:buNone/>
              <a:tabLst/>
              <a:defRPr/>
            </a:pPr>
            <a:endParaRPr kumimoji="0" lang="en-US" sz="1800" b="1" i="0" u="none" strike="noStrike" kern="1200" cap="none" spc="0" normalizeH="0" baseline="0" noProof="0" dirty="0">
              <a:ln>
                <a:noFill/>
              </a:ln>
              <a:solidFill>
                <a:srgbClr val="333333"/>
              </a:solidFill>
              <a:effectLst/>
              <a:uLnTx/>
              <a:uFillTx/>
              <a:latin typeface="Calibri"/>
              <a:ea typeface="+mn-ea"/>
              <a:cs typeface="+mn-cs"/>
            </a:endParaRPr>
          </a:p>
        </p:txBody>
      </p:sp>
      <p:pic>
        <p:nvPicPr>
          <p:cNvPr id="10" name="Picture Placeholder 9" descr="A close up of a bottle&#10;&#10;Description automatically generated">
            <a:extLst>
              <a:ext uri="{FF2B5EF4-FFF2-40B4-BE49-F238E27FC236}">
                <a16:creationId xmlns:a16="http://schemas.microsoft.com/office/drawing/2014/main" id="{8E0B5F52-8F55-4EFC-B8D3-3A08E6A30D79}"/>
              </a:ext>
            </a:extLst>
          </p:cNvPr>
          <p:cNvPicPr>
            <a:picLocks noGrp="1" noChangeAspect="1"/>
          </p:cNvPicPr>
          <p:nvPr>
            <p:ph type="pic" sz="quarter" idx="49"/>
          </p:nvPr>
        </p:nvPicPr>
        <p:blipFill>
          <a:blip r:embed="rId3"/>
          <a:srcRect t="27995" b="27995"/>
          <a:stretch>
            <a:fillRect/>
          </a:stretch>
        </p:blipFill>
        <p:spPr/>
      </p:pic>
      <p:sp>
        <p:nvSpPr>
          <p:cNvPr id="7" name="Text Placeholder 4">
            <a:extLst>
              <a:ext uri="{FF2B5EF4-FFF2-40B4-BE49-F238E27FC236}">
                <a16:creationId xmlns:a16="http://schemas.microsoft.com/office/drawing/2014/main" id="{F873F3E8-E8CB-9F40-A9B7-48D856DA53A2}"/>
              </a:ext>
            </a:extLst>
          </p:cNvPr>
          <p:cNvSpPr txBox="1">
            <a:spLocks/>
          </p:cNvSpPr>
          <p:nvPr/>
        </p:nvSpPr>
        <p:spPr>
          <a:xfrm>
            <a:off x="6094295" y="2968623"/>
            <a:ext cx="2841837" cy="1886403"/>
          </a:xfrm>
          <a:prstGeom prst="rect">
            <a:avLst/>
          </a:prstGeom>
        </p:spPr>
        <p:txBody>
          <a:bodyPr vert="horz" lIns="0" tIns="0" rIns="0" bIns="0" rtlCol="0">
            <a:noAutofit/>
          </a:bodyPr>
          <a:lstStyle>
            <a:lvl1pPr marL="0" indent="0" algn="l" defTabSz="457200" rtl="0" eaLnBrk="1" latinLnBrk="0" hangingPunct="1">
              <a:spcBef>
                <a:spcPct val="20000"/>
              </a:spcBef>
              <a:buFont typeface="Arial"/>
              <a:buNone/>
              <a:defRPr sz="20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000"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2000"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2000"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800" b="1" i="0" u="none" strike="noStrike" kern="1200" cap="none" spc="0" normalizeH="0" baseline="0" noProof="0" dirty="0">
                <a:ln>
                  <a:noFill/>
                </a:ln>
                <a:effectLst/>
                <a:uLnTx/>
                <a:uFillTx/>
                <a:latin typeface="Calibri"/>
                <a:ea typeface="+mn-ea"/>
                <a:cs typeface="+mn-cs"/>
              </a:rPr>
              <a:t>Challenges</a:t>
            </a:r>
          </a:p>
          <a:p>
            <a:pPr marL="173038" marR="0" indent="-173038" fontAlgn="auto">
              <a:lnSpc>
                <a:spcPct val="100000"/>
              </a:lnSpc>
              <a:spcAft>
                <a:spcPts val="0"/>
              </a:spcAft>
              <a:buClrTx/>
              <a:buSzTx/>
              <a:buFont typeface="Arial" panose="020B0604020202020204" pitchFamily="34" charset="0"/>
              <a:buChar char="•"/>
              <a:defRPr/>
            </a:pPr>
            <a:r>
              <a:rPr lang="en-US" sz="1400" dirty="0">
                <a:solidFill>
                  <a:srgbClr val="333333"/>
                </a:solidFill>
              </a:rPr>
              <a:t>Providing substitutes for critical materials</a:t>
            </a:r>
          </a:p>
          <a:p>
            <a:pPr marL="173038" marR="0" indent="-173038" fontAlgn="auto">
              <a:lnSpc>
                <a:spcPct val="100000"/>
              </a:lnSpc>
              <a:spcAft>
                <a:spcPts val="0"/>
              </a:spcAft>
              <a:buClrTx/>
              <a:buSzTx/>
              <a:buFont typeface="Arial" panose="020B0604020202020204" pitchFamily="34" charset="0"/>
              <a:buChar char="•"/>
              <a:defRPr/>
            </a:pPr>
            <a:r>
              <a:rPr lang="en-US" sz="1400" dirty="0">
                <a:solidFill>
                  <a:srgbClr val="333333"/>
                </a:solidFill>
              </a:rPr>
              <a:t>Enabling separation, processing of heterogeneous wastes</a:t>
            </a:r>
          </a:p>
          <a:p>
            <a:pPr marL="173038" marR="0" indent="-173038" fontAlgn="auto">
              <a:lnSpc>
                <a:spcPct val="100000"/>
              </a:lnSpc>
              <a:spcAft>
                <a:spcPts val="0"/>
              </a:spcAft>
              <a:buClrTx/>
              <a:buSzTx/>
              <a:buFont typeface="Arial" panose="020B0604020202020204" pitchFamily="34" charset="0"/>
              <a:buChar char="•"/>
              <a:defRPr/>
            </a:pPr>
            <a:r>
              <a:rPr lang="en-US" sz="1400" dirty="0">
                <a:solidFill>
                  <a:srgbClr val="333333"/>
                </a:solidFill>
              </a:rPr>
              <a:t>Increasing life-cycle efficiency of embedded energy</a:t>
            </a:r>
          </a:p>
          <a:p>
            <a:pPr marL="201168" marR="0" indent="-201168" fontAlgn="auto">
              <a:lnSpc>
                <a:spcPct val="100000"/>
              </a:lnSpc>
              <a:spcAft>
                <a:spcPts val="0"/>
              </a:spcAft>
              <a:buClrTx/>
              <a:buSzTx/>
              <a:buFont typeface="Arial" panose="020B0604020202020204" pitchFamily="34" charset="0"/>
              <a:buChar char="•"/>
              <a:tabLst/>
              <a:defRPr/>
            </a:pPr>
            <a:endParaRPr lang="en-US" sz="1600" dirty="0">
              <a:solidFill>
                <a:srgbClr val="333333"/>
              </a:solidFill>
            </a:endParaRPr>
          </a:p>
        </p:txBody>
      </p:sp>
      <p:sp>
        <p:nvSpPr>
          <p:cNvPr id="3" name="Title 2">
            <a:extLst>
              <a:ext uri="{FF2B5EF4-FFF2-40B4-BE49-F238E27FC236}">
                <a16:creationId xmlns:a16="http://schemas.microsoft.com/office/drawing/2014/main" id="{5B05E9C1-776E-D54B-AC5A-FCA25CD1B6AA}"/>
              </a:ext>
            </a:extLst>
          </p:cNvPr>
          <p:cNvSpPr>
            <a:spLocks noGrp="1"/>
          </p:cNvSpPr>
          <p:nvPr>
            <p:ph type="title"/>
          </p:nvPr>
        </p:nvSpPr>
        <p:spPr>
          <a:xfrm>
            <a:off x="-2" y="2181025"/>
            <a:ext cx="6226126" cy="502573"/>
          </a:xfrm>
          <a:solidFill>
            <a:srgbClr val="F8A11C"/>
          </a:solidFill>
        </p:spPr>
        <p:txBody>
          <a:bodyPr/>
          <a:lstStyle/>
          <a:p>
            <a:r>
              <a:rPr lang="en-US" sz="2800" dirty="0"/>
              <a:t>Circular Economy for Energy Materials </a:t>
            </a:r>
          </a:p>
        </p:txBody>
      </p:sp>
    </p:spTree>
    <p:extLst>
      <p:ext uri="{BB962C8B-B14F-4D97-AF65-F5344CB8AC3E}">
        <p14:creationId xmlns:p14="http://schemas.microsoft.com/office/powerpoint/2010/main" val="978227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8DE9D41-AD75-7B45-8497-FDEF0C82AB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2536" cy="5143500"/>
          </a:xfrm>
          <a:prstGeom prst="rect">
            <a:avLst/>
          </a:prstGeom>
        </p:spPr>
      </p:pic>
      <p:sp>
        <p:nvSpPr>
          <p:cNvPr id="14" name="Rectangle 13">
            <a:extLst>
              <a:ext uri="{FF2B5EF4-FFF2-40B4-BE49-F238E27FC236}">
                <a16:creationId xmlns:a16="http://schemas.microsoft.com/office/drawing/2014/main" id="{59044D48-604B-B645-9F73-072A5FA044B4}"/>
              </a:ext>
            </a:extLst>
          </p:cNvPr>
          <p:cNvSpPr/>
          <p:nvPr/>
        </p:nvSpPr>
        <p:spPr>
          <a:xfrm>
            <a:off x="355600" y="4342371"/>
            <a:ext cx="8371840" cy="526944"/>
          </a:xfrm>
          <a:prstGeom prst="rect">
            <a:avLst/>
          </a:prstGeom>
          <a:solidFill>
            <a:schemeClr val="tx1">
              <a:alpha val="69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Text Placeholder 2">
            <a:extLst>
              <a:ext uri="{FF2B5EF4-FFF2-40B4-BE49-F238E27FC236}">
                <a16:creationId xmlns:a16="http://schemas.microsoft.com/office/drawing/2014/main" id="{14E3FA22-7073-7D48-B229-038717C18B1F}"/>
              </a:ext>
            </a:extLst>
          </p:cNvPr>
          <p:cNvSpPr txBox="1">
            <a:spLocks/>
          </p:cNvSpPr>
          <p:nvPr/>
        </p:nvSpPr>
        <p:spPr>
          <a:xfrm>
            <a:off x="-1464" y="1877869"/>
            <a:ext cx="9143999" cy="2470777"/>
          </a:xfrm>
          <a:prstGeom prst="rect">
            <a:avLst/>
          </a:prstGeom>
          <a:solidFill>
            <a:schemeClr val="bg1">
              <a:lumMod val="95000"/>
              <a:alpha val="85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100" kern="1200">
                <a:solidFill>
                  <a:srgbClr val="333333"/>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100" b="0" i="0" u="none" strike="noStrike" kern="1200" cap="none" spc="0" normalizeH="0" baseline="0" noProof="0" dirty="0">
                <a:ln>
                  <a:noFill/>
                </a:ln>
                <a:solidFill>
                  <a:srgbClr val="333333"/>
                </a:solidFill>
                <a:effectLst/>
                <a:uLnTx/>
                <a:uFillTx/>
                <a:latin typeface="Calibri"/>
                <a:ea typeface="+mn-ea"/>
                <a:cs typeface="+mn-cs"/>
              </a:rPr>
              <a:t>in</a:t>
            </a:r>
          </a:p>
        </p:txBody>
      </p:sp>
      <p:sp>
        <p:nvSpPr>
          <p:cNvPr id="5" name="TextBox 4">
            <a:extLst>
              <a:ext uri="{FF2B5EF4-FFF2-40B4-BE49-F238E27FC236}">
                <a16:creationId xmlns:a16="http://schemas.microsoft.com/office/drawing/2014/main" id="{EF99430F-A6D0-2A49-B93A-45FD6D469E79}"/>
              </a:ext>
            </a:extLst>
          </p:cNvPr>
          <p:cNvSpPr txBox="1"/>
          <p:nvPr/>
        </p:nvSpPr>
        <p:spPr>
          <a:xfrm>
            <a:off x="5386645" y="3038686"/>
            <a:ext cx="1698743"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Advanced Energy Materials and</a:t>
            </a:r>
          </a:p>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Technologies</a:t>
            </a:r>
          </a:p>
        </p:txBody>
      </p:sp>
      <p:sp>
        <p:nvSpPr>
          <p:cNvPr id="15" name="TextBox 14">
            <a:extLst>
              <a:ext uri="{FF2B5EF4-FFF2-40B4-BE49-F238E27FC236}">
                <a16:creationId xmlns:a16="http://schemas.microsoft.com/office/drawing/2014/main" id="{B1943518-005C-0E4F-AA7E-DAA00DBA56B2}"/>
              </a:ext>
            </a:extLst>
          </p:cNvPr>
          <p:cNvSpPr txBox="1"/>
          <p:nvPr/>
        </p:nvSpPr>
        <p:spPr>
          <a:xfrm>
            <a:off x="3581892" y="3038686"/>
            <a:ext cx="1698743"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Circularity for Polymers and Composites</a:t>
            </a:r>
          </a:p>
        </p:txBody>
      </p:sp>
      <p:sp>
        <p:nvSpPr>
          <p:cNvPr id="17" name="TextBox 16">
            <a:extLst>
              <a:ext uri="{FF2B5EF4-FFF2-40B4-BE49-F238E27FC236}">
                <a16:creationId xmlns:a16="http://schemas.microsoft.com/office/drawing/2014/main" id="{09EA1CB3-2156-F847-B744-F4B5A4661496}"/>
              </a:ext>
            </a:extLst>
          </p:cNvPr>
          <p:cNvSpPr txBox="1"/>
          <p:nvPr/>
        </p:nvSpPr>
        <p:spPr>
          <a:xfrm>
            <a:off x="7214180" y="3038686"/>
            <a:ext cx="1652418" cy="823302"/>
          </a:xfrm>
          <a:prstGeom prst="rect">
            <a:avLst/>
          </a:prstGeom>
          <a:noFill/>
        </p:spPr>
        <p:txBody>
          <a:bodyPr wrap="square" rtlCol="0">
            <a:spAutoFit/>
          </a:bodyPr>
          <a:lstStyle/>
          <a:p>
            <a:pPr marL="0" marR="0" lvl="0" indent="0" algn="ctr" defTabSz="457200" rtl="0" eaLnBrk="1" fontAlgn="auto" latinLnBrk="0" hangingPunct="1">
              <a:lnSpc>
                <a:spcPts val="19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33333"/>
                </a:solidFill>
                <a:effectLst/>
                <a:uLnTx/>
                <a:uFillTx/>
                <a:latin typeface="Calibri"/>
                <a:ea typeface="+mn-ea"/>
                <a:cs typeface="+mn-cs"/>
              </a:rPr>
              <a:t>Future Adaptive Materials for Energy Systems</a:t>
            </a:r>
          </a:p>
        </p:txBody>
      </p:sp>
      <p:sp>
        <p:nvSpPr>
          <p:cNvPr id="18" name="TextBox 17">
            <a:extLst>
              <a:ext uri="{FF2B5EF4-FFF2-40B4-BE49-F238E27FC236}">
                <a16:creationId xmlns:a16="http://schemas.microsoft.com/office/drawing/2014/main" id="{87114257-5527-7248-8507-DD2843E3E2DC}"/>
              </a:ext>
            </a:extLst>
          </p:cNvPr>
          <p:cNvSpPr txBox="1"/>
          <p:nvPr/>
        </p:nvSpPr>
        <p:spPr>
          <a:xfrm>
            <a:off x="210621" y="2011798"/>
            <a:ext cx="3345824" cy="2149306"/>
          </a:xfrm>
          <a:prstGeom prst="rect">
            <a:avLst/>
          </a:prstGeom>
          <a:noFill/>
        </p:spPr>
        <p:txBody>
          <a:bodyPr wrap="square" rtlCol="0">
            <a:sp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kumimoji="0" lang="en-US" sz="2200" b="1" i="0" u="none" strike="noStrike" kern="1200" cap="none" spc="0" normalizeH="0" noProof="0" dirty="0">
                <a:ln>
                  <a:noFill/>
                </a:ln>
                <a:solidFill>
                  <a:srgbClr val="333333"/>
                </a:solidFill>
                <a:effectLst/>
                <a:uLnTx/>
                <a:uFillTx/>
                <a:latin typeface="Calibri"/>
                <a:ea typeface="+mn-ea"/>
                <a:cs typeface="+mn-cs"/>
              </a:rPr>
              <a:t>Goal</a:t>
            </a:r>
            <a:r>
              <a:rPr kumimoji="0" lang="en-US" sz="2400" b="1" i="0" u="none" strike="noStrike" kern="1200" cap="none" spc="0" normalizeH="0" baseline="0" noProof="0" dirty="0">
                <a:ln>
                  <a:noFill/>
                </a:ln>
                <a:solidFill>
                  <a:srgbClr val="333333"/>
                </a:solidFill>
                <a:effectLst/>
                <a:uLnTx/>
                <a:uFillTx/>
                <a:latin typeface="Calibri"/>
                <a:ea typeface="+mn-ea"/>
                <a:cs typeface="+mn-cs"/>
              </a:rPr>
              <a:t> </a:t>
            </a:r>
          </a:p>
          <a:p>
            <a:pPr lvl="0">
              <a:defRPr/>
            </a:pPr>
            <a:r>
              <a:rPr lang="en-US" sz="1600" dirty="0"/>
              <a:t>Focuses on research that establishes the foundational knowledge and technology for design, reduce, reuse, or recycle to create a circular economy for energy-relevant and energy-intensive materials, processes, and technologies. </a:t>
            </a:r>
            <a:endParaRPr kumimoji="0" lang="en-US" sz="1400" u="none" strike="noStrike" kern="1200" cap="none" spc="0" normalizeH="0" baseline="0" noProof="0" dirty="0">
              <a:ln>
                <a:noFill/>
              </a:ln>
              <a:solidFill>
                <a:srgbClr val="333333"/>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094F9A8A-D82B-4C0F-B1FC-6F27B5A97CA7}"/>
              </a:ext>
            </a:extLst>
          </p:cNvPr>
          <p:cNvSpPr txBox="1"/>
          <p:nvPr/>
        </p:nvSpPr>
        <p:spPr>
          <a:xfrm>
            <a:off x="497840" y="4421177"/>
            <a:ext cx="8290560" cy="369332"/>
          </a:xfrm>
          <a:prstGeom prst="rect">
            <a:avLst/>
          </a:prstGeom>
          <a:noFill/>
        </p:spPr>
        <p:txBody>
          <a:bodyPr wrap="square" rtlCol="0">
            <a:spAutoFit/>
          </a:bodyPr>
          <a:lstStyle/>
          <a:p>
            <a:r>
              <a:rPr lang="en-US" b="1" dirty="0">
                <a:solidFill>
                  <a:schemeClr val="bg1"/>
                </a:solidFill>
              </a:rPr>
              <a:t>Opportunities</a:t>
            </a:r>
            <a:r>
              <a:rPr lang="en-US" dirty="0">
                <a:solidFill>
                  <a:schemeClr val="bg1"/>
                </a:solidFill>
              </a:rPr>
              <a:t>: </a:t>
            </a:r>
            <a:r>
              <a:rPr lang="en-US" sz="1400" dirty="0">
                <a:solidFill>
                  <a:schemeClr val="bg1"/>
                </a:solidFill>
              </a:rPr>
              <a:t>Analysis and Modeling, Materials Processing, Devices and Systems, Reliability and Lifetime </a:t>
            </a:r>
          </a:p>
        </p:txBody>
      </p:sp>
      <p:sp>
        <p:nvSpPr>
          <p:cNvPr id="16" name="Title 2">
            <a:extLst>
              <a:ext uri="{FF2B5EF4-FFF2-40B4-BE49-F238E27FC236}">
                <a16:creationId xmlns:a16="http://schemas.microsoft.com/office/drawing/2014/main" id="{FE29749C-1A0F-354F-B4B3-90466FEB11D6}"/>
              </a:ext>
            </a:extLst>
          </p:cNvPr>
          <p:cNvSpPr txBox="1">
            <a:spLocks/>
          </p:cNvSpPr>
          <p:nvPr/>
        </p:nvSpPr>
        <p:spPr>
          <a:xfrm>
            <a:off x="-1463" y="1346766"/>
            <a:ext cx="6248152" cy="532009"/>
          </a:xfrm>
          <a:prstGeom prst="rect">
            <a:avLst/>
          </a:prstGeom>
          <a:solidFill>
            <a:srgbClr val="F8A11C"/>
          </a:solidFill>
        </p:spPr>
        <p:txBody>
          <a:bodyPr vert="horz" lIns="36576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r>
              <a:rPr lang="en-US" sz="2800" dirty="0"/>
              <a:t>Circular Economy for Energy Materials </a:t>
            </a:r>
          </a:p>
        </p:txBody>
      </p:sp>
      <p:sp>
        <p:nvSpPr>
          <p:cNvPr id="2" name="Oval 1">
            <a:extLst>
              <a:ext uri="{FF2B5EF4-FFF2-40B4-BE49-F238E27FC236}">
                <a16:creationId xmlns:a16="http://schemas.microsoft.com/office/drawing/2014/main" id="{0AB507D1-8D6C-C845-81F5-97BD9AFDA233}"/>
              </a:ext>
            </a:extLst>
          </p:cNvPr>
          <p:cNvSpPr/>
          <p:nvPr/>
        </p:nvSpPr>
        <p:spPr>
          <a:xfrm>
            <a:off x="5778565" y="2028380"/>
            <a:ext cx="994757" cy="994757"/>
          </a:xfrm>
          <a:prstGeom prst="ellipse">
            <a:avLst/>
          </a:prstGeom>
          <a:solidFill>
            <a:srgbClr val="5F983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34A33BA-8A6A-2849-A294-070C7E78DBFD}"/>
              </a:ext>
            </a:extLst>
          </p:cNvPr>
          <p:cNvSpPr/>
          <p:nvPr/>
        </p:nvSpPr>
        <p:spPr>
          <a:xfrm>
            <a:off x="3990391" y="2043927"/>
            <a:ext cx="994757" cy="994757"/>
          </a:xfrm>
          <a:prstGeom prst="ellipse">
            <a:avLst/>
          </a:prstGeom>
          <a:solidFill>
            <a:srgbClr val="F7A2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5569AA4-3999-1044-AFA2-8AFD5A95CAE4}"/>
              </a:ext>
            </a:extLst>
          </p:cNvPr>
          <p:cNvSpPr/>
          <p:nvPr/>
        </p:nvSpPr>
        <p:spPr>
          <a:xfrm>
            <a:off x="7593601" y="2028380"/>
            <a:ext cx="994757" cy="994757"/>
          </a:xfrm>
          <a:prstGeom prst="ellipse">
            <a:avLst/>
          </a:prstGeom>
          <a:solidFill>
            <a:srgbClr val="08A4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10E1862-DAAE-BA46-841B-6662EE55A555}"/>
              </a:ext>
            </a:extLst>
          </p:cNvPr>
          <p:cNvPicPr>
            <a:picLocks noChangeAspect="1"/>
          </p:cNvPicPr>
          <p:nvPr/>
        </p:nvPicPr>
        <p:blipFill>
          <a:blip r:embed="rId4"/>
          <a:stretch>
            <a:fillRect/>
          </a:stretch>
        </p:blipFill>
        <p:spPr>
          <a:xfrm rot="11622687">
            <a:off x="7855283" y="2196714"/>
            <a:ext cx="458469" cy="642552"/>
          </a:xfrm>
          <a:prstGeom prst="rect">
            <a:avLst/>
          </a:prstGeom>
        </p:spPr>
      </p:pic>
      <p:pic>
        <p:nvPicPr>
          <p:cNvPr id="9" name="Picture 8">
            <a:extLst>
              <a:ext uri="{FF2B5EF4-FFF2-40B4-BE49-F238E27FC236}">
                <a16:creationId xmlns:a16="http://schemas.microsoft.com/office/drawing/2014/main" id="{F8389180-CCE2-7746-B1F7-8A807AC789DA}"/>
              </a:ext>
            </a:extLst>
          </p:cNvPr>
          <p:cNvPicPr>
            <a:picLocks noChangeAspect="1"/>
          </p:cNvPicPr>
          <p:nvPr/>
        </p:nvPicPr>
        <p:blipFill>
          <a:blip r:embed="rId5"/>
          <a:stretch>
            <a:fillRect/>
          </a:stretch>
        </p:blipFill>
        <p:spPr>
          <a:xfrm>
            <a:off x="4281489" y="2186901"/>
            <a:ext cx="467000" cy="702767"/>
          </a:xfrm>
          <a:prstGeom prst="rect">
            <a:avLst/>
          </a:prstGeom>
        </p:spPr>
      </p:pic>
      <p:pic>
        <p:nvPicPr>
          <p:cNvPr id="23" name="Picture 22">
            <a:extLst>
              <a:ext uri="{FF2B5EF4-FFF2-40B4-BE49-F238E27FC236}">
                <a16:creationId xmlns:a16="http://schemas.microsoft.com/office/drawing/2014/main" id="{1053EA7A-4A34-264F-BE04-4E448FF43157}"/>
              </a:ext>
            </a:extLst>
          </p:cNvPr>
          <p:cNvPicPr>
            <a:picLocks noChangeAspect="1"/>
          </p:cNvPicPr>
          <p:nvPr/>
        </p:nvPicPr>
        <p:blipFill>
          <a:blip r:embed="rId6"/>
          <a:stretch>
            <a:fillRect/>
          </a:stretch>
        </p:blipFill>
        <p:spPr>
          <a:xfrm>
            <a:off x="5964846" y="2195290"/>
            <a:ext cx="600951" cy="638942"/>
          </a:xfrm>
          <a:prstGeom prst="rect">
            <a:avLst/>
          </a:prstGeom>
        </p:spPr>
      </p:pic>
    </p:spTree>
    <p:extLst>
      <p:ext uri="{BB962C8B-B14F-4D97-AF65-F5344CB8AC3E}">
        <p14:creationId xmlns:p14="http://schemas.microsoft.com/office/powerpoint/2010/main" val="10833722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40783" y="62135"/>
            <a:ext cx="2895061" cy="754069"/>
          </a:xfrm>
        </p:spPr>
        <p:txBody>
          <a:bodyPr/>
          <a:lstStyle/>
          <a:p>
            <a:r>
              <a:rPr lang="en-US" dirty="0">
                <a:solidFill>
                  <a:schemeClr val="bg1"/>
                </a:solidFill>
              </a:rPr>
              <a:t>Thank you</a:t>
            </a:r>
          </a:p>
        </p:txBody>
      </p:sp>
      <p:sp>
        <p:nvSpPr>
          <p:cNvPr id="11" name="TextBox 10">
            <a:extLst>
              <a:ext uri="{FF2B5EF4-FFF2-40B4-BE49-F238E27FC236}">
                <a16:creationId xmlns:a16="http://schemas.microsoft.com/office/drawing/2014/main" id="{10EF9D2F-DC93-4E41-BBAD-D28E10D011FD}"/>
              </a:ext>
            </a:extLst>
          </p:cNvPr>
          <p:cNvSpPr txBox="1"/>
          <p:nvPr/>
        </p:nvSpPr>
        <p:spPr>
          <a:xfrm>
            <a:off x="107795" y="4379261"/>
            <a:ext cx="5580695" cy="707886"/>
          </a:xfrm>
          <a:prstGeom prst="rect">
            <a:avLst/>
          </a:prstGeom>
          <a:noFill/>
        </p:spPr>
        <p:txBody>
          <a:bodyPr wrap="square" rtlCol="0">
            <a:spAutoFit/>
          </a:bodyPr>
          <a:lstStyle/>
          <a:p>
            <a:r>
              <a:rPr lang="en-US" sz="800" dirty="0">
                <a:solidFill>
                  <a:schemeClr val="bg1"/>
                </a:solidFill>
              </a:rPr>
              <a:t>This work was authored by the National Renewable Energy Laboratory, operated by Alliance for Sustainable Energy, LLC, for the U.S. Department of Energy (DOE) under Contract No. DE-AC36-08GO28308. The views expressed in the article do not necessarily represent the views of the DOE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1774587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large building&#10;&#10;Description automatically generated">
            <a:extLst>
              <a:ext uri="{FF2B5EF4-FFF2-40B4-BE49-F238E27FC236}">
                <a16:creationId xmlns:a16="http://schemas.microsoft.com/office/drawing/2014/main" id="{3AF25235-8557-BC4D-92E9-B520B26EC53E}"/>
              </a:ext>
            </a:extLst>
          </p:cNvPr>
          <p:cNvPicPr>
            <a:picLocks noGrp="1" noChangeAspect="1"/>
          </p:cNvPicPr>
          <p:nvPr>
            <p:ph type="pic" sz="quarter" idx="53"/>
          </p:nvPr>
        </p:nvPicPr>
        <p:blipFill rotWithShape="1">
          <a:blip r:embed="rId3" cstate="print">
            <a:extLst>
              <a:ext uri="{28A0092B-C50C-407E-A947-70E740481C1C}">
                <a14:useLocalDpi xmlns:a14="http://schemas.microsoft.com/office/drawing/2010/main"/>
              </a:ext>
            </a:extLst>
          </a:blip>
          <a:srcRect/>
          <a:stretch/>
        </p:blipFill>
        <p:spPr>
          <a:xfrm>
            <a:off x="3226702" y="0"/>
            <a:ext cx="5917298" cy="2343150"/>
          </a:xfrm>
        </p:spPr>
      </p:pic>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Energy Productivity </a:t>
            </a:r>
          </a:p>
          <a:p>
            <a:r>
              <a:rPr lang="en-US" dirty="0"/>
              <a:t>in the United States </a:t>
            </a:r>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Since 1990, the U.S. economy has nearly doubled as measured in gross domestic product (GDP), but primary energy consumption has increased only 19%. This represents a 72% improvement in U.S. energy productivity.</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879390" y="4745079"/>
            <a:ext cx="3477414"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800" dirty="0">
                <a:solidFill>
                  <a:srgbClr val="000000"/>
                </a:solidFill>
                <a:cs typeface="Calibri"/>
              </a:rPr>
              <a:t>Source: </a:t>
            </a:r>
            <a:r>
              <a:rPr lang="en-US" sz="800" i="1" dirty="0">
                <a:solidFill>
                  <a:srgbClr val="000000"/>
                </a:solidFill>
                <a:cs typeface="Calibri"/>
              </a:rPr>
              <a:t>2019 Sustainable Energy in America Factbook</a:t>
            </a:r>
            <a:r>
              <a:rPr lang="en-US" sz="800" dirty="0">
                <a:solidFill>
                  <a:srgbClr val="000000"/>
                </a:solidFill>
                <a:cs typeface="Calibri"/>
              </a:rPr>
              <a:t>, Bloomberg New Energy Finance and the Business Council for Sustainable Energy, February 2019</a:t>
            </a:r>
            <a:endParaRPr lang="en-US" dirty="0"/>
          </a:p>
        </p:txBody>
      </p:sp>
      <p:grpSp>
        <p:nvGrpSpPr>
          <p:cNvPr id="277" name="Group 276">
            <a:extLst>
              <a:ext uri="{FF2B5EF4-FFF2-40B4-BE49-F238E27FC236}">
                <a16:creationId xmlns:a16="http://schemas.microsoft.com/office/drawing/2014/main" id="{EF4B9127-F8F6-B342-81B8-AB6E6A1A0950}"/>
              </a:ext>
            </a:extLst>
          </p:cNvPr>
          <p:cNvGrpSpPr/>
          <p:nvPr/>
        </p:nvGrpSpPr>
        <p:grpSpPr>
          <a:xfrm>
            <a:off x="3285045" y="2904727"/>
            <a:ext cx="2809275" cy="1733046"/>
            <a:chOff x="4144325" y="2926635"/>
            <a:chExt cx="2533141" cy="1733046"/>
          </a:xfrm>
        </p:grpSpPr>
        <p:grpSp>
          <p:nvGrpSpPr>
            <p:cNvPr id="278" name="Group 277">
              <a:extLst>
                <a:ext uri="{FF2B5EF4-FFF2-40B4-BE49-F238E27FC236}">
                  <a16:creationId xmlns:a16="http://schemas.microsoft.com/office/drawing/2014/main" id="{7FDA5442-B5B0-9C42-A71E-E57E89C004D0}"/>
                </a:ext>
              </a:extLst>
            </p:cNvPr>
            <p:cNvGrpSpPr/>
            <p:nvPr/>
          </p:nvGrpSpPr>
          <p:grpSpPr>
            <a:xfrm>
              <a:off x="4430737" y="3038169"/>
              <a:ext cx="2076024" cy="1353940"/>
              <a:chOff x="7092213" y="3038169"/>
              <a:chExt cx="2134254" cy="1353940"/>
            </a:xfrm>
          </p:grpSpPr>
          <p:cxnSp>
            <p:nvCxnSpPr>
              <p:cNvPr id="298" name="Straight Connector 297">
                <a:extLst>
                  <a:ext uri="{FF2B5EF4-FFF2-40B4-BE49-F238E27FC236}">
                    <a16:creationId xmlns:a16="http://schemas.microsoft.com/office/drawing/2014/main" id="{5950373F-7D8E-0F48-8149-29D09DDE1AC5}"/>
                  </a:ext>
                </a:extLst>
              </p:cNvPr>
              <p:cNvCxnSpPr/>
              <p:nvPr/>
            </p:nvCxnSpPr>
            <p:spPr>
              <a:xfrm>
                <a:off x="7092213" y="3038169"/>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a:extLst>
                  <a:ext uri="{FF2B5EF4-FFF2-40B4-BE49-F238E27FC236}">
                    <a16:creationId xmlns:a16="http://schemas.microsoft.com/office/drawing/2014/main" id="{F7C5B524-1BBC-DF46-9F17-297AFC437028}"/>
                  </a:ext>
                </a:extLst>
              </p:cNvPr>
              <p:cNvCxnSpPr/>
              <p:nvPr/>
            </p:nvCxnSpPr>
            <p:spPr>
              <a:xfrm>
                <a:off x="7092213" y="3230468"/>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a:extLst>
                  <a:ext uri="{FF2B5EF4-FFF2-40B4-BE49-F238E27FC236}">
                    <a16:creationId xmlns:a16="http://schemas.microsoft.com/office/drawing/2014/main" id="{18F1594D-70EE-EA4C-9656-F45E22453432}"/>
                  </a:ext>
                </a:extLst>
              </p:cNvPr>
              <p:cNvCxnSpPr/>
              <p:nvPr/>
            </p:nvCxnSpPr>
            <p:spPr>
              <a:xfrm>
                <a:off x="7092213" y="3422766"/>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a:extLst>
                  <a:ext uri="{FF2B5EF4-FFF2-40B4-BE49-F238E27FC236}">
                    <a16:creationId xmlns:a16="http://schemas.microsoft.com/office/drawing/2014/main" id="{772D7FCC-B07B-704F-B163-8DDCA7B1D247}"/>
                  </a:ext>
                </a:extLst>
              </p:cNvPr>
              <p:cNvCxnSpPr/>
              <p:nvPr/>
            </p:nvCxnSpPr>
            <p:spPr>
              <a:xfrm>
                <a:off x="7092213" y="3618989"/>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E9AE050A-DAAC-724F-B733-D8A54A1CFF60}"/>
                  </a:ext>
                </a:extLst>
              </p:cNvPr>
              <p:cNvCxnSpPr/>
              <p:nvPr/>
            </p:nvCxnSpPr>
            <p:spPr>
              <a:xfrm>
                <a:off x="7092213" y="3807363"/>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a:extLst>
                  <a:ext uri="{FF2B5EF4-FFF2-40B4-BE49-F238E27FC236}">
                    <a16:creationId xmlns:a16="http://schemas.microsoft.com/office/drawing/2014/main" id="{5AE228DF-7499-8543-A356-41002E89AD5C}"/>
                  </a:ext>
                </a:extLst>
              </p:cNvPr>
              <p:cNvCxnSpPr/>
              <p:nvPr/>
            </p:nvCxnSpPr>
            <p:spPr>
              <a:xfrm>
                <a:off x="7092213" y="4003586"/>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687DBE01-AFF1-B649-9B22-E10752CC447C}"/>
                  </a:ext>
                </a:extLst>
              </p:cNvPr>
              <p:cNvCxnSpPr/>
              <p:nvPr/>
            </p:nvCxnSpPr>
            <p:spPr>
              <a:xfrm>
                <a:off x="7092213" y="4199810"/>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a:extLst>
                  <a:ext uri="{FF2B5EF4-FFF2-40B4-BE49-F238E27FC236}">
                    <a16:creationId xmlns:a16="http://schemas.microsoft.com/office/drawing/2014/main" id="{A838F506-95B0-5D44-872D-236C807FEF28}"/>
                  </a:ext>
                </a:extLst>
              </p:cNvPr>
              <p:cNvCxnSpPr/>
              <p:nvPr/>
            </p:nvCxnSpPr>
            <p:spPr>
              <a:xfrm>
                <a:off x="7092213" y="4392109"/>
                <a:ext cx="2134254"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grpSp>
        <p:sp>
          <p:nvSpPr>
            <p:cNvPr id="279" name="TextBox 278">
              <a:extLst>
                <a:ext uri="{FF2B5EF4-FFF2-40B4-BE49-F238E27FC236}">
                  <a16:creationId xmlns:a16="http://schemas.microsoft.com/office/drawing/2014/main" id="{DB015CBE-5F82-544C-B153-1724BF64F427}"/>
                </a:ext>
              </a:extLst>
            </p:cNvPr>
            <p:cNvSpPr txBox="1"/>
            <p:nvPr/>
          </p:nvSpPr>
          <p:spPr>
            <a:xfrm>
              <a:off x="4144325" y="3118132"/>
              <a:ext cx="328937" cy="232660"/>
            </a:xfrm>
            <a:prstGeom prst="rect">
              <a:avLst/>
            </a:prstGeom>
            <a:noFill/>
          </p:spPr>
          <p:txBody>
            <a:bodyPr wrap="none" rtlCol="0">
              <a:spAutoFit/>
            </a:bodyPr>
            <a:lstStyle/>
            <a:p>
              <a:pPr algn="r">
                <a:lnSpc>
                  <a:spcPts val="1000"/>
                </a:lnSpc>
              </a:pPr>
              <a:r>
                <a:rPr lang="en-US" sz="900" dirty="0"/>
                <a:t>2.0</a:t>
              </a:r>
            </a:p>
          </p:txBody>
        </p:sp>
        <p:sp>
          <p:nvSpPr>
            <p:cNvPr id="280" name="TextBox 279">
              <a:extLst>
                <a:ext uri="{FF2B5EF4-FFF2-40B4-BE49-F238E27FC236}">
                  <a16:creationId xmlns:a16="http://schemas.microsoft.com/office/drawing/2014/main" id="{948EEFFD-B207-2141-94F1-C33C6E0CE496}"/>
                </a:ext>
              </a:extLst>
            </p:cNvPr>
            <p:cNvSpPr txBox="1"/>
            <p:nvPr/>
          </p:nvSpPr>
          <p:spPr>
            <a:xfrm>
              <a:off x="4144325" y="3309195"/>
              <a:ext cx="328937" cy="232660"/>
            </a:xfrm>
            <a:prstGeom prst="rect">
              <a:avLst/>
            </a:prstGeom>
            <a:noFill/>
          </p:spPr>
          <p:txBody>
            <a:bodyPr wrap="none" rtlCol="0">
              <a:spAutoFit/>
            </a:bodyPr>
            <a:lstStyle/>
            <a:p>
              <a:pPr algn="r">
                <a:lnSpc>
                  <a:spcPts val="1000"/>
                </a:lnSpc>
              </a:pPr>
              <a:r>
                <a:rPr lang="en-US" sz="900" dirty="0"/>
                <a:t>1.8</a:t>
              </a:r>
            </a:p>
          </p:txBody>
        </p:sp>
        <p:sp>
          <p:nvSpPr>
            <p:cNvPr id="281" name="TextBox 280">
              <a:extLst>
                <a:ext uri="{FF2B5EF4-FFF2-40B4-BE49-F238E27FC236}">
                  <a16:creationId xmlns:a16="http://schemas.microsoft.com/office/drawing/2014/main" id="{416F896A-8914-F842-B21D-80CCF462D002}"/>
                </a:ext>
              </a:extLst>
            </p:cNvPr>
            <p:cNvSpPr txBox="1"/>
            <p:nvPr/>
          </p:nvSpPr>
          <p:spPr>
            <a:xfrm>
              <a:off x="4144325" y="3501244"/>
              <a:ext cx="328937" cy="232660"/>
            </a:xfrm>
            <a:prstGeom prst="rect">
              <a:avLst/>
            </a:prstGeom>
            <a:noFill/>
          </p:spPr>
          <p:txBody>
            <a:bodyPr wrap="none" rtlCol="0">
              <a:spAutoFit/>
            </a:bodyPr>
            <a:lstStyle/>
            <a:p>
              <a:pPr algn="r">
                <a:lnSpc>
                  <a:spcPts val="1000"/>
                </a:lnSpc>
              </a:pPr>
              <a:r>
                <a:rPr lang="en-US" sz="900" dirty="0"/>
                <a:t>1.6</a:t>
              </a:r>
            </a:p>
          </p:txBody>
        </p:sp>
        <p:sp>
          <p:nvSpPr>
            <p:cNvPr id="282" name="TextBox 281">
              <a:extLst>
                <a:ext uri="{FF2B5EF4-FFF2-40B4-BE49-F238E27FC236}">
                  <a16:creationId xmlns:a16="http://schemas.microsoft.com/office/drawing/2014/main" id="{9AA9DCF2-1EB0-9648-8C52-717968D74EE1}"/>
                </a:ext>
              </a:extLst>
            </p:cNvPr>
            <p:cNvSpPr txBox="1"/>
            <p:nvPr/>
          </p:nvSpPr>
          <p:spPr>
            <a:xfrm>
              <a:off x="4144325" y="3696748"/>
              <a:ext cx="328937" cy="232660"/>
            </a:xfrm>
            <a:prstGeom prst="rect">
              <a:avLst/>
            </a:prstGeom>
            <a:noFill/>
          </p:spPr>
          <p:txBody>
            <a:bodyPr wrap="none" rtlCol="0">
              <a:spAutoFit/>
            </a:bodyPr>
            <a:lstStyle/>
            <a:p>
              <a:pPr algn="r">
                <a:lnSpc>
                  <a:spcPts val="1000"/>
                </a:lnSpc>
              </a:pPr>
              <a:r>
                <a:rPr lang="en-US" sz="900" dirty="0"/>
                <a:t>1.4</a:t>
              </a:r>
            </a:p>
          </p:txBody>
        </p:sp>
        <p:sp>
          <p:nvSpPr>
            <p:cNvPr id="283" name="TextBox 282">
              <a:extLst>
                <a:ext uri="{FF2B5EF4-FFF2-40B4-BE49-F238E27FC236}">
                  <a16:creationId xmlns:a16="http://schemas.microsoft.com/office/drawing/2014/main" id="{796AB6D6-244E-584A-A915-F9D4EFAD6F14}"/>
                </a:ext>
              </a:extLst>
            </p:cNvPr>
            <p:cNvSpPr txBox="1"/>
            <p:nvPr/>
          </p:nvSpPr>
          <p:spPr>
            <a:xfrm>
              <a:off x="4144325" y="3891603"/>
              <a:ext cx="328937" cy="232660"/>
            </a:xfrm>
            <a:prstGeom prst="rect">
              <a:avLst/>
            </a:prstGeom>
            <a:noFill/>
          </p:spPr>
          <p:txBody>
            <a:bodyPr wrap="none" rtlCol="0">
              <a:spAutoFit/>
            </a:bodyPr>
            <a:lstStyle/>
            <a:p>
              <a:pPr algn="r">
                <a:lnSpc>
                  <a:spcPts val="1000"/>
                </a:lnSpc>
              </a:pPr>
              <a:r>
                <a:rPr lang="en-US" sz="900" dirty="0"/>
                <a:t>1.2</a:t>
              </a:r>
            </a:p>
          </p:txBody>
        </p:sp>
        <p:sp>
          <p:nvSpPr>
            <p:cNvPr id="284" name="TextBox 283">
              <a:extLst>
                <a:ext uri="{FF2B5EF4-FFF2-40B4-BE49-F238E27FC236}">
                  <a16:creationId xmlns:a16="http://schemas.microsoft.com/office/drawing/2014/main" id="{5644F724-7DF9-794C-BE9B-D9F50BA9E33B}"/>
                </a:ext>
              </a:extLst>
            </p:cNvPr>
            <p:cNvSpPr txBox="1"/>
            <p:nvPr/>
          </p:nvSpPr>
          <p:spPr>
            <a:xfrm>
              <a:off x="4144325" y="4088081"/>
              <a:ext cx="328937" cy="232660"/>
            </a:xfrm>
            <a:prstGeom prst="rect">
              <a:avLst/>
            </a:prstGeom>
            <a:noFill/>
          </p:spPr>
          <p:txBody>
            <a:bodyPr wrap="none" rtlCol="0">
              <a:spAutoFit/>
            </a:bodyPr>
            <a:lstStyle/>
            <a:p>
              <a:pPr algn="r">
                <a:lnSpc>
                  <a:spcPts val="1000"/>
                </a:lnSpc>
              </a:pPr>
              <a:r>
                <a:rPr lang="en-US" sz="900" dirty="0"/>
                <a:t>1.0</a:t>
              </a:r>
            </a:p>
          </p:txBody>
        </p:sp>
        <p:sp>
          <p:nvSpPr>
            <p:cNvPr id="285" name="TextBox 284">
              <a:extLst>
                <a:ext uri="{FF2B5EF4-FFF2-40B4-BE49-F238E27FC236}">
                  <a16:creationId xmlns:a16="http://schemas.microsoft.com/office/drawing/2014/main" id="{AA4E43D7-3EA9-1846-AD87-F023BAE4A572}"/>
                </a:ext>
              </a:extLst>
            </p:cNvPr>
            <p:cNvSpPr txBox="1"/>
            <p:nvPr/>
          </p:nvSpPr>
          <p:spPr>
            <a:xfrm>
              <a:off x="4144325" y="4285829"/>
              <a:ext cx="328937" cy="232660"/>
            </a:xfrm>
            <a:prstGeom prst="rect">
              <a:avLst/>
            </a:prstGeom>
            <a:noFill/>
          </p:spPr>
          <p:txBody>
            <a:bodyPr wrap="none" rtlCol="0">
              <a:spAutoFit/>
            </a:bodyPr>
            <a:lstStyle/>
            <a:p>
              <a:pPr algn="r">
                <a:lnSpc>
                  <a:spcPts val="1000"/>
                </a:lnSpc>
              </a:pPr>
              <a:r>
                <a:rPr lang="en-US" sz="900" dirty="0"/>
                <a:t>0.8</a:t>
              </a:r>
            </a:p>
          </p:txBody>
        </p:sp>
        <p:sp>
          <p:nvSpPr>
            <p:cNvPr id="286" name="TextBox 285">
              <a:extLst>
                <a:ext uri="{FF2B5EF4-FFF2-40B4-BE49-F238E27FC236}">
                  <a16:creationId xmlns:a16="http://schemas.microsoft.com/office/drawing/2014/main" id="{165F40A6-9CB1-134F-BC3D-3BBCB3D5037B}"/>
                </a:ext>
              </a:extLst>
            </p:cNvPr>
            <p:cNvSpPr txBox="1"/>
            <p:nvPr/>
          </p:nvSpPr>
          <p:spPr>
            <a:xfrm>
              <a:off x="4144325" y="2926635"/>
              <a:ext cx="328937" cy="220573"/>
            </a:xfrm>
            <a:prstGeom prst="rect">
              <a:avLst/>
            </a:prstGeom>
            <a:noFill/>
          </p:spPr>
          <p:txBody>
            <a:bodyPr wrap="none" rtlCol="0">
              <a:spAutoFit/>
            </a:bodyPr>
            <a:lstStyle/>
            <a:p>
              <a:pPr algn="r">
                <a:lnSpc>
                  <a:spcPts val="1000"/>
                </a:lnSpc>
              </a:pPr>
              <a:r>
                <a:rPr lang="en-US" sz="900" dirty="0"/>
                <a:t>2.2</a:t>
              </a:r>
            </a:p>
          </p:txBody>
        </p:sp>
        <p:sp>
          <p:nvSpPr>
            <p:cNvPr id="287" name="TextBox 286">
              <a:extLst>
                <a:ext uri="{FF2B5EF4-FFF2-40B4-BE49-F238E27FC236}">
                  <a16:creationId xmlns:a16="http://schemas.microsoft.com/office/drawing/2014/main" id="{9CF7C8A8-70DD-334C-A992-060964DEF72F}"/>
                </a:ext>
              </a:extLst>
            </p:cNvPr>
            <p:cNvSpPr txBox="1"/>
            <p:nvPr/>
          </p:nvSpPr>
          <p:spPr>
            <a:xfrm>
              <a:off x="4254348" y="4427021"/>
              <a:ext cx="415499" cy="232660"/>
            </a:xfrm>
            <a:prstGeom prst="rect">
              <a:avLst/>
            </a:prstGeom>
            <a:noFill/>
          </p:spPr>
          <p:txBody>
            <a:bodyPr wrap="none" rtlCol="0">
              <a:spAutoFit/>
            </a:bodyPr>
            <a:lstStyle/>
            <a:p>
              <a:pPr algn="ctr">
                <a:lnSpc>
                  <a:spcPts val="1000"/>
                </a:lnSpc>
              </a:pPr>
              <a:r>
                <a:rPr lang="en-US" sz="900" dirty="0"/>
                <a:t>1990</a:t>
              </a:r>
            </a:p>
          </p:txBody>
        </p:sp>
        <p:sp>
          <p:nvSpPr>
            <p:cNvPr id="288" name="TextBox 287">
              <a:extLst>
                <a:ext uri="{FF2B5EF4-FFF2-40B4-BE49-F238E27FC236}">
                  <a16:creationId xmlns:a16="http://schemas.microsoft.com/office/drawing/2014/main" id="{071F8067-5147-934C-9480-BE848052A338}"/>
                </a:ext>
              </a:extLst>
            </p:cNvPr>
            <p:cNvSpPr txBox="1"/>
            <p:nvPr/>
          </p:nvSpPr>
          <p:spPr>
            <a:xfrm>
              <a:off x="4586361" y="4427021"/>
              <a:ext cx="415499" cy="220573"/>
            </a:xfrm>
            <a:prstGeom prst="rect">
              <a:avLst/>
            </a:prstGeom>
            <a:noFill/>
          </p:spPr>
          <p:txBody>
            <a:bodyPr wrap="none" rtlCol="0">
              <a:spAutoFit/>
            </a:bodyPr>
            <a:lstStyle/>
            <a:p>
              <a:pPr algn="ctr">
                <a:lnSpc>
                  <a:spcPts val="1000"/>
                </a:lnSpc>
              </a:pPr>
              <a:r>
                <a:rPr lang="en-US" sz="900" dirty="0"/>
                <a:t>1995</a:t>
              </a:r>
            </a:p>
          </p:txBody>
        </p:sp>
        <p:sp>
          <p:nvSpPr>
            <p:cNvPr id="289" name="TextBox 288">
              <a:extLst>
                <a:ext uri="{FF2B5EF4-FFF2-40B4-BE49-F238E27FC236}">
                  <a16:creationId xmlns:a16="http://schemas.microsoft.com/office/drawing/2014/main" id="{3D8BE26E-04E9-AF41-94F0-9EBE9B928FB3}"/>
                </a:ext>
              </a:extLst>
            </p:cNvPr>
            <p:cNvSpPr txBox="1"/>
            <p:nvPr/>
          </p:nvSpPr>
          <p:spPr>
            <a:xfrm>
              <a:off x="4945420" y="4427021"/>
              <a:ext cx="415499" cy="220573"/>
            </a:xfrm>
            <a:prstGeom prst="rect">
              <a:avLst/>
            </a:prstGeom>
            <a:noFill/>
          </p:spPr>
          <p:txBody>
            <a:bodyPr wrap="none" rtlCol="0">
              <a:spAutoFit/>
            </a:bodyPr>
            <a:lstStyle/>
            <a:p>
              <a:pPr algn="ctr">
                <a:lnSpc>
                  <a:spcPts val="1000"/>
                </a:lnSpc>
              </a:pPr>
              <a:r>
                <a:rPr lang="en-US" sz="900" dirty="0"/>
                <a:t>2000</a:t>
              </a:r>
            </a:p>
          </p:txBody>
        </p:sp>
        <p:sp>
          <p:nvSpPr>
            <p:cNvPr id="290" name="TextBox 289">
              <a:extLst>
                <a:ext uri="{FF2B5EF4-FFF2-40B4-BE49-F238E27FC236}">
                  <a16:creationId xmlns:a16="http://schemas.microsoft.com/office/drawing/2014/main" id="{01254A7A-5535-EC4D-AED2-EB460EFBB2F9}"/>
                </a:ext>
              </a:extLst>
            </p:cNvPr>
            <p:cNvSpPr txBox="1"/>
            <p:nvPr/>
          </p:nvSpPr>
          <p:spPr>
            <a:xfrm>
              <a:off x="5290115" y="4427021"/>
              <a:ext cx="415499" cy="220573"/>
            </a:xfrm>
            <a:prstGeom prst="rect">
              <a:avLst/>
            </a:prstGeom>
            <a:noFill/>
          </p:spPr>
          <p:txBody>
            <a:bodyPr wrap="none" rtlCol="0">
              <a:spAutoFit/>
            </a:bodyPr>
            <a:lstStyle/>
            <a:p>
              <a:pPr algn="ctr">
                <a:lnSpc>
                  <a:spcPts val="1000"/>
                </a:lnSpc>
              </a:pPr>
              <a:r>
                <a:rPr lang="en-US" sz="900" dirty="0"/>
                <a:t>2005</a:t>
              </a:r>
            </a:p>
          </p:txBody>
        </p:sp>
        <p:sp>
          <p:nvSpPr>
            <p:cNvPr id="291" name="TextBox 290">
              <a:extLst>
                <a:ext uri="{FF2B5EF4-FFF2-40B4-BE49-F238E27FC236}">
                  <a16:creationId xmlns:a16="http://schemas.microsoft.com/office/drawing/2014/main" id="{C14F2FE4-E61B-8F4B-BD90-750DEB2B56E9}"/>
                </a:ext>
              </a:extLst>
            </p:cNvPr>
            <p:cNvSpPr txBox="1"/>
            <p:nvPr/>
          </p:nvSpPr>
          <p:spPr>
            <a:xfrm>
              <a:off x="5630024" y="4427021"/>
              <a:ext cx="415499" cy="220573"/>
            </a:xfrm>
            <a:prstGeom prst="rect">
              <a:avLst/>
            </a:prstGeom>
            <a:noFill/>
          </p:spPr>
          <p:txBody>
            <a:bodyPr wrap="none" rtlCol="0">
              <a:spAutoFit/>
            </a:bodyPr>
            <a:lstStyle/>
            <a:p>
              <a:pPr algn="ctr">
                <a:lnSpc>
                  <a:spcPts val="1000"/>
                </a:lnSpc>
              </a:pPr>
              <a:r>
                <a:rPr lang="en-US" sz="900" dirty="0"/>
                <a:t>2010</a:t>
              </a:r>
            </a:p>
          </p:txBody>
        </p:sp>
        <p:sp>
          <p:nvSpPr>
            <p:cNvPr id="292" name="TextBox 291">
              <a:extLst>
                <a:ext uri="{FF2B5EF4-FFF2-40B4-BE49-F238E27FC236}">
                  <a16:creationId xmlns:a16="http://schemas.microsoft.com/office/drawing/2014/main" id="{587D4F99-71DF-A446-A6F4-5223C292A465}"/>
                </a:ext>
              </a:extLst>
            </p:cNvPr>
            <p:cNvSpPr txBox="1"/>
            <p:nvPr/>
          </p:nvSpPr>
          <p:spPr>
            <a:xfrm>
              <a:off x="5965144" y="4427021"/>
              <a:ext cx="415499" cy="220573"/>
            </a:xfrm>
            <a:prstGeom prst="rect">
              <a:avLst/>
            </a:prstGeom>
            <a:noFill/>
          </p:spPr>
          <p:txBody>
            <a:bodyPr wrap="none" rtlCol="0">
              <a:spAutoFit/>
            </a:bodyPr>
            <a:lstStyle/>
            <a:p>
              <a:pPr algn="ctr">
                <a:lnSpc>
                  <a:spcPts val="1000"/>
                </a:lnSpc>
              </a:pPr>
              <a:r>
                <a:rPr lang="en-US" sz="900" dirty="0"/>
                <a:t>2015</a:t>
              </a:r>
            </a:p>
          </p:txBody>
        </p:sp>
        <p:sp>
          <p:nvSpPr>
            <p:cNvPr id="293" name="TextBox 292">
              <a:extLst>
                <a:ext uri="{FF2B5EF4-FFF2-40B4-BE49-F238E27FC236}">
                  <a16:creationId xmlns:a16="http://schemas.microsoft.com/office/drawing/2014/main" id="{BA06A283-9301-FD48-8AC9-A60AA1899DD3}"/>
                </a:ext>
              </a:extLst>
            </p:cNvPr>
            <p:cNvSpPr txBox="1"/>
            <p:nvPr/>
          </p:nvSpPr>
          <p:spPr>
            <a:xfrm>
              <a:off x="6261967" y="4427021"/>
              <a:ext cx="415499" cy="220573"/>
            </a:xfrm>
            <a:prstGeom prst="rect">
              <a:avLst/>
            </a:prstGeom>
            <a:noFill/>
          </p:spPr>
          <p:txBody>
            <a:bodyPr wrap="none" rtlCol="0">
              <a:spAutoFit/>
            </a:bodyPr>
            <a:lstStyle/>
            <a:p>
              <a:pPr algn="ctr">
                <a:lnSpc>
                  <a:spcPts val="1000"/>
                </a:lnSpc>
              </a:pPr>
              <a:r>
                <a:rPr lang="en-US" sz="900" dirty="0"/>
                <a:t>2019</a:t>
              </a:r>
            </a:p>
          </p:txBody>
        </p:sp>
        <p:sp>
          <p:nvSpPr>
            <p:cNvPr id="294" name="Freeform 293">
              <a:extLst>
                <a:ext uri="{FF2B5EF4-FFF2-40B4-BE49-F238E27FC236}">
                  <a16:creationId xmlns:a16="http://schemas.microsoft.com/office/drawing/2014/main" id="{8BFE6069-5BDF-2942-9EC8-9363CB905FBA}"/>
                </a:ext>
              </a:extLst>
            </p:cNvPr>
            <p:cNvSpPr/>
            <p:nvPr/>
          </p:nvSpPr>
          <p:spPr>
            <a:xfrm>
              <a:off x="4462975" y="3186332"/>
              <a:ext cx="2008163" cy="1019908"/>
            </a:xfrm>
            <a:custGeom>
              <a:avLst/>
              <a:gdLst>
                <a:gd name="connsiteX0" fmla="*/ 2008163 w 2008163"/>
                <a:gd name="connsiteY0" fmla="*/ 0 h 1019908"/>
                <a:gd name="connsiteX1" fmla="*/ 1937825 w 2008163"/>
                <a:gd name="connsiteY1" fmla="*/ 49237 h 1019908"/>
                <a:gd name="connsiteX2" fmla="*/ 1839351 w 2008163"/>
                <a:gd name="connsiteY2" fmla="*/ 126610 h 1019908"/>
                <a:gd name="connsiteX3" fmla="*/ 1797148 w 2008163"/>
                <a:gd name="connsiteY3" fmla="*/ 154745 h 1019908"/>
                <a:gd name="connsiteX4" fmla="*/ 1733843 w 2008163"/>
                <a:gd name="connsiteY4" fmla="*/ 175846 h 1019908"/>
                <a:gd name="connsiteX5" fmla="*/ 1628336 w 2008163"/>
                <a:gd name="connsiteY5" fmla="*/ 249702 h 1019908"/>
                <a:gd name="connsiteX6" fmla="*/ 1575582 w 2008163"/>
                <a:gd name="connsiteY6" fmla="*/ 281354 h 1019908"/>
                <a:gd name="connsiteX7" fmla="*/ 1526345 w 2008163"/>
                <a:gd name="connsiteY7" fmla="*/ 298939 h 1019908"/>
                <a:gd name="connsiteX8" fmla="*/ 1456007 w 2008163"/>
                <a:gd name="connsiteY8" fmla="*/ 341142 h 1019908"/>
                <a:gd name="connsiteX9" fmla="*/ 1410287 w 2008163"/>
                <a:gd name="connsiteY9" fmla="*/ 358726 h 1019908"/>
                <a:gd name="connsiteX10" fmla="*/ 1378634 w 2008163"/>
                <a:gd name="connsiteY10" fmla="*/ 365760 h 1019908"/>
                <a:gd name="connsiteX11" fmla="*/ 1311813 w 2008163"/>
                <a:gd name="connsiteY11" fmla="*/ 407963 h 1019908"/>
                <a:gd name="connsiteX12" fmla="*/ 1244991 w 2008163"/>
                <a:gd name="connsiteY12" fmla="*/ 369277 h 1019908"/>
                <a:gd name="connsiteX13" fmla="*/ 1178170 w 2008163"/>
                <a:gd name="connsiteY13" fmla="*/ 365760 h 1019908"/>
                <a:gd name="connsiteX14" fmla="*/ 1093763 w 2008163"/>
                <a:gd name="connsiteY14" fmla="*/ 404446 h 1019908"/>
                <a:gd name="connsiteX15" fmla="*/ 1026942 w 2008163"/>
                <a:gd name="connsiteY15" fmla="*/ 443133 h 1019908"/>
                <a:gd name="connsiteX16" fmla="*/ 879231 w 2008163"/>
                <a:gd name="connsiteY16" fmla="*/ 555674 h 1019908"/>
                <a:gd name="connsiteX17" fmla="*/ 829994 w 2008163"/>
                <a:gd name="connsiteY17" fmla="*/ 587326 h 1019908"/>
                <a:gd name="connsiteX18" fmla="*/ 752622 w 2008163"/>
                <a:gd name="connsiteY18" fmla="*/ 611945 h 1019908"/>
                <a:gd name="connsiteX19" fmla="*/ 692834 w 2008163"/>
                <a:gd name="connsiteY19" fmla="*/ 622496 h 1019908"/>
                <a:gd name="connsiteX20" fmla="*/ 474785 w 2008163"/>
                <a:gd name="connsiteY20" fmla="*/ 798342 h 1019908"/>
                <a:gd name="connsiteX21" fmla="*/ 369277 w 2008163"/>
                <a:gd name="connsiteY21" fmla="*/ 868680 h 1019908"/>
                <a:gd name="connsiteX22" fmla="*/ 337625 w 2008163"/>
                <a:gd name="connsiteY22" fmla="*/ 886265 h 1019908"/>
                <a:gd name="connsiteX23" fmla="*/ 281354 w 2008163"/>
                <a:gd name="connsiteY23" fmla="*/ 903850 h 1019908"/>
                <a:gd name="connsiteX24" fmla="*/ 203982 w 2008163"/>
                <a:gd name="connsiteY24" fmla="*/ 956603 h 1019908"/>
                <a:gd name="connsiteX25" fmla="*/ 98474 w 2008163"/>
                <a:gd name="connsiteY25" fmla="*/ 995290 h 1019908"/>
                <a:gd name="connsiteX26" fmla="*/ 66822 w 2008163"/>
                <a:gd name="connsiteY26" fmla="*/ 1019908 h 1019908"/>
                <a:gd name="connsiteX27" fmla="*/ 0 w 2008163"/>
                <a:gd name="connsiteY27" fmla="*/ 1012874 h 101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8163" h="1019908">
                  <a:moveTo>
                    <a:pt x="2008163" y="0"/>
                  </a:moveTo>
                  <a:lnTo>
                    <a:pt x="1937825" y="49237"/>
                  </a:lnTo>
                  <a:lnTo>
                    <a:pt x="1839351" y="126610"/>
                  </a:lnTo>
                  <a:lnTo>
                    <a:pt x="1797148" y="154745"/>
                  </a:lnTo>
                  <a:lnTo>
                    <a:pt x="1733843" y="175846"/>
                  </a:lnTo>
                  <a:lnTo>
                    <a:pt x="1628336" y="249702"/>
                  </a:lnTo>
                  <a:lnTo>
                    <a:pt x="1575582" y="281354"/>
                  </a:lnTo>
                  <a:lnTo>
                    <a:pt x="1526345" y="298939"/>
                  </a:lnTo>
                  <a:lnTo>
                    <a:pt x="1456007" y="341142"/>
                  </a:lnTo>
                  <a:lnTo>
                    <a:pt x="1410287" y="358726"/>
                  </a:lnTo>
                  <a:lnTo>
                    <a:pt x="1378634" y="365760"/>
                  </a:lnTo>
                  <a:lnTo>
                    <a:pt x="1311813" y="407963"/>
                  </a:lnTo>
                  <a:lnTo>
                    <a:pt x="1244991" y="369277"/>
                  </a:lnTo>
                  <a:lnTo>
                    <a:pt x="1178170" y="365760"/>
                  </a:lnTo>
                  <a:lnTo>
                    <a:pt x="1093763" y="404446"/>
                  </a:lnTo>
                  <a:lnTo>
                    <a:pt x="1026942" y="443133"/>
                  </a:lnTo>
                  <a:lnTo>
                    <a:pt x="879231" y="555674"/>
                  </a:lnTo>
                  <a:lnTo>
                    <a:pt x="829994" y="587326"/>
                  </a:lnTo>
                  <a:lnTo>
                    <a:pt x="752622" y="611945"/>
                  </a:lnTo>
                  <a:lnTo>
                    <a:pt x="692834" y="622496"/>
                  </a:lnTo>
                  <a:lnTo>
                    <a:pt x="474785" y="798342"/>
                  </a:lnTo>
                  <a:lnTo>
                    <a:pt x="369277" y="868680"/>
                  </a:lnTo>
                  <a:lnTo>
                    <a:pt x="337625" y="886265"/>
                  </a:lnTo>
                  <a:lnTo>
                    <a:pt x="281354" y="903850"/>
                  </a:lnTo>
                  <a:lnTo>
                    <a:pt x="203982" y="956603"/>
                  </a:lnTo>
                  <a:lnTo>
                    <a:pt x="98474" y="995290"/>
                  </a:lnTo>
                  <a:lnTo>
                    <a:pt x="66822" y="1019908"/>
                  </a:lnTo>
                  <a:lnTo>
                    <a:pt x="0" y="1012874"/>
                  </a:lnTo>
                </a:path>
              </a:pathLst>
            </a:custGeom>
            <a:noFill/>
            <a:ln w="22225" cap="rnd">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5" name="Freeform 294">
              <a:extLst>
                <a:ext uri="{FF2B5EF4-FFF2-40B4-BE49-F238E27FC236}">
                  <a16:creationId xmlns:a16="http://schemas.microsoft.com/office/drawing/2014/main" id="{F83D3B4B-5045-844E-9F8D-56BCA75D59F3}"/>
                </a:ext>
              </a:extLst>
            </p:cNvPr>
            <p:cNvSpPr/>
            <p:nvPr/>
          </p:nvSpPr>
          <p:spPr>
            <a:xfrm>
              <a:off x="4459458" y="4009292"/>
              <a:ext cx="2011680" cy="200465"/>
            </a:xfrm>
            <a:custGeom>
              <a:avLst/>
              <a:gdLst>
                <a:gd name="connsiteX0" fmla="*/ 0 w 2011680"/>
                <a:gd name="connsiteY0" fmla="*/ 189914 h 200465"/>
                <a:gd name="connsiteX1" fmla="*/ 84407 w 2011680"/>
                <a:gd name="connsiteY1" fmla="*/ 200465 h 200465"/>
                <a:gd name="connsiteX2" fmla="*/ 193431 w 2011680"/>
                <a:gd name="connsiteY2" fmla="*/ 168813 h 200465"/>
                <a:gd name="connsiteX3" fmla="*/ 344659 w 2011680"/>
                <a:gd name="connsiteY3" fmla="*/ 123093 h 200465"/>
                <a:gd name="connsiteX4" fmla="*/ 411480 w 2011680"/>
                <a:gd name="connsiteY4" fmla="*/ 84406 h 200465"/>
                <a:gd name="connsiteX5" fmla="*/ 541607 w 2011680"/>
                <a:gd name="connsiteY5" fmla="*/ 73856 h 200465"/>
                <a:gd name="connsiteX6" fmla="*/ 657665 w 2011680"/>
                <a:gd name="connsiteY6" fmla="*/ 49237 h 200465"/>
                <a:gd name="connsiteX7" fmla="*/ 692834 w 2011680"/>
                <a:gd name="connsiteY7" fmla="*/ 28136 h 200465"/>
                <a:gd name="connsiteX8" fmla="*/ 763173 w 2011680"/>
                <a:gd name="connsiteY8" fmla="*/ 59788 h 200465"/>
                <a:gd name="connsiteX9" fmla="*/ 837028 w 2011680"/>
                <a:gd name="connsiteY9" fmla="*/ 38686 h 200465"/>
                <a:gd name="connsiteX10" fmla="*/ 907367 w 2011680"/>
                <a:gd name="connsiteY10" fmla="*/ 35170 h 200465"/>
                <a:gd name="connsiteX11" fmla="*/ 974188 w 2011680"/>
                <a:gd name="connsiteY11" fmla="*/ 10551 h 200465"/>
                <a:gd name="connsiteX12" fmla="*/ 1051560 w 2011680"/>
                <a:gd name="connsiteY12" fmla="*/ 14068 h 200465"/>
                <a:gd name="connsiteX13" fmla="*/ 1107831 w 2011680"/>
                <a:gd name="connsiteY13" fmla="*/ 21102 h 200465"/>
                <a:gd name="connsiteX14" fmla="*/ 1171136 w 2011680"/>
                <a:gd name="connsiteY14" fmla="*/ 3517 h 200465"/>
                <a:gd name="connsiteX15" fmla="*/ 1259059 w 2011680"/>
                <a:gd name="connsiteY15" fmla="*/ 35170 h 200465"/>
                <a:gd name="connsiteX16" fmla="*/ 1315330 w 2011680"/>
                <a:gd name="connsiteY16" fmla="*/ 80890 h 200465"/>
                <a:gd name="connsiteX17" fmla="*/ 1385668 w 2011680"/>
                <a:gd name="connsiteY17" fmla="*/ 45720 h 200465"/>
                <a:gd name="connsiteX18" fmla="*/ 1463040 w 2011680"/>
                <a:gd name="connsiteY18" fmla="*/ 52754 h 200465"/>
                <a:gd name="connsiteX19" fmla="*/ 1522828 w 2011680"/>
                <a:gd name="connsiteY19" fmla="*/ 80890 h 200465"/>
                <a:gd name="connsiteX20" fmla="*/ 1586133 w 2011680"/>
                <a:gd name="connsiteY20" fmla="*/ 49237 h 200465"/>
                <a:gd name="connsiteX21" fmla="*/ 1656471 w 2011680"/>
                <a:gd name="connsiteY21" fmla="*/ 35170 h 200465"/>
                <a:gd name="connsiteX22" fmla="*/ 1719776 w 2011680"/>
                <a:gd name="connsiteY22" fmla="*/ 42203 h 200465"/>
                <a:gd name="connsiteX23" fmla="*/ 1874520 w 2011680"/>
                <a:gd name="connsiteY23" fmla="*/ 38686 h 200465"/>
                <a:gd name="connsiteX24" fmla="*/ 1937825 w 2011680"/>
                <a:gd name="connsiteY24" fmla="*/ 0 h 200465"/>
                <a:gd name="connsiteX25" fmla="*/ 2011680 w 2011680"/>
                <a:gd name="connsiteY25" fmla="*/ 14068 h 20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11680" h="200465">
                  <a:moveTo>
                    <a:pt x="0" y="189914"/>
                  </a:moveTo>
                  <a:lnTo>
                    <a:pt x="84407" y="200465"/>
                  </a:lnTo>
                  <a:lnTo>
                    <a:pt x="193431" y="168813"/>
                  </a:lnTo>
                  <a:lnTo>
                    <a:pt x="344659" y="123093"/>
                  </a:lnTo>
                  <a:lnTo>
                    <a:pt x="411480" y="84406"/>
                  </a:lnTo>
                  <a:lnTo>
                    <a:pt x="541607" y="73856"/>
                  </a:lnTo>
                  <a:lnTo>
                    <a:pt x="657665" y="49237"/>
                  </a:lnTo>
                  <a:lnTo>
                    <a:pt x="692834" y="28136"/>
                  </a:lnTo>
                  <a:lnTo>
                    <a:pt x="763173" y="59788"/>
                  </a:lnTo>
                  <a:lnTo>
                    <a:pt x="837028" y="38686"/>
                  </a:lnTo>
                  <a:lnTo>
                    <a:pt x="907367" y="35170"/>
                  </a:lnTo>
                  <a:lnTo>
                    <a:pt x="974188" y="10551"/>
                  </a:lnTo>
                  <a:lnTo>
                    <a:pt x="1051560" y="14068"/>
                  </a:lnTo>
                  <a:lnTo>
                    <a:pt x="1107831" y="21102"/>
                  </a:lnTo>
                  <a:lnTo>
                    <a:pt x="1171136" y="3517"/>
                  </a:lnTo>
                  <a:lnTo>
                    <a:pt x="1259059" y="35170"/>
                  </a:lnTo>
                  <a:lnTo>
                    <a:pt x="1315330" y="80890"/>
                  </a:lnTo>
                  <a:lnTo>
                    <a:pt x="1385668" y="45720"/>
                  </a:lnTo>
                  <a:lnTo>
                    <a:pt x="1463040" y="52754"/>
                  </a:lnTo>
                  <a:lnTo>
                    <a:pt x="1522828" y="80890"/>
                  </a:lnTo>
                  <a:lnTo>
                    <a:pt x="1586133" y="49237"/>
                  </a:lnTo>
                  <a:lnTo>
                    <a:pt x="1656471" y="35170"/>
                  </a:lnTo>
                  <a:lnTo>
                    <a:pt x="1719776" y="42203"/>
                  </a:lnTo>
                  <a:lnTo>
                    <a:pt x="1874520" y="38686"/>
                  </a:lnTo>
                  <a:lnTo>
                    <a:pt x="1937825" y="0"/>
                  </a:lnTo>
                  <a:lnTo>
                    <a:pt x="2011680" y="14068"/>
                  </a:lnTo>
                </a:path>
              </a:pathLst>
            </a:custGeom>
            <a:noFill/>
            <a:ln w="22225" cap="rnd">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6" name="TextBox 295">
              <a:extLst>
                <a:ext uri="{FF2B5EF4-FFF2-40B4-BE49-F238E27FC236}">
                  <a16:creationId xmlns:a16="http://schemas.microsoft.com/office/drawing/2014/main" id="{C407797C-C080-5049-B2E1-8A6E9C46DC12}"/>
                </a:ext>
              </a:extLst>
            </p:cNvPr>
            <p:cNvSpPr txBox="1"/>
            <p:nvPr/>
          </p:nvSpPr>
          <p:spPr>
            <a:xfrm>
              <a:off x="5394352" y="3214995"/>
              <a:ext cx="739305" cy="232660"/>
            </a:xfrm>
            <a:prstGeom prst="rect">
              <a:avLst/>
            </a:prstGeom>
            <a:noFill/>
          </p:spPr>
          <p:txBody>
            <a:bodyPr wrap="none" rtlCol="0">
              <a:spAutoFit/>
            </a:bodyPr>
            <a:lstStyle/>
            <a:p>
              <a:pPr algn="r">
                <a:lnSpc>
                  <a:spcPts val="1000"/>
                </a:lnSpc>
              </a:pPr>
              <a:r>
                <a:rPr lang="en-US" sz="900" dirty="0">
                  <a:solidFill>
                    <a:srgbClr val="00B5EF"/>
                  </a:solidFill>
                </a:rPr>
                <a:t>GDP (index)</a:t>
              </a:r>
            </a:p>
          </p:txBody>
        </p:sp>
        <p:sp>
          <p:nvSpPr>
            <p:cNvPr id="297" name="TextBox 296">
              <a:extLst>
                <a:ext uri="{FF2B5EF4-FFF2-40B4-BE49-F238E27FC236}">
                  <a16:creationId xmlns:a16="http://schemas.microsoft.com/office/drawing/2014/main" id="{4F0324B9-87CC-324B-9A25-E8187CC77F24}"/>
                </a:ext>
              </a:extLst>
            </p:cNvPr>
            <p:cNvSpPr txBox="1"/>
            <p:nvPr/>
          </p:nvSpPr>
          <p:spPr>
            <a:xfrm>
              <a:off x="5527087" y="4114951"/>
              <a:ext cx="1008394" cy="256480"/>
            </a:xfrm>
            <a:prstGeom prst="rect">
              <a:avLst/>
            </a:prstGeom>
            <a:solidFill>
              <a:schemeClr val="bg1"/>
            </a:solidFill>
          </p:spPr>
          <p:txBody>
            <a:bodyPr wrap="square" lIns="18288" tIns="0" rIns="0" bIns="0" rtlCol="0">
              <a:spAutoFit/>
            </a:bodyPr>
            <a:lstStyle/>
            <a:p>
              <a:pPr>
                <a:lnSpc>
                  <a:spcPts val="1000"/>
                </a:lnSpc>
              </a:pPr>
              <a:r>
                <a:rPr lang="en-US" sz="900" dirty="0">
                  <a:solidFill>
                    <a:srgbClr val="F7901E"/>
                  </a:solidFill>
                </a:rPr>
                <a:t>Primary energy </a:t>
              </a:r>
              <a:br>
                <a:rPr lang="en-US" sz="900" dirty="0">
                  <a:solidFill>
                    <a:srgbClr val="F7901E"/>
                  </a:solidFill>
                </a:rPr>
              </a:br>
              <a:r>
                <a:rPr lang="en-US" sz="900" dirty="0">
                  <a:solidFill>
                    <a:srgbClr val="F7901E"/>
                  </a:solidFill>
                </a:rPr>
                <a:t>consumption (indexed)</a:t>
              </a:r>
            </a:p>
          </p:txBody>
        </p:sp>
      </p:grpSp>
      <p:grpSp>
        <p:nvGrpSpPr>
          <p:cNvPr id="306" name="Group 305">
            <a:extLst>
              <a:ext uri="{FF2B5EF4-FFF2-40B4-BE49-F238E27FC236}">
                <a16:creationId xmlns:a16="http://schemas.microsoft.com/office/drawing/2014/main" id="{9407DE4E-58F6-3048-B978-33D7B6A04648}"/>
              </a:ext>
            </a:extLst>
          </p:cNvPr>
          <p:cNvGrpSpPr/>
          <p:nvPr/>
        </p:nvGrpSpPr>
        <p:grpSpPr>
          <a:xfrm>
            <a:off x="6189694" y="2904727"/>
            <a:ext cx="2830254" cy="1733046"/>
            <a:chOff x="4524568" y="2926635"/>
            <a:chExt cx="2830254" cy="1733046"/>
          </a:xfrm>
        </p:grpSpPr>
        <p:cxnSp>
          <p:nvCxnSpPr>
            <p:cNvPr id="307" name="Straight Connector 306">
              <a:extLst>
                <a:ext uri="{FF2B5EF4-FFF2-40B4-BE49-F238E27FC236}">
                  <a16:creationId xmlns:a16="http://schemas.microsoft.com/office/drawing/2014/main" id="{33EE41F4-14CE-954A-BC34-083B24C837AC}"/>
                </a:ext>
              </a:extLst>
            </p:cNvPr>
            <p:cNvCxnSpPr/>
            <p:nvPr/>
          </p:nvCxnSpPr>
          <p:spPr>
            <a:xfrm>
              <a:off x="4863180" y="3038169"/>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D8A60734-1E32-0043-B2EC-7011C62B79C4}"/>
                </a:ext>
              </a:extLst>
            </p:cNvPr>
            <p:cNvCxnSpPr/>
            <p:nvPr/>
          </p:nvCxnSpPr>
          <p:spPr>
            <a:xfrm>
              <a:off x="4863180" y="3261860"/>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a:extLst>
                <a:ext uri="{FF2B5EF4-FFF2-40B4-BE49-F238E27FC236}">
                  <a16:creationId xmlns:a16="http://schemas.microsoft.com/office/drawing/2014/main" id="{06ADA7E5-CDD3-6747-9367-4E85BB6CA16D}"/>
                </a:ext>
              </a:extLst>
            </p:cNvPr>
            <p:cNvCxnSpPr/>
            <p:nvPr/>
          </p:nvCxnSpPr>
          <p:spPr>
            <a:xfrm>
              <a:off x="4863180" y="3489474"/>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6234C5DC-70F8-BA4B-8460-9B7D170E02A8}"/>
                </a:ext>
              </a:extLst>
            </p:cNvPr>
            <p:cNvCxnSpPr/>
            <p:nvPr/>
          </p:nvCxnSpPr>
          <p:spPr>
            <a:xfrm>
              <a:off x="4863180" y="3713165"/>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a:extLst>
                <a:ext uri="{FF2B5EF4-FFF2-40B4-BE49-F238E27FC236}">
                  <a16:creationId xmlns:a16="http://schemas.microsoft.com/office/drawing/2014/main" id="{85DEF30C-C1BA-984D-99E3-470DC30DCAEC}"/>
                </a:ext>
              </a:extLst>
            </p:cNvPr>
            <p:cNvCxnSpPr/>
            <p:nvPr/>
          </p:nvCxnSpPr>
          <p:spPr>
            <a:xfrm>
              <a:off x="4863180" y="3944726"/>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a:extLst>
                <a:ext uri="{FF2B5EF4-FFF2-40B4-BE49-F238E27FC236}">
                  <a16:creationId xmlns:a16="http://schemas.microsoft.com/office/drawing/2014/main" id="{1F8222C6-D30E-5844-8DAD-250CA6A1E7FF}"/>
                </a:ext>
              </a:extLst>
            </p:cNvPr>
            <p:cNvCxnSpPr/>
            <p:nvPr/>
          </p:nvCxnSpPr>
          <p:spPr>
            <a:xfrm>
              <a:off x="4863180" y="4168418"/>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a:extLst>
                <a:ext uri="{FF2B5EF4-FFF2-40B4-BE49-F238E27FC236}">
                  <a16:creationId xmlns:a16="http://schemas.microsoft.com/office/drawing/2014/main" id="{4013D110-1DBC-6B47-BC26-E161395C9A25}"/>
                </a:ext>
              </a:extLst>
            </p:cNvPr>
            <p:cNvCxnSpPr/>
            <p:nvPr/>
          </p:nvCxnSpPr>
          <p:spPr>
            <a:xfrm>
              <a:off x="4863180" y="4392109"/>
              <a:ext cx="2302328"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sp>
          <p:nvSpPr>
            <p:cNvPr id="314" name="TextBox 313">
              <a:extLst>
                <a:ext uri="{FF2B5EF4-FFF2-40B4-BE49-F238E27FC236}">
                  <a16:creationId xmlns:a16="http://schemas.microsoft.com/office/drawing/2014/main" id="{686069B6-4E57-F84C-99B7-0DA851BD1B72}"/>
                </a:ext>
              </a:extLst>
            </p:cNvPr>
            <p:cNvSpPr txBox="1"/>
            <p:nvPr/>
          </p:nvSpPr>
          <p:spPr>
            <a:xfrm>
              <a:off x="4524568" y="3151707"/>
              <a:ext cx="386644" cy="220573"/>
            </a:xfrm>
            <a:prstGeom prst="rect">
              <a:avLst/>
            </a:prstGeom>
            <a:noFill/>
          </p:spPr>
          <p:txBody>
            <a:bodyPr wrap="none" rtlCol="0">
              <a:spAutoFit/>
            </a:bodyPr>
            <a:lstStyle/>
            <a:p>
              <a:pPr algn="r">
                <a:lnSpc>
                  <a:spcPts val="1000"/>
                </a:lnSpc>
              </a:pPr>
              <a:r>
                <a:rPr lang="en-US" sz="900" dirty="0"/>
                <a:t>0.18</a:t>
              </a:r>
            </a:p>
          </p:txBody>
        </p:sp>
        <p:sp>
          <p:nvSpPr>
            <p:cNvPr id="315" name="TextBox 314">
              <a:extLst>
                <a:ext uri="{FF2B5EF4-FFF2-40B4-BE49-F238E27FC236}">
                  <a16:creationId xmlns:a16="http://schemas.microsoft.com/office/drawing/2014/main" id="{30EA0FB3-D405-DC44-88C0-FD7603D03A34}"/>
                </a:ext>
              </a:extLst>
            </p:cNvPr>
            <p:cNvSpPr txBox="1"/>
            <p:nvPr/>
          </p:nvSpPr>
          <p:spPr>
            <a:xfrm>
              <a:off x="4524568" y="3374919"/>
              <a:ext cx="386644" cy="220573"/>
            </a:xfrm>
            <a:prstGeom prst="rect">
              <a:avLst/>
            </a:prstGeom>
            <a:noFill/>
          </p:spPr>
          <p:txBody>
            <a:bodyPr wrap="none" rtlCol="0">
              <a:spAutoFit/>
            </a:bodyPr>
            <a:lstStyle/>
            <a:p>
              <a:pPr algn="r">
                <a:lnSpc>
                  <a:spcPts val="1000"/>
                </a:lnSpc>
              </a:pPr>
              <a:r>
                <a:rPr lang="en-US" sz="900" dirty="0"/>
                <a:t>0.16</a:t>
              </a:r>
            </a:p>
          </p:txBody>
        </p:sp>
        <p:sp>
          <p:nvSpPr>
            <p:cNvPr id="316" name="TextBox 315">
              <a:extLst>
                <a:ext uri="{FF2B5EF4-FFF2-40B4-BE49-F238E27FC236}">
                  <a16:creationId xmlns:a16="http://schemas.microsoft.com/office/drawing/2014/main" id="{5A103BA0-3615-8342-B49B-F127E0E4A376}"/>
                </a:ext>
              </a:extLst>
            </p:cNvPr>
            <p:cNvSpPr txBox="1"/>
            <p:nvPr/>
          </p:nvSpPr>
          <p:spPr>
            <a:xfrm>
              <a:off x="4524568" y="3607264"/>
              <a:ext cx="386644" cy="220573"/>
            </a:xfrm>
            <a:prstGeom prst="rect">
              <a:avLst/>
            </a:prstGeom>
            <a:noFill/>
          </p:spPr>
          <p:txBody>
            <a:bodyPr wrap="none" rtlCol="0">
              <a:spAutoFit/>
            </a:bodyPr>
            <a:lstStyle/>
            <a:p>
              <a:pPr algn="r">
                <a:lnSpc>
                  <a:spcPts val="1000"/>
                </a:lnSpc>
              </a:pPr>
              <a:r>
                <a:rPr lang="en-US" sz="900" dirty="0"/>
                <a:t>0.14</a:t>
              </a:r>
            </a:p>
          </p:txBody>
        </p:sp>
        <p:sp>
          <p:nvSpPr>
            <p:cNvPr id="317" name="TextBox 316">
              <a:extLst>
                <a:ext uri="{FF2B5EF4-FFF2-40B4-BE49-F238E27FC236}">
                  <a16:creationId xmlns:a16="http://schemas.microsoft.com/office/drawing/2014/main" id="{03CAB972-2F2D-E245-866B-7346D708998A}"/>
                </a:ext>
              </a:extLst>
            </p:cNvPr>
            <p:cNvSpPr txBox="1"/>
            <p:nvPr/>
          </p:nvSpPr>
          <p:spPr>
            <a:xfrm>
              <a:off x="4524568" y="3831761"/>
              <a:ext cx="386644" cy="220573"/>
            </a:xfrm>
            <a:prstGeom prst="rect">
              <a:avLst/>
            </a:prstGeom>
            <a:noFill/>
          </p:spPr>
          <p:txBody>
            <a:bodyPr wrap="none" rtlCol="0">
              <a:spAutoFit/>
            </a:bodyPr>
            <a:lstStyle/>
            <a:p>
              <a:pPr algn="r">
                <a:lnSpc>
                  <a:spcPts val="1000"/>
                </a:lnSpc>
              </a:pPr>
              <a:r>
                <a:rPr lang="en-US" sz="900" dirty="0"/>
                <a:t>0.12</a:t>
              </a:r>
            </a:p>
          </p:txBody>
        </p:sp>
        <p:sp>
          <p:nvSpPr>
            <p:cNvPr id="318" name="TextBox 317">
              <a:extLst>
                <a:ext uri="{FF2B5EF4-FFF2-40B4-BE49-F238E27FC236}">
                  <a16:creationId xmlns:a16="http://schemas.microsoft.com/office/drawing/2014/main" id="{7FDEDA89-BAE5-B941-B975-1E13EDD320E6}"/>
                </a:ext>
              </a:extLst>
            </p:cNvPr>
            <p:cNvSpPr txBox="1"/>
            <p:nvPr/>
          </p:nvSpPr>
          <p:spPr>
            <a:xfrm>
              <a:off x="4524568" y="4060757"/>
              <a:ext cx="386644" cy="220573"/>
            </a:xfrm>
            <a:prstGeom prst="rect">
              <a:avLst/>
            </a:prstGeom>
            <a:noFill/>
          </p:spPr>
          <p:txBody>
            <a:bodyPr wrap="none" rtlCol="0">
              <a:spAutoFit/>
            </a:bodyPr>
            <a:lstStyle/>
            <a:p>
              <a:pPr algn="r">
                <a:lnSpc>
                  <a:spcPts val="1000"/>
                </a:lnSpc>
              </a:pPr>
              <a:r>
                <a:rPr lang="en-US" sz="900" dirty="0"/>
                <a:t>0.10</a:t>
              </a:r>
            </a:p>
          </p:txBody>
        </p:sp>
        <p:sp>
          <p:nvSpPr>
            <p:cNvPr id="319" name="TextBox 318">
              <a:extLst>
                <a:ext uri="{FF2B5EF4-FFF2-40B4-BE49-F238E27FC236}">
                  <a16:creationId xmlns:a16="http://schemas.microsoft.com/office/drawing/2014/main" id="{5E8DE575-6C98-C24D-AD8B-D38271AA7177}"/>
                </a:ext>
              </a:extLst>
            </p:cNvPr>
            <p:cNvSpPr txBox="1"/>
            <p:nvPr/>
          </p:nvSpPr>
          <p:spPr>
            <a:xfrm>
              <a:off x="4546418" y="4285829"/>
              <a:ext cx="364794" cy="232660"/>
            </a:xfrm>
            <a:prstGeom prst="rect">
              <a:avLst/>
            </a:prstGeom>
            <a:noFill/>
          </p:spPr>
          <p:txBody>
            <a:bodyPr wrap="none" rtlCol="0">
              <a:spAutoFit/>
            </a:bodyPr>
            <a:lstStyle/>
            <a:p>
              <a:pPr algn="r">
                <a:lnSpc>
                  <a:spcPts val="1000"/>
                </a:lnSpc>
              </a:pPr>
              <a:r>
                <a:rPr lang="en-US" sz="900" dirty="0"/>
                <a:t>0.8</a:t>
              </a:r>
            </a:p>
          </p:txBody>
        </p:sp>
        <p:sp>
          <p:nvSpPr>
            <p:cNvPr id="320" name="TextBox 319">
              <a:extLst>
                <a:ext uri="{FF2B5EF4-FFF2-40B4-BE49-F238E27FC236}">
                  <a16:creationId xmlns:a16="http://schemas.microsoft.com/office/drawing/2014/main" id="{FD71A1D4-16BD-A64F-8C43-49BC093EE3DB}"/>
                </a:ext>
              </a:extLst>
            </p:cNvPr>
            <p:cNvSpPr txBox="1"/>
            <p:nvPr/>
          </p:nvSpPr>
          <p:spPr>
            <a:xfrm>
              <a:off x="4524568" y="2926635"/>
              <a:ext cx="386644" cy="220573"/>
            </a:xfrm>
            <a:prstGeom prst="rect">
              <a:avLst/>
            </a:prstGeom>
            <a:noFill/>
          </p:spPr>
          <p:txBody>
            <a:bodyPr wrap="none" rtlCol="0">
              <a:spAutoFit/>
            </a:bodyPr>
            <a:lstStyle/>
            <a:p>
              <a:pPr algn="r">
                <a:lnSpc>
                  <a:spcPts val="1000"/>
                </a:lnSpc>
              </a:pPr>
              <a:r>
                <a:rPr lang="en-US" sz="900" dirty="0"/>
                <a:t>0.20</a:t>
              </a:r>
            </a:p>
          </p:txBody>
        </p:sp>
        <p:sp>
          <p:nvSpPr>
            <p:cNvPr id="321" name="TextBox 320">
              <a:extLst>
                <a:ext uri="{FF2B5EF4-FFF2-40B4-BE49-F238E27FC236}">
                  <a16:creationId xmlns:a16="http://schemas.microsoft.com/office/drawing/2014/main" id="{25FB079A-5DA2-1E41-A7B7-BA7847BD9C6D}"/>
                </a:ext>
              </a:extLst>
            </p:cNvPr>
            <p:cNvSpPr txBox="1"/>
            <p:nvPr/>
          </p:nvSpPr>
          <p:spPr>
            <a:xfrm>
              <a:off x="4667563" y="4427021"/>
              <a:ext cx="460792" cy="232660"/>
            </a:xfrm>
            <a:prstGeom prst="rect">
              <a:avLst/>
            </a:prstGeom>
            <a:noFill/>
          </p:spPr>
          <p:txBody>
            <a:bodyPr wrap="none" rtlCol="0">
              <a:spAutoFit/>
            </a:bodyPr>
            <a:lstStyle/>
            <a:p>
              <a:pPr algn="ctr">
                <a:lnSpc>
                  <a:spcPts val="1000"/>
                </a:lnSpc>
              </a:pPr>
              <a:r>
                <a:rPr lang="en-US" sz="900" dirty="0"/>
                <a:t>1990</a:t>
              </a:r>
            </a:p>
          </p:txBody>
        </p:sp>
        <p:sp>
          <p:nvSpPr>
            <p:cNvPr id="322" name="TextBox 321">
              <a:extLst>
                <a:ext uri="{FF2B5EF4-FFF2-40B4-BE49-F238E27FC236}">
                  <a16:creationId xmlns:a16="http://schemas.microsoft.com/office/drawing/2014/main" id="{FF4AA29A-4372-724F-B19C-F27978BBBD13}"/>
                </a:ext>
              </a:extLst>
            </p:cNvPr>
            <p:cNvSpPr txBox="1"/>
            <p:nvPr/>
          </p:nvSpPr>
          <p:spPr>
            <a:xfrm>
              <a:off x="5035769" y="4427021"/>
              <a:ext cx="460792" cy="220573"/>
            </a:xfrm>
            <a:prstGeom prst="rect">
              <a:avLst/>
            </a:prstGeom>
            <a:noFill/>
          </p:spPr>
          <p:txBody>
            <a:bodyPr wrap="none" rtlCol="0">
              <a:spAutoFit/>
            </a:bodyPr>
            <a:lstStyle/>
            <a:p>
              <a:pPr algn="ctr">
                <a:lnSpc>
                  <a:spcPts val="1000"/>
                </a:lnSpc>
              </a:pPr>
              <a:r>
                <a:rPr lang="en-US" sz="900" dirty="0"/>
                <a:t>1995</a:t>
              </a:r>
            </a:p>
          </p:txBody>
        </p:sp>
        <p:sp>
          <p:nvSpPr>
            <p:cNvPr id="323" name="TextBox 322">
              <a:extLst>
                <a:ext uri="{FF2B5EF4-FFF2-40B4-BE49-F238E27FC236}">
                  <a16:creationId xmlns:a16="http://schemas.microsoft.com/office/drawing/2014/main" id="{B7B18528-74B3-B74A-B939-DE75CDB32B02}"/>
                </a:ext>
              </a:extLst>
            </p:cNvPr>
            <p:cNvSpPr txBox="1"/>
            <p:nvPr/>
          </p:nvSpPr>
          <p:spPr>
            <a:xfrm>
              <a:off x="5433968" y="4427021"/>
              <a:ext cx="460792" cy="220573"/>
            </a:xfrm>
            <a:prstGeom prst="rect">
              <a:avLst/>
            </a:prstGeom>
            <a:noFill/>
          </p:spPr>
          <p:txBody>
            <a:bodyPr wrap="none" rtlCol="0">
              <a:spAutoFit/>
            </a:bodyPr>
            <a:lstStyle/>
            <a:p>
              <a:pPr algn="ctr">
                <a:lnSpc>
                  <a:spcPts val="1000"/>
                </a:lnSpc>
              </a:pPr>
              <a:r>
                <a:rPr lang="en-US" sz="900" dirty="0"/>
                <a:t>2000</a:t>
              </a:r>
            </a:p>
          </p:txBody>
        </p:sp>
        <p:sp>
          <p:nvSpPr>
            <p:cNvPr id="324" name="TextBox 323">
              <a:extLst>
                <a:ext uri="{FF2B5EF4-FFF2-40B4-BE49-F238E27FC236}">
                  <a16:creationId xmlns:a16="http://schemas.microsoft.com/office/drawing/2014/main" id="{FC0A4574-10D2-9840-AF19-5EE33DB930F5}"/>
                </a:ext>
              </a:extLst>
            </p:cNvPr>
            <p:cNvSpPr txBox="1"/>
            <p:nvPr/>
          </p:nvSpPr>
          <p:spPr>
            <a:xfrm>
              <a:off x="5816238" y="4427021"/>
              <a:ext cx="460792" cy="220573"/>
            </a:xfrm>
            <a:prstGeom prst="rect">
              <a:avLst/>
            </a:prstGeom>
            <a:noFill/>
          </p:spPr>
          <p:txBody>
            <a:bodyPr wrap="none" rtlCol="0">
              <a:spAutoFit/>
            </a:bodyPr>
            <a:lstStyle/>
            <a:p>
              <a:pPr algn="ctr">
                <a:lnSpc>
                  <a:spcPts val="1000"/>
                </a:lnSpc>
              </a:pPr>
              <a:r>
                <a:rPr lang="en-US" sz="900" dirty="0"/>
                <a:t>2005</a:t>
              </a:r>
            </a:p>
          </p:txBody>
        </p:sp>
        <p:sp>
          <p:nvSpPr>
            <p:cNvPr id="325" name="TextBox 324">
              <a:extLst>
                <a:ext uri="{FF2B5EF4-FFF2-40B4-BE49-F238E27FC236}">
                  <a16:creationId xmlns:a16="http://schemas.microsoft.com/office/drawing/2014/main" id="{1FE0E307-57B3-FD40-B664-FD7AB7FB8FBA}"/>
                </a:ext>
              </a:extLst>
            </p:cNvPr>
            <p:cNvSpPr txBox="1"/>
            <p:nvPr/>
          </p:nvSpPr>
          <p:spPr>
            <a:xfrm>
              <a:off x="6193200" y="4427021"/>
              <a:ext cx="460792" cy="220573"/>
            </a:xfrm>
            <a:prstGeom prst="rect">
              <a:avLst/>
            </a:prstGeom>
            <a:noFill/>
          </p:spPr>
          <p:txBody>
            <a:bodyPr wrap="none" rtlCol="0">
              <a:spAutoFit/>
            </a:bodyPr>
            <a:lstStyle/>
            <a:p>
              <a:pPr algn="ctr">
                <a:lnSpc>
                  <a:spcPts val="1000"/>
                </a:lnSpc>
              </a:pPr>
              <a:r>
                <a:rPr lang="en-US" sz="900" dirty="0"/>
                <a:t>2010</a:t>
              </a:r>
            </a:p>
          </p:txBody>
        </p:sp>
        <p:sp>
          <p:nvSpPr>
            <p:cNvPr id="326" name="TextBox 325">
              <a:extLst>
                <a:ext uri="{FF2B5EF4-FFF2-40B4-BE49-F238E27FC236}">
                  <a16:creationId xmlns:a16="http://schemas.microsoft.com/office/drawing/2014/main" id="{E555F2B6-C468-EB4D-A8E0-0E9F3B1D9EE6}"/>
                </a:ext>
              </a:extLst>
            </p:cNvPr>
            <p:cNvSpPr txBox="1"/>
            <p:nvPr/>
          </p:nvSpPr>
          <p:spPr>
            <a:xfrm>
              <a:off x="6564851" y="4427021"/>
              <a:ext cx="460792" cy="220573"/>
            </a:xfrm>
            <a:prstGeom prst="rect">
              <a:avLst/>
            </a:prstGeom>
            <a:noFill/>
          </p:spPr>
          <p:txBody>
            <a:bodyPr wrap="none" rtlCol="0">
              <a:spAutoFit/>
            </a:bodyPr>
            <a:lstStyle/>
            <a:p>
              <a:pPr algn="ctr">
                <a:lnSpc>
                  <a:spcPts val="1000"/>
                </a:lnSpc>
              </a:pPr>
              <a:r>
                <a:rPr lang="en-US" sz="900" dirty="0"/>
                <a:t>2015</a:t>
              </a:r>
            </a:p>
          </p:txBody>
        </p:sp>
        <p:sp>
          <p:nvSpPr>
            <p:cNvPr id="327" name="TextBox 326">
              <a:extLst>
                <a:ext uri="{FF2B5EF4-FFF2-40B4-BE49-F238E27FC236}">
                  <a16:creationId xmlns:a16="http://schemas.microsoft.com/office/drawing/2014/main" id="{6295B040-8A33-4441-97FE-E73942B7DDC3}"/>
                </a:ext>
              </a:extLst>
            </p:cNvPr>
            <p:cNvSpPr txBox="1"/>
            <p:nvPr/>
          </p:nvSpPr>
          <p:spPr>
            <a:xfrm>
              <a:off x="6894030" y="4427021"/>
              <a:ext cx="460792" cy="220573"/>
            </a:xfrm>
            <a:prstGeom prst="rect">
              <a:avLst/>
            </a:prstGeom>
            <a:noFill/>
          </p:spPr>
          <p:txBody>
            <a:bodyPr wrap="none" rtlCol="0">
              <a:spAutoFit/>
            </a:bodyPr>
            <a:lstStyle/>
            <a:p>
              <a:pPr algn="ctr">
                <a:lnSpc>
                  <a:spcPts val="1000"/>
                </a:lnSpc>
              </a:pPr>
              <a:r>
                <a:rPr lang="en-US" sz="900" dirty="0"/>
                <a:t>2019</a:t>
              </a:r>
            </a:p>
          </p:txBody>
        </p:sp>
        <p:sp>
          <p:nvSpPr>
            <p:cNvPr id="328" name="TextBox 327">
              <a:extLst>
                <a:ext uri="{FF2B5EF4-FFF2-40B4-BE49-F238E27FC236}">
                  <a16:creationId xmlns:a16="http://schemas.microsoft.com/office/drawing/2014/main" id="{A5A5465A-C7FF-4A44-97A9-DAF4240ACF09}"/>
                </a:ext>
              </a:extLst>
            </p:cNvPr>
            <p:cNvSpPr txBox="1"/>
            <p:nvPr/>
          </p:nvSpPr>
          <p:spPr>
            <a:xfrm>
              <a:off x="5822152" y="3049817"/>
              <a:ext cx="1101585" cy="220573"/>
            </a:xfrm>
            <a:prstGeom prst="rect">
              <a:avLst/>
            </a:prstGeom>
            <a:noFill/>
          </p:spPr>
          <p:txBody>
            <a:bodyPr wrap="none" rtlCol="0">
              <a:spAutoFit/>
            </a:bodyPr>
            <a:lstStyle/>
            <a:p>
              <a:pPr algn="r">
                <a:lnSpc>
                  <a:spcPts val="1000"/>
                </a:lnSpc>
              </a:pPr>
              <a:r>
                <a:rPr lang="en-US" sz="900" dirty="0">
                  <a:solidFill>
                    <a:srgbClr val="82C441"/>
                  </a:solidFill>
                </a:rPr>
                <a:t>Energy productivity</a:t>
              </a:r>
            </a:p>
          </p:txBody>
        </p:sp>
        <p:sp>
          <p:nvSpPr>
            <p:cNvPr id="329" name="Freeform 328">
              <a:extLst>
                <a:ext uri="{FF2B5EF4-FFF2-40B4-BE49-F238E27FC236}">
                  <a16:creationId xmlns:a16="http://schemas.microsoft.com/office/drawing/2014/main" id="{AC60AA77-234C-9C4A-8D28-33C2343DEC3E}"/>
                </a:ext>
              </a:extLst>
            </p:cNvPr>
            <p:cNvSpPr/>
            <p:nvPr/>
          </p:nvSpPr>
          <p:spPr>
            <a:xfrm>
              <a:off x="4902200" y="3140075"/>
              <a:ext cx="2228850" cy="908050"/>
            </a:xfrm>
            <a:custGeom>
              <a:avLst/>
              <a:gdLst>
                <a:gd name="connsiteX0" fmla="*/ 2228850 w 2228850"/>
                <a:gd name="connsiteY0" fmla="*/ 0 h 908050"/>
                <a:gd name="connsiteX1" fmla="*/ 2146300 w 2228850"/>
                <a:gd name="connsiteY1" fmla="*/ 76200 h 908050"/>
                <a:gd name="connsiteX2" fmla="*/ 2073275 w 2228850"/>
                <a:gd name="connsiteY2" fmla="*/ 63500 h 908050"/>
                <a:gd name="connsiteX3" fmla="*/ 1955800 w 2228850"/>
                <a:gd name="connsiteY3" fmla="*/ 123825 h 908050"/>
                <a:gd name="connsiteX4" fmla="*/ 1927225 w 2228850"/>
                <a:gd name="connsiteY4" fmla="*/ 130175 h 908050"/>
                <a:gd name="connsiteX5" fmla="*/ 1841500 w 2228850"/>
                <a:gd name="connsiteY5" fmla="*/ 212725 h 908050"/>
                <a:gd name="connsiteX6" fmla="*/ 1762125 w 2228850"/>
                <a:gd name="connsiteY6" fmla="*/ 241300 h 908050"/>
                <a:gd name="connsiteX7" fmla="*/ 1689100 w 2228850"/>
                <a:gd name="connsiteY7" fmla="*/ 219075 h 908050"/>
                <a:gd name="connsiteX8" fmla="*/ 1616075 w 2228850"/>
                <a:gd name="connsiteY8" fmla="*/ 304800 h 908050"/>
                <a:gd name="connsiteX9" fmla="*/ 1533525 w 2228850"/>
                <a:gd name="connsiteY9" fmla="*/ 352425 h 908050"/>
                <a:gd name="connsiteX10" fmla="*/ 1457325 w 2228850"/>
                <a:gd name="connsiteY10" fmla="*/ 327025 h 908050"/>
                <a:gd name="connsiteX11" fmla="*/ 1397000 w 2228850"/>
                <a:gd name="connsiteY11" fmla="*/ 365125 h 908050"/>
                <a:gd name="connsiteX12" fmla="*/ 1333500 w 2228850"/>
                <a:gd name="connsiteY12" fmla="*/ 396875 h 908050"/>
                <a:gd name="connsiteX13" fmla="*/ 1308100 w 2228850"/>
                <a:gd name="connsiteY13" fmla="*/ 409575 h 908050"/>
                <a:gd name="connsiteX14" fmla="*/ 1228725 w 2228850"/>
                <a:gd name="connsiteY14" fmla="*/ 415925 h 908050"/>
                <a:gd name="connsiteX15" fmla="*/ 1076325 w 2228850"/>
                <a:gd name="connsiteY15" fmla="*/ 530225 h 908050"/>
                <a:gd name="connsiteX16" fmla="*/ 984250 w 2228850"/>
                <a:gd name="connsiteY16" fmla="*/ 561975 h 908050"/>
                <a:gd name="connsiteX17" fmla="*/ 917575 w 2228850"/>
                <a:gd name="connsiteY17" fmla="*/ 600075 h 908050"/>
                <a:gd name="connsiteX18" fmla="*/ 844550 w 2228850"/>
                <a:gd name="connsiteY18" fmla="*/ 600075 h 908050"/>
                <a:gd name="connsiteX19" fmla="*/ 768350 w 2228850"/>
                <a:gd name="connsiteY19" fmla="*/ 657225 h 908050"/>
                <a:gd name="connsiteX20" fmla="*/ 698500 w 2228850"/>
                <a:gd name="connsiteY20" fmla="*/ 679450 h 908050"/>
                <a:gd name="connsiteX21" fmla="*/ 619125 w 2228850"/>
                <a:gd name="connsiteY21" fmla="*/ 723900 h 908050"/>
                <a:gd name="connsiteX22" fmla="*/ 542925 w 2228850"/>
                <a:gd name="connsiteY22" fmla="*/ 777875 h 908050"/>
                <a:gd name="connsiteX23" fmla="*/ 495300 w 2228850"/>
                <a:gd name="connsiteY23" fmla="*/ 812800 h 908050"/>
                <a:gd name="connsiteX24" fmla="*/ 460375 w 2228850"/>
                <a:gd name="connsiteY24" fmla="*/ 835025 h 908050"/>
                <a:gd name="connsiteX25" fmla="*/ 361950 w 2228850"/>
                <a:gd name="connsiteY25" fmla="*/ 841375 h 908050"/>
                <a:gd name="connsiteX26" fmla="*/ 311150 w 2228850"/>
                <a:gd name="connsiteY26" fmla="*/ 844550 h 908050"/>
                <a:gd name="connsiteX27" fmla="*/ 238125 w 2228850"/>
                <a:gd name="connsiteY27" fmla="*/ 869950 h 908050"/>
                <a:gd name="connsiteX28" fmla="*/ 158750 w 2228850"/>
                <a:gd name="connsiteY28" fmla="*/ 882650 h 908050"/>
                <a:gd name="connsiteX29" fmla="*/ 79375 w 2228850"/>
                <a:gd name="connsiteY29" fmla="*/ 908050 h 908050"/>
                <a:gd name="connsiteX30" fmla="*/ 0 w 2228850"/>
                <a:gd name="connsiteY30" fmla="*/ 904875 h 90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228850" h="908050">
                  <a:moveTo>
                    <a:pt x="2228850" y="0"/>
                  </a:moveTo>
                  <a:lnTo>
                    <a:pt x="2146300" y="76200"/>
                  </a:lnTo>
                  <a:lnTo>
                    <a:pt x="2073275" y="63500"/>
                  </a:lnTo>
                  <a:lnTo>
                    <a:pt x="1955800" y="123825"/>
                  </a:lnTo>
                  <a:lnTo>
                    <a:pt x="1927225" y="130175"/>
                  </a:lnTo>
                  <a:lnTo>
                    <a:pt x="1841500" y="212725"/>
                  </a:lnTo>
                  <a:lnTo>
                    <a:pt x="1762125" y="241300"/>
                  </a:lnTo>
                  <a:lnTo>
                    <a:pt x="1689100" y="219075"/>
                  </a:lnTo>
                  <a:lnTo>
                    <a:pt x="1616075" y="304800"/>
                  </a:lnTo>
                  <a:lnTo>
                    <a:pt x="1533525" y="352425"/>
                  </a:lnTo>
                  <a:lnTo>
                    <a:pt x="1457325" y="327025"/>
                  </a:lnTo>
                  <a:lnTo>
                    <a:pt x="1397000" y="365125"/>
                  </a:lnTo>
                  <a:lnTo>
                    <a:pt x="1333500" y="396875"/>
                  </a:lnTo>
                  <a:lnTo>
                    <a:pt x="1308100" y="409575"/>
                  </a:lnTo>
                  <a:lnTo>
                    <a:pt x="1228725" y="415925"/>
                  </a:lnTo>
                  <a:lnTo>
                    <a:pt x="1076325" y="530225"/>
                  </a:lnTo>
                  <a:lnTo>
                    <a:pt x="984250" y="561975"/>
                  </a:lnTo>
                  <a:lnTo>
                    <a:pt x="917575" y="600075"/>
                  </a:lnTo>
                  <a:lnTo>
                    <a:pt x="844550" y="600075"/>
                  </a:lnTo>
                  <a:lnTo>
                    <a:pt x="768350" y="657225"/>
                  </a:lnTo>
                  <a:lnTo>
                    <a:pt x="698500" y="679450"/>
                  </a:lnTo>
                  <a:lnTo>
                    <a:pt x="619125" y="723900"/>
                  </a:lnTo>
                  <a:lnTo>
                    <a:pt x="542925" y="777875"/>
                  </a:lnTo>
                  <a:lnTo>
                    <a:pt x="495300" y="812800"/>
                  </a:lnTo>
                  <a:lnTo>
                    <a:pt x="460375" y="835025"/>
                  </a:lnTo>
                  <a:lnTo>
                    <a:pt x="361950" y="841375"/>
                  </a:lnTo>
                  <a:lnTo>
                    <a:pt x="311150" y="844550"/>
                  </a:lnTo>
                  <a:lnTo>
                    <a:pt x="238125" y="869950"/>
                  </a:lnTo>
                  <a:lnTo>
                    <a:pt x="158750" y="882650"/>
                  </a:lnTo>
                  <a:lnTo>
                    <a:pt x="79375" y="908050"/>
                  </a:lnTo>
                  <a:lnTo>
                    <a:pt x="0" y="904875"/>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0" name="TextBox 329">
            <a:extLst>
              <a:ext uri="{FF2B5EF4-FFF2-40B4-BE49-F238E27FC236}">
                <a16:creationId xmlns:a16="http://schemas.microsoft.com/office/drawing/2014/main" id="{22AB2F9F-54F2-C44A-B30E-087292EB876F}"/>
              </a:ext>
            </a:extLst>
          </p:cNvPr>
          <p:cNvSpPr txBox="1"/>
          <p:nvPr/>
        </p:nvSpPr>
        <p:spPr>
          <a:xfrm>
            <a:off x="6543056" y="2498812"/>
            <a:ext cx="2220480" cy="392095"/>
          </a:xfrm>
          <a:prstGeom prst="rect">
            <a:avLst/>
          </a:prstGeom>
          <a:noFill/>
        </p:spPr>
        <p:txBody>
          <a:bodyPr wrap="none" rtlCol="0">
            <a:spAutoFit/>
          </a:bodyPr>
          <a:lstStyle/>
          <a:p>
            <a:pPr algn="ctr">
              <a:lnSpc>
                <a:spcPts val="1200"/>
              </a:lnSpc>
            </a:pPr>
            <a:r>
              <a:rPr lang="en-US" sz="1050" dirty="0"/>
              <a:t>U.S. energy productivity</a:t>
            </a:r>
          </a:p>
          <a:p>
            <a:pPr algn="ctr">
              <a:lnSpc>
                <a:spcPts val="1200"/>
              </a:lnSpc>
            </a:pPr>
            <a:r>
              <a:rPr lang="en-US" sz="900" dirty="0"/>
              <a:t>$ trillion of GDP / quadrillion BTU of energy</a:t>
            </a:r>
          </a:p>
        </p:txBody>
      </p:sp>
      <p:sp>
        <p:nvSpPr>
          <p:cNvPr id="331" name="TextBox 330">
            <a:extLst>
              <a:ext uri="{FF2B5EF4-FFF2-40B4-BE49-F238E27FC236}">
                <a16:creationId xmlns:a16="http://schemas.microsoft.com/office/drawing/2014/main" id="{6117DA97-B020-6D40-96F0-CEDB4AFCE8BF}"/>
              </a:ext>
            </a:extLst>
          </p:cNvPr>
          <p:cNvSpPr txBox="1"/>
          <p:nvPr/>
        </p:nvSpPr>
        <p:spPr>
          <a:xfrm>
            <a:off x="3468504" y="2501236"/>
            <a:ext cx="2515433" cy="392095"/>
          </a:xfrm>
          <a:prstGeom prst="rect">
            <a:avLst/>
          </a:prstGeom>
          <a:noFill/>
        </p:spPr>
        <p:txBody>
          <a:bodyPr wrap="none" rtlCol="0">
            <a:spAutoFit/>
          </a:bodyPr>
          <a:lstStyle/>
          <a:p>
            <a:pPr algn="ctr">
              <a:lnSpc>
                <a:spcPts val="1200"/>
              </a:lnSpc>
            </a:pPr>
            <a:r>
              <a:rPr lang="en-US" sz="1050" dirty="0"/>
              <a:t>U.S. GDP and primary energy consumption</a:t>
            </a:r>
          </a:p>
          <a:p>
            <a:pPr algn="ctr">
              <a:lnSpc>
                <a:spcPts val="1200"/>
              </a:lnSpc>
            </a:pPr>
            <a:r>
              <a:rPr lang="en-US" sz="900" dirty="0"/>
              <a:t>Indexed to 1990 levels</a:t>
            </a:r>
          </a:p>
        </p:txBody>
      </p:sp>
    </p:spTree>
    <p:extLst>
      <p:ext uri="{BB962C8B-B14F-4D97-AF65-F5344CB8AC3E}">
        <p14:creationId xmlns:p14="http://schemas.microsoft.com/office/powerpoint/2010/main" val="2338041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1360957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192874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Text Placeholder 200">
            <a:extLst>
              <a:ext uri="{FF2B5EF4-FFF2-40B4-BE49-F238E27FC236}">
                <a16:creationId xmlns:a16="http://schemas.microsoft.com/office/drawing/2014/main" id="{9238DA4B-A77F-2543-B7D2-8B581EB993A2}"/>
              </a:ext>
            </a:extLst>
          </p:cNvPr>
          <p:cNvSpPr>
            <a:spLocks noGrp="1"/>
          </p:cNvSpPr>
          <p:nvPr>
            <p:ph type="body" sz="quarter" idx="51"/>
          </p:nvPr>
        </p:nvSpPr>
        <p:spPr/>
        <p:txBody>
          <a:bodyPr/>
          <a:lstStyle/>
          <a:p>
            <a:r>
              <a:rPr lang="en-US" dirty="0"/>
              <a:t>Renewables Have Doubled in the United States </a:t>
            </a:r>
            <a:br>
              <a:rPr lang="en-US" dirty="0"/>
            </a:br>
            <a:r>
              <a:rPr lang="en-US" dirty="0"/>
              <a:t>Since 2008</a:t>
            </a:r>
          </a:p>
        </p:txBody>
      </p:sp>
      <p:sp>
        <p:nvSpPr>
          <p:cNvPr id="202" name="Text Placeholder 201">
            <a:extLst>
              <a:ext uri="{FF2B5EF4-FFF2-40B4-BE49-F238E27FC236}">
                <a16:creationId xmlns:a16="http://schemas.microsoft.com/office/drawing/2014/main" id="{ECCA5463-7AE6-B044-B6CB-31B3B7DB1028}"/>
              </a:ext>
            </a:extLst>
          </p:cNvPr>
          <p:cNvSpPr>
            <a:spLocks noGrp="1"/>
          </p:cNvSpPr>
          <p:nvPr>
            <p:ph type="body" sz="quarter" idx="52"/>
          </p:nvPr>
        </p:nvSpPr>
        <p:spPr>
          <a:xfrm>
            <a:off x="372235" y="3565928"/>
            <a:ext cx="2546511" cy="1096963"/>
          </a:xfrm>
        </p:spPr>
        <p:txBody>
          <a:bodyPr/>
          <a:lstStyle/>
          <a:p>
            <a:r>
              <a:rPr lang="en-US" dirty="0"/>
              <a:t>Renewable generation provided a new record of 742 million megawatt-hours (MWh) of electricity in 2018, nearly double the 382 million megawatt-hours produced in 2008.</a:t>
            </a:r>
          </a:p>
        </p:txBody>
      </p:sp>
      <p:sp>
        <p:nvSpPr>
          <p:cNvPr id="5" name="Text Placeholder 11">
            <a:extLst>
              <a:ext uri="{FF2B5EF4-FFF2-40B4-BE49-F238E27FC236}">
                <a16:creationId xmlns:a16="http://schemas.microsoft.com/office/drawing/2014/main" id="{B4718279-326E-9F4B-B841-D7F6E5B35803}"/>
              </a:ext>
            </a:extLst>
          </p:cNvPr>
          <p:cNvSpPr txBox="1">
            <a:spLocks/>
          </p:cNvSpPr>
          <p:nvPr/>
        </p:nvSpPr>
        <p:spPr>
          <a:xfrm>
            <a:off x="4434241" y="4864837"/>
            <a:ext cx="4018942" cy="206817"/>
          </a:xfrm>
          <a:prstGeom prst="rect">
            <a:avLst/>
          </a:prstGeom>
        </p:spPr>
        <p:txBody>
          <a:bodyPr/>
          <a:lstStyle>
            <a:lvl1pPr marL="457189" indent="-457189" algn="l" defTabSz="609585" rtl="0" eaLnBrk="1" latinLnBrk="0" hangingPunct="1">
              <a:spcBef>
                <a:spcPct val="20000"/>
              </a:spcBef>
              <a:buFont typeface="Arial"/>
              <a:buChar char="•"/>
              <a:defRPr sz="3200"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200"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2933"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4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800" dirty="0">
                <a:solidFill>
                  <a:srgbClr val="000000"/>
                </a:solidFill>
                <a:cs typeface="Calibri"/>
              </a:rPr>
              <a:t>Source: United States Energy Information Administration, Today in Energy, March  19, 2019</a:t>
            </a:r>
            <a:endParaRPr lang="en-US" sz="2400" dirty="0"/>
          </a:p>
        </p:txBody>
      </p:sp>
      <p:grpSp>
        <p:nvGrpSpPr>
          <p:cNvPr id="232" name="Group 231">
            <a:extLst>
              <a:ext uri="{FF2B5EF4-FFF2-40B4-BE49-F238E27FC236}">
                <a16:creationId xmlns:a16="http://schemas.microsoft.com/office/drawing/2014/main" id="{E225112E-1913-774C-8C7C-051E1388C934}"/>
              </a:ext>
            </a:extLst>
          </p:cNvPr>
          <p:cNvGrpSpPr/>
          <p:nvPr/>
        </p:nvGrpSpPr>
        <p:grpSpPr>
          <a:xfrm>
            <a:off x="3266966" y="80805"/>
            <a:ext cx="6001722" cy="2297994"/>
            <a:chOff x="3673814" y="66950"/>
            <a:chExt cx="5263427" cy="2450845"/>
          </a:xfrm>
        </p:grpSpPr>
        <p:sp>
          <p:nvSpPr>
            <p:cNvPr id="12" name="Freeform 11">
              <a:extLst>
                <a:ext uri="{FF2B5EF4-FFF2-40B4-BE49-F238E27FC236}">
                  <a16:creationId xmlns:a16="http://schemas.microsoft.com/office/drawing/2014/main" id="{5E7B0510-5C50-2148-B5E6-8E57BBA6E572}"/>
                </a:ext>
              </a:extLst>
            </p:cNvPr>
            <p:cNvSpPr/>
            <p:nvPr/>
          </p:nvSpPr>
          <p:spPr>
            <a:xfrm flipV="1">
              <a:off x="4033617" y="496791"/>
              <a:ext cx="4174248" cy="1531142"/>
            </a:xfrm>
            <a:custGeom>
              <a:avLst/>
              <a:gdLst>
                <a:gd name="connsiteX0" fmla="*/ 17 w 4452869"/>
                <a:gd name="connsiteY0" fmla="*/ -503 h 1785339"/>
                <a:gd name="connsiteX1" fmla="*/ 4452887 w 4452869"/>
                <a:gd name="connsiteY1" fmla="*/ -503 h 1785339"/>
                <a:gd name="connsiteX2" fmla="*/ 17 w 4452869"/>
                <a:gd name="connsiteY2" fmla="*/ 254618 h 1785339"/>
                <a:gd name="connsiteX3" fmla="*/ 4452887 w 4452869"/>
                <a:gd name="connsiteY3" fmla="*/ 254618 h 1785339"/>
                <a:gd name="connsiteX4" fmla="*/ 17 w 4452869"/>
                <a:gd name="connsiteY4" fmla="*/ 509739 h 1785339"/>
                <a:gd name="connsiteX5" fmla="*/ 4452887 w 4452869"/>
                <a:gd name="connsiteY5" fmla="*/ 509739 h 1785339"/>
                <a:gd name="connsiteX6" fmla="*/ 17 w 4452869"/>
                <a:gd name="connsiteY6" fmla="*/ 764860 h 1785339"/>
                <a:gd name="connsiteX7" fmla="*/ 4452887 w 4452869"/>
                <a:gd name="connsiteY7" fmla="*/ 764860 h 1785339"/>
                <a:gd name="connsiteX8" fmla="*/ 17 w 4452869"/>
                <a:gd name="connsiteY8" fmla="*/ 1019981 h 1785339"/>
                <a:gd name="connsiteX9" fmla="*/ 4452887 w 4452869"/>
                <a:gd name="connsiteY9" fmla="*/ 1019981 h 1785339"/>
                <a:gd name="connsiteX10" fmla="*/ 17 w 4452869"/>
                <a:gd name="connsiteY10" fmla="*/ 1275101 h 1785339"/>
                <a:gd name="connsiteX11" fmla="*/ 4452887 w 4452869"/>
                <a:gd name="connsiteY11" fmla="*/ 1275101 h 1785339"/>
                <a:gd name="connsiteX12" fmla="*/ 17 w 4452869"/>
                <a:gd name="connsiteY12" fmla="*/ 1530222 h 1785339"/>
                <a:gd name="connsiteX13" fmla="*/ 4452887 w 4452869"/>
                <a:gd name="connsiteY13" fmla="*/ 1530222 h 1785339"/>
                <a:gd name="connsiteX14" fmla="*/ 17 w 4452869"/>
                <a:gd name="connsiteY14" fmla="*/ 1784836 h 1785339"/>
                <a:gd name="connsiteX15" fmla="*/ 4452887 w 4452869"/>
                <a:gd name="connsiteY15" fmla="*/ 1784836 h 1785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2869" h="1785339">
                  <a:moveTo>
                    <a:pt x="17" y="-503"/>
                  </a:moveTo>
                  <a:lnTo>
                    <a:pt x="4452887" y="-503"/>
                  </a:lnTo>
                  <a:moveTo>
                    <a:pt x="17" y="254618"/>
                  </a:moveTo>
                  <a:lnTo>
                    <a:pt x="4452887" y="254618"/>
                  </a:lnTo>
                  <a:moveTo>
                    <a:pt x="17" y="509739"/>
                  </a:moveTo>
                  <a:lnTo>
                    <a:pt x="4452887" y="509739"/>
                  </a:lnTo>
                  <a:moveTo>
                    <a:pt x="17" y="764860"/>
                  </a:moveTo>
                  <a:lnTo>
                    <a:pt x="4452887" y="764860"/>
                  </a:lnTo>
                  <a:moveTo>
                    <a:pt x="17" y="1019981"/>
                  </a:moveTo>
                  <a:lnTo>
                    <a:pt x="4452887" y="1019981"/>
                  </a:lnTo>
                  <a:moveTo>
                    <a:pt x="17" y="1275101"/>
                  </a:moveTo>
                  <a:lnTo>
                    <a:pt x="4452887" y="1275101"/>
                  </a:lnTo>
                  <a:moveTo>
                    <a:pt x="17" y="1530222"/>
                  </a:moveTo>
                  <a:lnTo>
                    <a:pt x="4452887" y="1530222"/>
                  </a:lnTo>
                  <a:moveTo>
                    <a:pt x="17" y="1784836"/>
                  </a:moveTo>
                  <a:lnTo>
                    <a:pt x="4452887" y="1784836"/>
                  </a:lnTo>
                </a:path>
              </a:pathLst>
            </a:custGeom>
            <a:noFill/>
            <a:ln w="9509" cap="flat">
              <a:solidFill>
                <a:srgbClr val="D9D9D9"/>
              </a:solidFill>
              <a:prstDash val="solid"/>
              <a:round/>
            </a:ln>
          </p:spPr>
          <p:txBody>
            <a:bodyPr rtlCol="0" anchor="ctr"/>
            <a:lstStyle/>
            <a:p>
              <a:endParaRPr lang="en-US"/>
            </a:p>
          </p:txBody>
        </p:sp>
        <p:sp>
          <p:nvSpPr>
            <p:cNvPr id="13" name="Freeform 12">
              <a:extLst>
                <a:ext uri="{FF2B5EF4-FFF2-40B4-BE49-F238E27FC236}">
                  <a16:creationId xmlns:a16="http://schemas.microsoft.com/office/drawing/2014/main" id="{FA416009-2A27-ED4B-B381-81E8556BD206}"/>
                </a:ext>
              </a:extLst>
            </p:cNvPr>
            <p:cNvSpPr/>
            <p:nvPr/>
          </p:nvSpPr>
          <p:spPr>
            <a:xfrm flipV="1">
              <a:off x="4033617" y="2071345"/>
              <a:ext cx="4174248" cy="174625"/>
            </a:xfrm>
            <a:custGeom>
              <a:avLst/>
              <a:gdLst>
                <a:gd name="connsiteX0" fmla="*/ 17 w 4452869"/>
                <a:gd name="connsiteY0" fmla="*/ 177996 h 203616"/>
                <a:gd name="connsiteX1" fmla="*/ 444772 w 4452869"/>
                <a:gd name="connsiteY1" fmla="*/ 176478 h 203616"/>
                <a:gd name="connsiteX2" fmla="*/ 890540 w 4452869"/>
                <a:gd name="connsiteY2" fmla="*/ 181034 h 203616"/>
                <a:gd name="connsiteX3" fmla="*/ 1336309 w 4452869"/>
                <a:gd name="connsiteY3" fmla="*/ 182552 h 203616"/>
                <a:gd name="connsiteX4" fmla="*/ 1780556 w 4452869"/>
                <a:gd name="connsiteY4" fmla="*/ 185589 h 203616"/>
                <a:gd name="connsiteX5" fmla="*/ 2226325 w 4452869"/>
                <a:gd name="connsiteY5" fmla="*/ 194701 h 203616"/>
                <a:gd name="connsiteX6" fmla="*/ 2672094 w 4452869"/>
                <a:gd name="connsiteY6" fmla="*/ 203306 h 203616"/>
                <a:gd name="connsiteX7" fmla="*/ 3116341 w 4452869"/>
                <a:gd name="connsiteY7" fmla="*/ 202293 h 203616"/>
                <a:gd name="connsiteX8" fmla="*/ 3562110 w 4452869"/>
                <a:gd name="connsiteY8" fmla="*/ 200775 h 203616"/>
                <a:gd name="connsiteX9" fmla="*/ 4007878 w 4452869"/>
                <a:gd name="connsiteY9" fmla="*/ 200775 h 203616"/>
                <a:gd name="connsiteX10" fmla="*/ 4452887 w 4452869"/>
                <a:gd name="connsiteY10" fmla="*/ 202293 h 203616"/>
                <a:gd name="connsiteX11" fmla="*/ 4452887 w 4452869"/>
                <a:gd name="connsiteY11" fmla="*/ -310 h 203616"/>
                <a:gd name="connsiteX12" fmla="*/ 4007878 w 4452869"/>
                <a:gd name="connsiteY12" fmla="*/ -310 h 203616"/>
                <a:gd name="connsiteX13" fmla="*/ 3562110 w 4452869"/>
                <a:gd name="connsiteY13" fmla="*/ -310 h 203616"/>
                <a:gd name="connsiteX14" fmla="*/ 3116341 w 4452869"/>
                <a:gd name="connsiteY14" fmla="*/ -310 h 203616"/>
                <a:gd name="connsiteX15" fmla="*/ 2672094 w 4452869"/>
                <a:gd name="connsiteY15" fmla="*/ -310 h 203616"/>
                <a:gd name="connsiteX16" fmla="*/ 2226325 w 4452869"/>
                <a:gd name="connsiteY16" fmla="*/ -310 h 203616"/>
                <a:gd name="connsiteX17" fmla="*/ 1780556 w 4452869"/>
                <a:gd name="connsiteY17" fmla="*/ -310 h 203616"/>
                <a:gd name="connsiteX18" fmla="*/ 1336309 w 4452869"/>
                <a:gd name="connsiteY18" fmla="*/ -310 h 203616"/>
                <a:gd name="connsiteX19" fmla="*/ 890540 w 4452869"/>
                <a:gd name="connsiteY19" fmla="*/ -310 h 203616"/>
                <a:gd name="connsiteX20" fmla="*/ 444772 w 4452869"/>
                <a:gd name="connsiteY20" fmla="*/ -310 h 203616"/>
                <a:gd name="connsiteX21" fmla="*/ 17 w 4452869"/>
                <a:gd name="connsiteY21" fmla="*/ -310 h 20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203616">
                  <a:moveTo>
                    <a:pt x="17" y="177996"/>
                  </a:moveTo>
                  <a:lnTo>
                    <a:pt x="444772" y="176478"/>
                  </a:lnTo>
                  <a:lnTo>
                    <a:pt x="890540" y="181034"/>
                  </a:lnTo>
                  <a:lnTo>
                    <a:pt x="1336309" y="182552"/>
                  </a:lnTo>
                  <a:lnTo>
                    <a:pt x="1780556" y="185589"/>
                  </a:lnTo>
                  <a:lnTo>
                    <a:pt x="2226325" y="194701"/>
                  </a:lnTo>
                  <a:lnTo>
                    <a:pt x="2672094" y="203306"/>
                  </a:lnTo>
                  <a:lnTo>
                    <a:pt x="3116341" y="202293"/>
                  </a:lnTo>
                  <a:lnTo>
                    <a:pt x="3562110" y="200775"/>
                  </a:lnTo>
                  <a:lnTo>
                    <a:pt x="4007878" y="200775"/>
                  </a:lnTo>
                  <a:lnTo>
                    <a:pt x="4452887" y="202293"/>
                  </a:lnTo>
                  <a:lnTo>
                    <a:pt x="4452887" y="-310"/>
                  </a:lnTo>
                  <a:lnTo>
                    <a:pt x="4007878" y="-310"/>
                  </a:lnTo>
                  <a:lnTo>
                    <a:pt x="3562110" y="-310"/>
                  </a:lnTo>
                  <a:lnTo>
                    <a:pt x="3116341" y="-310"/>
                  </a:lnTo>
                  <a:lnTo>
                    <a:pt x="2672094" y="-310"/>
                  </a:lnTo>
                  <a:lnTo>
                    <a:pt x="2226325" y="-310"/>
                  </a:lnTo>
                  <a:lnTo>
                    <a:pt x="1780556" y="-310"/>
                  </a:lnTo>
                  <a:lnTo>
                    <a:pt x="1336309" y="-310"/>
                  </a:lnTo>
                  <a:lnTo>
                    <a:pt x="890540" y="-310"/>
                  </a:lnTo>
                  <a:lnTo>
                    <a:pt x="444772" y="-310"/>
                  </a:lnTo>
                  <a:lnTo>
                    <a:pt x="17" y="-310"/>
                  </a:lnTo>
                  <a:close/>
                </a:path>
              </a:pathLst>
            </a:custGeom>
            <a:solidFill>
              <a:srgbClr val="82C441"/>
            </a:solidFill>
            <a:ln w="12679" cap="flat">
              <a:noFill/>
              <a:prstDash val="solid"/>
              <a:miter/>
            </a:ln>
          </p:spPr>
          <p:txBody>
            <a:bodyPr rtlCol="0" anchor="ctr"/>
            <a:lstStyle/>
            <a:p>
              <a:endParaRPr lang="en-US"/>
            </a:p>
          </p:txBody>
        </p:sp>
        <p:sp>
          <p:nvSpPr>
            <p:cNvPr id="14" name="Freeform 13">
              <a:extLst>
                <a:ext uri="{FF2B5EF4-FFF2-40B4-BE49-F238E27FC236}">
                  <a16:creationId xmlns:a16="http://schemas.microsoft.com/office/drawing/2014/main" id="{0936F03E-F382-394F-BCBB-DB9F9E8FA2BC}"/>
                </a:ext>
              </a:extLst>
            </p:cNvPr>
            <p:cNvSpPr/>
            <p:nvPr/>
          </p:nvSpPr>
          <p:spPr>
            <a:xfrm flipV="1">
              <a:off x="4033617" y="1390319"/>
              <a:ext cx="4174248" cy="703601"/>
            </a:xfrm>
            <a:custGeom>
              <a:avLst/>
              <a:gdLst>
                <a:gd name="connsiteX0" fmla="*/ 17 w 4452869"/>
                <a:gd name="connsiteY0" fmla="*/ 650564 h 820411"/>
                <a:gd name="connsiteX1" fmla="*/ 444772 w 4452869"/>
                <a:gd name="connsiteY1" fmla="*/ 696121 h 820411"/>
                <a:gd name="connsiteX2" fmla="*/ 890540 w 4452869"/>
                <a:gd name="connsiteY2" fmla="*/ 667268 h 820411"/>
                <a:gd name="connsiteX3" fmla="*/ 1336309 w 4452869"/>
                <a:gd name="connsiteY3" fmla="*/ 820012 h 820411"/>
                <a:gd name="connsiteX4" fmla="*/ 1780556 w 4452869"/>
                <a:gd name="connsiteY4" fmla="*/ 712825 h 820411"/>
                <a:gd name="connsiteX5" fmla="*/ 2226325 w 4452869"/>
                <a:gd name="connsiteY5" fmla="*/ 702195 h 820411"/>
                <a:gd name="connsiteX6" fmla="*/ 2672094 w 4452869"/>
                <a:gd name="connsiteY6" fmla="*/ 687009 h 820411"/>
                <a:gd name="connsiteX7" fmla="*/ 3116341 w 4452869"/>
                <a:gd name="connsiteY7" fmla="*/ 659675 h 820411"/>
                <a:gd name="connsiteX8" fmla="*/ 3562110 w 4452869"/>
                <a:gd name="connsiteY8" fmla="*/ 705232 h 820411"/>
                <a:gd name="connsiteX9" fmla="*/ 4007878 w 4452869"/>
                <a:gd name="connsiteY9" fmla="*/ 788754 h 820411"/>
                <a:gd name="connsiteX10" fmla="*/ 4452887 w 4452869"/>
                <a:gd name="connsiteY10" fmla="*/ 769012 h 820411"/>
                <a:gd name="connsiteX11" fmla="*/ 4452887 w 4452869"/>
                <a:gd name="connsiteY11" fmla="*/ 24910 h 820411"/>
                <a:gd name="connsiteX12" fmla="*/ 4007878 w 4452869"/>
                <a:gd name="connsiteY12" fmla="*/ 23391 h 820411"/>
                <a:gd name="connsiteX13" fmla="*/ 3562110 w 4452869"/>
                <a:gd name="connsiteY13" fmla="*/ 23391 h 820411"/>
                <a:gd name="connsiteX14" fmla="*/ 3116341 w 4452869"/>
                <a:gd name="connsiteY14" fmla="*/ 24910 h 820411"/>
                <a:gd name="connsiteX15" fmla="*/ 2672094 w 4452869"/>
                <a:gd name="connsiteY15" fmla="*/ 26429 h 820411"/>
                <a:gd name="connsiteX16" fmla="*/ 2226325 w 4452869"/>
                <a:gd name="connsiteY16" fmla="*/ 17317 h 820411"/>
                <a:gd name="connsiteX17" fmla="*/ 1780556 w 4452869"/>
                <a:gd name="connsiteY17" fmla="*/ 8206 h 820411"/>
                <a:gd name="connsiteX18" fmla="*/ 1336309 w 4452869"/>
                <a:gd name="connsiteY18" fmla="*/ 5169 h 820411"/>
                <a:gd name="connsiteX19" fmla="*/ 890540 w 4452869"/>
                <a:gd name="connsiteY19" fmla="*/ 3650 h 820411"/>
                <a:gd name="connsiteX20" fmla="*/ 444772 w 4452869"/>
                <a:gd name="connsiteY20" fmla="*/ -400 h 820411"/>
                <a:gd name="connsiteX21" fmla="*/ 17 w 4452869"/>
                <a:gd name="connsiteY21" fmla="*/ 613 h 82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820411">
                  <a:moveTo>
                    <a:pt x="17" y="650564"/>
                  </a:moveTo>
                  <a:lnTo>
                    <a:pt x="444772" y="696121"/>
                  </a:lnTo>
                  <a:lnTo>
                    <a:pt x="890540" y="667268"/>
                  </a:lnTo>
                  <a:lnTo>
                    <a:pt x="1336309" y="820012"/>
                  </a:lnTo>
                  <a:lnTo>
                    <a:pt x="1780556" y="712825"/>
                  </a:lnTo>
                  <a:lnTo>
                    <a:pt x="2226325" y="702195"/>
                  </a:lnTo>
                  <a:lnTo>
                    <a:pt x="2672094" y="687009"/>
                  </a:lnTo>
                  <a:lnTo>
                    <a:pt x="3116341" y="659675"/>
                  </a:lnTo>
                  <a:lnTo>
                    <a:pt x="3562110" y="705232"/>
                  </a:lnTo>
                  <a:lnTo>
                    <a:pt x="4007878" y="788754"/>
                  </a:lnTo>
                  <a:lnTo>
                    <a:pt x="4452887" y="769012"/>
                  </a:lnTo>
                  <a:lnTo>
                    <a:pt x="4452887" y="24910"/>
                  </a:lnTo>
                  <a:lnTo>
                    <a:pt x="4007878" y="23391"/>
                  </a:lnTo>
                  <a:lnTo>
                    <a:pt x="3562110" y="23391"/>
                  </a:lnTo>
                  <a:lnTo>
                    <a:pt x="3116341" y="24910"/>
                  </a:lnTo>
                  <a:lnTo>
                    <a:pt x="2672094" y="26429"/>
                  </a:lnTo>
                  <a:lnTo>
                    <a:pt x="2226325" y="17317"/>
                  </a:lnTo>
                  <a:lnTo>
                    <a:pt x="1780556" y="8206"/>
                  </a:lnTo>
                  <a:lnTo>
                    <a:pt x="1336309" y="5169"/>
                  </a:lnTo>
                  <a:lnTo>
                    <a:pt x="890540" y="3650"/>
                  </a:lnTo>
                  <a:lnTo>
                    <a:pt x="444772" y="-400"/>
                  </a:lnTo>
                  <a:lnTo>
                    <a:pt x="17" y="613"/>
                  </a:lnTo>
                  <a:close/>
                </a:path>
              </a:pathLst>
            </a:custGeom>
            <a:solidFill>
              <a:srgbClr val="0089CF"/>
            </a:solidFill>
            <a:ln w="12679"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45A3B38B-3D80-E44F-93BF-456F642D3721}"/>
                </a:ext>
              </a:extLst>
            </p:cNvPr>
            <p:cNvSpPr/>
            <p:nvPr/>
          </p:nvSpPr>
          <p:spPr>
            <a:xfrm flipV="1">
              <a:off x="4033617" y="833126"/>
              <a:ext cx="4174248" cy="702841"/>
            </a:xfrm>
            <a:custGeom>
              <a:avLst/>
              <a:gdLst>
                <a:gd name="connsiteX0" fmla="*/ 17 w 4452869"/>
                <a:gd name="connsiteY0" fmla="*/ 141088 h 819525"/>
                <a:gd name="connsiteX1" fmla="*/ 444772 w 4452869"/>
                <a:gd name="connsiteY1" fmla="*/ 233721 h 819525"/>
                <a:gd name="connsiteX2" fmla="*/ 890540 w 4452869"/>
                <a:gd name="connsiteY2" fmla="*/ 258019 h 819525"/>
                <a:gd name="connsiteX3" fmla="*/ 1336309 w 4452869"/>
                <a:gd name="connsiteY3" fmla="*/ 475175 h 819525"/>
                <a:gd name="connsiteX4" fmla="*/ 1780556 w 4452869"/>
                <a:gd name="connsiteY4" fmla="*/ 422025 h 819525"/>
                <a:gd name="connsiteX5" fmla="*/ 2226325 w 4452869"/>
                <a:gd name="connsiteY5" fmla="*/ 479730 h 819525"/>
                <a:gd name="connsiteX6" fmla="*/ 2672094 w 4452869"/>
                <a:gd name="connsiteY6" fmla="*/ 499472 h 819525"/>
                <a:gd name="connsiteX7" fmla="*/ 3116341 w 4452869"/>
                <a:gd name="connsiteY7" fmla="*/ 496435 h 819525"/>
                <a:gd name="connsiteX8" fmla="*/ 3562110 w 4452869"/>
                <a:gd name="connsiteY8" fmla="*/ 633107 h 819525"/>
                <a:gd name="connsiteX9" fmla="*/ 4007878 w 4452869"/>
                <a:gd name="connsiteY9" fmla="*/ 786483 h 819525"/>
                <a:gd name="connsiteX10" fmla="*/ 4452887 w 4452869"/>
                <a:gd name="connsiteY10" fmla="*/ 819006 h 819525"/>
                <a:gd name="connsiteX11" fmla="*/ 4452887 w 4452869"/>
                <a:gd name="connsiteY11" fmla="*/ 118309 h 819525"/>
                <a:gd name="connsiteX12" fmla="*/ 4007878 w 4452869"/>
                <a:gd name="connsiteY12" fmla="*/ 138051 h 819525"/>
                <a:gd name="connsiteX13" fmla="*/ 3562110 w 4452869"/>
                <a:gd name="connsiteY13" fmla="*/ 54529 h 819525"/>
                <a:gd name="connsiteX14" fmla="*/ 3116341 w 4452869"/>
                <a:gd name="connsiteY14" fmla="*/ 8972 h 819525"/>
                <a:gd name="connsiteX15" fmla="*/ 2672094 w 4452869"/>
                <a:gd name="connsiteY15" fmla="*/ 36306 h 819525"/>
                <a:gd name="connsiteX16" fmla="*/ 2226325 w 4452869"/>
                <a:gd name="connsiteY16" fmla="*/ 51492 h 819525"/>
                <a:gd name="connsiteX17" fmla="*/ 1780556 w 4452869"/>
                <a:gd name="connsiteY17" fmla="*/ 62122 h 819525"/>
                <a:gd name="connsiteX18" fmla="*/ 1336309 w 4452869"/>
                <a:gd name="connsiteY18" fmla="*/ 169941 h 819525"/>
                <a:gd name="connsiteX19" fmla="*/ 890540 w 4452869"/>
                <a:gd name="connsiteY19" fmla="*/ 16565 h 819525"/>
                <a:gd name="connsiteX20" fmla="*/ 444772 w 4452869"/>
                <a:gd name="connsiteY20" fmla="*/ 45418 h 819525"/>
                <a:gd name="connsiteX21" fmla="*/ 17 w 4452869"/>
                <a:gd name="connsiteY21" fmla="*/ -519 h 81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819525">
                  <a:moveTo>
                    <a:pt x="17" y="141088"/>
                  </a:moveTo>
                  <a:lnTo>
                    <a:pt x="444772" y="233721"/>
                  </a:lnTo>
                  <a:lnTo>
                    <a:pt x="890540" y="258019"/>
                  </a:lnTo>
                  <a:lnTo>
                    <a:pt x="1336309" y="475175"/>
                  </a:lnTo>
                  <a:lnTo>
                    <a:pt x="1780556" y="422025"/>
                  </a:lnTo>
                  <a:lnTo>
                    <a:pt x="2226325" y="479730"/>
                  </a:lnTo>
                  <a:lnTo>
                    <a:pt x="2672094" y="499472"/>
                  </a:lnTo>
                  <a:lnTo>
                    <a:pt x="3116341" y="496435"/>
                  </a:lnTo>
                  <a:lnTo>
                    <a:pt x="3562110" y="633107"/>
                  </a:lnTo>
                  <a:lnTo>
                    <a:pt x="4007878" y="786483"/>
                  </a:lnTo>
                  <a:lnTo>
                    <a:pt x="4452887" y="819006"/>
                  </a:lnTo>
                  <a:lnTo>
                    <a:pt x="4452887" y="118309"/>
                  </a:lnTo>
                  <a:lnTo>
                    <a:pt x="4007878" y="138051"/>
                  </a:lnTo>
                  <a:lnTo>
                    <a:pt x="3562110" y="54529"/>
                  </a:lnTo>
                  <a:lnTo>
                    <a:pt x="3116341" y="8972"/>
                  </a:lnTo>
                  <a:lnTo>
                    <a:pt x="2672094" y="36306"/>
                  </a:lnTo>
                  <a:lnTo>
                    <a:pt x="2226325" y="51492"/>
                  </a:lnTo>
                  <a:lnTo>
                    <a:pt x="1780556" y="62122"/>
                  </a:lnTo>
                  <a:lnTo>
                    <a:pt x="1336309" y="169941"/>
                  </a:lnTo>
                  <a:lnTo>
                    <a:pt x="890540" y="16565"/>
                  </a:lnTo>
                  <a:lnTo>
                    <a:pt x="444772" y="45418"/>
                  </a:lnTo>
                  <a:lnTo>
                    <a:pt x="17" y="-519"/>
                  </a:lnTo>
                  <a:close/>
                </a:path>
              </a:pathLst>
            </a:custGeom>
            <a:solidFill>
              <a:srgbClr val="00B5EF"/>
            </a:solidFill>
            <a:ln w="12679"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95240FD1-DBF2-624D-8D1B-52B2B6853BEB}"/>
                </a:ext>
              </a:extLst>
            </p:cNvPr>
            <p:cNvSpPr/>
            <p:nvPr/>
          </p:nvSpPr>
          <p:spPr>
            <a:xfrm flipV="1">
              <a:off x="4033617" y="622903"/>
              <a:ext cx="4174248" cy="792052"/>
            </a:xfrm>
            <a:custGeom>
              <a:avLst/>
              <a:gdLst>
                <a:gd name="connsiteX0" fmla="*/ 17 w 4452869"/>
                <a:gd name="connsiteY0" fmla="*/ 4507 h 923547"/>
                <a:gd name="connsiteX1" fmla="*/ 444772 w 4452869"/>
                <a:gd name="connsiteY1" fmla="*/ 98659 h 923547"/>
                <a:gd name="connsiteX2" fmla="*/ 890540 w 4452869"/>
                <a:gd name="connsiteY2" fmla="*/ 125993 h 923547"/>
                <a:gd name="connsiteX3" fmla="*/ 1336309 w 4452869"/>
                <a:gd name="connsiteY3" fmla="*/ 349224 h 923547"/>
                <a:gd name="connsiteX4" fmla="*/ 1780556 w 4452869"/>
                <a:gd name="connsiteY4" fmla="*/ 306704 h 923547"/>
                <a:gd name="connsiteX5" fmla="*/ 2226325 w 4452869"/>
                <a:gd name="connsiteY5" fmla="*/ 382633 h 923547"/>
                <a:gd name="connsiteX6" fmla="*/ 2672094 w 4452869"/>
                <a:gd name="connsiteY6" fmla="*/ 432745 h 923547"/>
                <a:gd name="connsiteX7" fmla="*/ 3116341 w 4452869"/>
                <a:gd name="connsiteY7" fmla="*/ 454005 h 923547"/>
                <a:gd name="connsiteX8" fmla="*/ 3562110 w 4452869"/>
                <a:gd name="connsiteY8" fmla="*/ 631679 h 923547"/>
                <a:gd name="connsiteX9" fmla="*/ 4007878 w 4452869"/>
                <a:gd name="connsiteY9" fmla="*/ 842761 h 923547"/>
                <a:gd name="connsiteX10" fmla="*/ 4452887 w 4452869"/>
                <a:gd name="connsiteY10" fmla="*/ 922992 h 923547"/>
                <a:gd name="connsiteX11" fmla="*/ 4452887 w 4452869"/>
                <a:gd name="connsiteY11" fmla="*/ 677236 h 923547"/>
                <a:gd name="connsiteX12" fmla="*/ 4007878 w 4452869"/>
                <a:gd name="connsiteY12" fmla="*/ 645346 h 923547"/>
                <a:gd name="connsiteX13" fmla="*/ 3562110 w 4452869"/>
                <a:gd name="connsiteY13" fmla="*/ 491970 h 923547"/>
                <a:gd name="connsiteX14" fmla="*/ 3116341 w 4452869"/>
                <a:gd name="connsiteY14" fmla="*/ 355298 h 923547"/>
                <a:gd name="connsiteX15" fmla="*/ 2672094 w 4452869"/>
                <a:gd name="connsiteY15" fmla="*/ 358335 h 923547"/>
                <a:gd name="connsiteX16" fmla="*/ 2226325 w 4452869"/>
                <a:gd name="connsiteY16" fmla="*/ 338594 h 923547"/>
                <a:gd name="connsiteX17" fmla="*/ 1780556 w 4452869"/>
                <a:gd name="connsiteY17" fmla="*/ 280888 h 923547"/>
                <a:gd name="connsiteX18" fmla="*/ 1336309 w 4452869"/>
                <a:gd name="connsiteY18" fmla="*/ 334038 h 923547"/>
                <a:gd name="connsiteX19" fmla="*/ 890540 w 4452869"/>
                <a:gd name="connsiteY19" fmla="*/ 116882 h 923547"/>
                <a:gd name="connsiteX20" fmla="*/ 444772 w 4452869"/>
                <a:gd name="connsiteY20" fmla="*/ 92584 h 923547"/>
                <a:gd name="connsiteX21" fmla="*/ 17 w 4452869"/>
                <a:gd name="connsiteY21" fmla="*/ -555 h 92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52869" h="923547">
                  <a:moveTo>
                    <a:pt x="17" y="4507"/>
                  </a:moveTo>
                  <a:lnTo>
                    <a:pt x="444772" y="98659"/>
                  </a:lnTo>
                  <a:lnTo>
                    <a:pt x="890540" y="125993"/>
                  </a:lnTo>
                  <a:lnTo>
                    <a:pt x="1336309" y="349224"/>
                  </a:lnTo>
                  <a:lnTo>
                    <a:pt x="1780556" y="306704"/>
                  </a:lnTo>
                  <a:lnTo>
                    <a:pt x="2226325" y="382633"/>
                  </a:lnTo>
                  <a:lnTo>
                    <a:pt x="2672094" y="432745"/>
                  </a:lnTo>
                  <a:lnTo>
                    <a:pt x="3116341" y="454005"/>
                  </a:lnTo>
                  <a:lnTo>
                    <a:pt x="3562110" y="631679"/>
                  </a:lnTo>
                  <a:lnTo>
                    <a:pt x="4007878" y="842761"/>
                  </a:lnTo>
                  <a:lnTo>
                    <a:pt x="4452887" y="922992"/>
                  </a:lnTo>
                  <a:lnTo>
                    <a:pt x="4452887" y="677236"/>
                  </a:lnTo>
                  <a:lnTo>
                    <a:pt x="4007878" y="645346"/>
                  </a:lnTo>
                  <a:lnTo>
                    <a:pt x="3562110" y="491970"/>
                  </a:lnTo>
                  <a:lnTo>
                    <a:pt x="3116341" y="355298"/>
                  </a:lnTo>
                  <a:lnTo>
                    <a:pt x="2672094" y="358335"/>
                  </a:lnTo>
                  <a:lnTo>
                    <a:pt x="2226325" y="338594"/>
                  </a:lnTo>
                  <a:lnTo>
                    <a:pt x="1780556" y="280888"/>
                  </a:lnTo>
                  <a:lnTo>
                    <a:pt x="1336309" y="334038"/>
                  </a:lnTo>
                  <a:lnTo>
                    <a:pt x="890540" y="116882"/>
                  </a:lnTo>
                  <a:lnTo>
                    <a:pt x="444772" y="92584"/>
                  </a:lnTo>
                  <a:lnTo>
                    <a:pt x="17" y="-555"/>
                  </a:lnTo>
                  <a:close/>
                </a:path>
              </a:pathLst>
            </a:custGeom>
            <a:solidFill>
              <a:srgbClr val="FFCD34"/>
            </a:solidFill>
            <a:ln w="12679" cap="flat">
              <a:noFill/>
              <a:prstDash val="solid"/>
              <a:miter/>
            </a:ln>
          </p:spPr>
          <p:txBody>
            <a:bodyPr rtlCol="0" anchor="ctr"/>
            <a:lstStyle/>
            <a:p>
              <a:endParaRPr lang="en-US"/>
            </a:p>
          </p:txBody>
        </p:sp>
        <p:sp>
          <p:nvSpPr>
            <p:cNvPr id="206" name="TextBox 205">
              <a:extLst>
                <a:ext uri="{FF2B5EF4-FFF2-40B4-BE49-F238E27FC236}">
                  <a16:creationId xmlns:a16="http://schemas.microsoft.com/office/drawing/2014/main" id="{FCC284EB-6DC1-6B4B-A251-6F34C37B6F3B}"/>
                </a:ext>
              </a:extLst>
            </p:cNvPr>
            <p:cNvSpPr txBox="1"/>
            <p:nvPr/>
          </p:nvSpPr>
          <p:spPr>
            <a:xfrm>
              <a:off x="3673814" y="2151214"/>
              <a:ext cx="405740" cy="220573"/>
            </a:xfrm>
            <a:prstGeom prst="rect">
              <a:avLst/>
            </a:prstGeom>
            <a:noFill/>
          </p:spPr>
          <p:txBody>
            <a:bodyPr wrap="square" rtlCol="0">
              <a:spAutoFit/>
            </a:bodyPr>
            <a:lstStyle/>
            <a:p>
              <a:pPr algn="r">
                <a:lnSpc>
                  <a:spcPts val="1000"/>
                </a:lnSpc>
              </a:pPr>
              <a:r>
                <a:rPr lang="en-US" sz="900" dirty="0"/>
                <a:t>0</a:t>
              </a:r>
            </a:p>
          </p:txBody>
        </p:sp>
        <p:sp>
          <p:nvSpPr>
            <p:cNvPr id="207" name="TextBox 206">
              <a:extLst>
                <a:ext uri="{FF2B5EF4-FFF2-40B4-BE49-F238E27FC236}">
                  <a16:creationId xmlns:a16="http://schemas.microsoft.com/office/drawing/2014/main" id="{CDD2CEF7-087F-A346-908C-301E5D879E26}"/>
                </a:ext>
              </a:extLst>
            </p:cNvPr>
            <p:cNvSpPr txBox="1"/>
            <p:nvPr/>
          </p:nvSpPr>
          <p:spPr>
            <a:xfrm>
              <a:off x="3673814" y="1916263"/>
              <a:ext cx="405740" cy="220573"/>
            </a:xfrm>
            <a:prstGeom prst="rect">
              <a:avLst/>
            </a:prstGeom>
            <a:noFill/>
          </p:spPr>
          <p:txBody>
            <a:bodyPr wrap="square" rtlCol="0">
              <a:spAutoFit/>
            </a:bodyPr>
            <a:lstStyle/>
            <a:p>
              <a:pPr algn="r">
                <a:lnSpc>
                  <a:spcPts val="1000"/>
                </a:lnSpc>
              </a:pPr>
              <a:r>
                <a:rPr lang="en-US" sz="900" dirty="0"/>
                <a:t>100</a:t>
              </a:r>
            </a:p>
          </p:txBody>
        </p:sp>
        <p:sp>
          <p:nvSpPr>
            <p:cNvPr id="208" name="TextBox 207">
              <a:extLst>
                <a:ext uri="{FF2B5EF4-FFF2-40B4-BE49-F238E27FC236}">
                  <a16:creationId xmlns:a16="http://schemas.microsoft.com/office/drawing/2014/main" id="{6E4F86F8-8EA1-6341-A31C-A21A9B5FD865}"/>
                </a:ext>
              </a:extLst>
            </p:cNvPr>
            <p:cNvSpPr txBox="1"/>
            <p:nvPr/>
          </p:nvSpPr>
          <p:spPr>
            <a:xfrm>
              <a:off x="3673814" y="1700364"/>
              <a:ext cx="405740" cy="220573"/>
            </a:xfrm>
            <a:prstGeom prst="rect">
              <a:avLst/>
            </a:prstGeom>
            <a:noFill/>
          </p:spPr>
          <p:txBody>
            <a:bodyPr wrap="square" rtlCol="0">
              <a:spAutoFit/>
            </a:bodyPr>
            <a:lstStyle/>
            <a:p>
              <a:pPr algn="r">
                <a:lnSpc>
                  <a:spcPts val="1000"/>
                </a:lnSpc>
              </a:pPr>
              <a:r>
                <a:rPr lang="en-US" sz="900" dirty="0"/>
                <a:t>200</a:t>
              </a:r>
            </a:p>
          </p:txBody>
        </p:sp>
        <p:sp>
          <p:nvSpPr>
            <p:cNvPr id="209" name="TextBox 208">
              <a:extLst>
                <a:ext uri="{FF2B5EF4-FFF2-40B4-BE49-F238E27FC236}">
                  <a16:creationId xmlns:a16="http://schemas.microsoft.com/office/drawing/2014/main" id="{0D4D9433-6CD3-934D-A548-BC71647CA070}"/>
                </a:ext>
              </a:extLst>
            </p:cNvPr>
            <p:cNvSpPr txBox="1"/>
            <p:nvPr/>
          </p:nvSpPr>
          <p:spPr>
            <a:xfrm>
              <a:off x="3673814" y="1471764"/>
              <a:ext cx="405740" cy="220573"/>
            </a:xfrm>
            <a:prstGeom prst="rect">
              <a:avLst/>
            </a:prstGeom>
            <a:noFill/>
          </p:spPr>
          <p:txBody>
            <a:bodyPr wrap="square" rtlCol="0">
              <a:spAutoFit/>
            </a:bodyPr>
            <a:lstStyle/>
            <a:p>
              <a:pPr algn="r">
                <a:lnSpc>
                  <a:spcPts val="1000"/>
                </a:lnSpc>
              </a:pPr>
              <a:r>
                <a:rPr lang="en-US" sz="900" dirty="0"/>
                <a:t>300</a:t>
              </a:r>
            </a:p>
          </p:txBody>
        </p:sp>
        <p:sp>
          <p:nvSpPr>
            <p:cNvPr id="210" name="TextBox 209">
              <a:extLst>
                <a:ext uri="{FF2B5EF4-FFF2-40B4-BE49-F238E27FC236}">
                  <a16:creationId xmlns:a16="http://schemas.microsoft.com/office/drawing/2014/main" id="{57CA1F9F-9E44-1148-8DAC-E024E2DDAEFB}"/>
                </a:ext>
              </a:extLst>
            </p:cNvPr>
            <p:cNvSpPr txBox="1"/>
            <p:nvPr/>
          </p:nvSpPr>
          <p:spPr>
            <a:xfrm>
              <a:off x="3673814" y="1262214"/>
              <a:ext cx="405740" cy="220573"/>
            </a:xfrm>
            <a:prstGeom prst="rect">
              <a:avLst/>
            </a:prstGeom>
            <a:noFill/>
          </p:spPr>
          <p:txBody>
            <a:bodyPr wrap="square" rtlCol="0">
              <a:spAutoFit/>
            </a:bodyPr>
            <a:lstStyle/>
            <a:p>
              <a:pPr algn="r">
                <a:lnSpc>
                  <a:spcPts val="1000"/>
                </a:lnSpc>
              </a:pPr>
              <a:r>
                <a:rPr lang="en-US" sz="900" dirty="0"/>
                <a:t>400</a:t>
              </a:r>
            </a:p>
          </p:txBody>
        </p:sp>
        <p:sp>
          <p:nvSpPr>
            <p:cNvPr id="211" name="TextBox 210">
              <a:extLst>
                <a:ext uri="{FF2B5EF4-FFF2-40B4-BE49-F238E27FC236}">
                  <a16:creationId xmlns:a16="http://schemas.microsoft.com/office/drawing/2014/main" id="{35C8AA71-88F4-5945-B4F8-723A12D1D7B4}"/>
                </a:ext>
              </a:extLst>
            </p:cNvPr>
            <p:cNvSpPr txBox="1"/>
            <p:nvPr/>
          </p:nvSpPr>
          <p:spPr>
            <a:xfrm>
              <a:off x="3673814" y="1045276"/>
              <a:ext cx="405740" cy="220573"/>
            </a:xfrm>
            <a:prstGeom prst="rect">
              <a:avLst/>
            </a:prstGeom>
            <a:noFill/>
          </p:spPr>
          <p:txBody>
            <a:bodyPr wrap="square" rtlCol="0">
              <a:spAutoFit/>
            </a:bodyPr>
            <a:lstStyle/>
            <a:p>
              <a:pPr algn="r">
                <a:lnSpc>
                  <a:spcPts val="1000"/>
                </a:lnSpc>
              </a:pPr>
              <a:r>
                <a:rPr lang="en-US" sz="900" dirty="0"/>
                <a:t>500</a:t>
              </a:r>
            </a:p>
          </p:txBody>
        </p:sp>
        <p:sp>
          <p:nvSpPr>
            <p:cNvPr id="212" name="TextBox 211">
              <a:extLst>
                <a:ext uri="{FF2B5EF4-FFF2-40B4-BE49-F238E27FC236}">
                  <a16:creationId xmlns:a16="http://schemas.microsoft.com/office/drawing/2014/main" id="{2F4EB19A-C3F6-1E48-A80B-097D8AECA890}"/>
                </a:ext>
              </a:extLst>
            </p:cNvPr>
            <p:cNvSpPr txBox="1"/>
            <p:nvPr/>
          </p:nvSpPr>
          <p:spPr>
            <a:xfrm>
              <a:off x="3673814" y="830414"/>
              <a:ext cx="405740" cy="220573"/>
            </a:xfrm>
            <a:prstGeom prst="rect">
              <a:avLst/>
            </a:prstGeom>
            <a:noFill/>
          </p:spPr>
          <p:txBody>
            <a:bodyPr wrap="square" rtlCol="0">
              <a:spAutoFit/>
            </a:bodyPr>
            <a:lstStyle/>
            <a:p>
              <a:pPr algn="r">
                <a:lnSpc>
                  <a:spcPts val="1000"/>
                </a:lnSpc>
              </a:pPr>
              <a:r>
                <a:rPr lang="en-US" sz="900" dirty="0"/>
                <a:t>600</a:t>
              </a:r>
            </a:p>
          </p:txBody>
        </p:sp>
        <p:sp>
          <p:nvSpPr>
            <p:cNvPr id="213" name="TextBox 212">
              <a:extLst>
                <a:ext uri="{FF2B5EF4-FFF2-40B4-BE49-F238E27FC236}">
                  <a16:creationId xmlns:a16="http://schemas.microsoft.com/office/drawing/2014/main" id="{52D78A6C-CAFA-C34F-824B-8D5A9D854843}"/>
                </a:ext>
              </a:extLst>
            </p:cNvPr>
            <p:cNvSpPr txBox="1"/>
            <p:nvPr/>
          </p:nvSpPr>
          <p:spPr>
            <a:xfrm>
              <a:off x="3673814" y="609201"/>
              <a:ext cx="405740" cy="220573"/>
            </a:xfrm>
            <a:prstGeom prst="rect">
              <a:avLst/>
            </a:prstGeom>
            <a:noFill/>
          </p:spPr>
          <p:txBody>
            <a:bodyPr wrap="square" rtlCol="0">
              <a:spAutoFit/>
            </a:bodyPr>
            <a:lstStyle/>
            <a:p>
              <a:pPr algn="r">
                <a:lnSpc>
                  <a:spcPts val="1000"/>
                </a:lnSpc>
              </a:pPr>
              <a:r>
                <a:rPr lang="en-US" sz="900" dirty="0"/>
                <a:t>700</a:t>
              </a:r>
            </a:p>
          </p:txBody>
        </p:sp>
        <p:sp>
          <p:nvSpPr>
            <p:cNvPr id="214" name="TextBox 213">
              <a:extLst>
                <a:ext uri="{FF2B5EF4-FFF2-40B4-BE49-F238E27FC236}">
                  <a16:creationId xmlns:a16="http://schemas.microsoft.com/office/drawing/2014/main" id="{7D097B95-D950-564A-AA5F-749AB4E306BD}"/>
                </a:ext>
              </a:extLst>
            </p:cNvPr>
            <p:cNvSpPr txBox="1"/>
            <p:nvPr/>
          </p:nvSpPr>
          <p:spPr>
            <a:xfrm>
              <a:off x="3673814" y="393301"/>
              <a:ext cx="405740" cy="220573"/>
            </a:xfrm>
            <a:prstGeom prst="rect">
              <a:avLst/>
            </a:prstGeom>
            <a:noFill/>
          </p:spPr>
          <p:txBody>
            <a:bodyPr wrap="square" rtlCol="0">
              <a:spAutoFit/>
            </a:bodyPr>
            <a:lstStyle/>
            <a:p>
              <a:pPr algn="r">
                <a:lnSpc>
                  <a:spcPts val="1000"/>
                </a:lnSpc>
              </a:pPr>
              <a:r>
                <a:rPr lang="en-US" sz="900" dirty="0"/>
                <a:t>800</a:t>
              </a:r>
            </a:p>
          </p:txBody>
        </p:sp>
        <p:sp>
          <p:nvSpPr>
            <p:cNvPr id="215" name="TextBox 214">
              <a:extLst>
                <a:ext uri="{FF2B5EF4-FFF2-40B4-BE49-F238E27FC236}">
                  <a16:creationId xmlns:a16="http://schemas.microsoft.com/office/drawing/2014/main" id="{C65488E9-12A5-CA49-973E-E598406A0367}"/>
                </a:ext>
              </a:extLst>
            </p:cNvPr>
            <p:cNvSpPr txBox="1"/>
            <p:nvPr/>
          </p:nvSpPr>
          <p:spPr>
            <a:xfrm>
              <a:off x="3813960" y="2297222"/>
              <a:ext cx="434189" cy="220573"/>
            </a:xfrm>
            <a:prstGeom prst="rect">
              <a:avLst/>
            </a:prstGeom>
            <a:noFill/>
          </p:spPr>
          <p:txBody>
            <a:bodyPr wrap="square" rtlCol="0">
              <a:spAutoFit/>
            </a:bodyPr>
            <a:lstStyle/>
            <a:p>
              <a:pPr algn="ctr">
                <a:lnSpc>
                  <a:spcPts val="1000"/>
                </a:lnSpc>
              </a:pPr>
              <a:r>
                <a:rPr lang="en-US" sz="900" dirty="0"/>
                <a:t>2008</a:t>
              </a:r>
            </a:p>
          </p:txBody>
        </p:sp>
        <p:sp>
          <p:nvSpPr>
            <p:cNvPr id="216" name="TextBox 215">
              <a:extLst>
                <a:ext uri="{FF2B5EF4-FFF2-40B4-BE49-F238E27FC236}">
                  <a16:creationId xmlns:a16="http://schemas.microsoft.com/office/drawing/2014/main" id="{E3259952-8E97-2F41-B6AF-091C59B3C531}"/>
                </a:ext>
              </a:extLst>
            </p:cNvPr>
            <p:cNvSpPr txBox="1"/>
            <p:nvPr/>
          </p:nvSpPr>
          <p:spPr>
            <a:xfrm>
              <a:off x="4239410" y="2297222"/>
              <a:ext cx="434189" cy="220573"/>
            </a:xfrm>
            <a:prstGeom prst="rect">
              <a:avLst/>
            </a:prstGeom>
            <a:noFill/>
          </p:spPr>
          <p:txBody>
            <a:bodyPr wrap="square" rtlCol="0">
              <a:spAutoFit/>
            </a:bodyPr>
            <a:lstStyle/>
            <a:p>
              <a:pPr algn="ctr">
                <a:lnSpc>
                  <a:spcPts val="1000"/>
                </a:lnSpc>
              </a:pPr>
              <a:r>
                <a:rPr lang="en-US" sz="900" dirty="0"/>
                <a:t>2009</a:t>
              </a:r>
            </a:p>
          </p:txBody>
        </p:sp>
        <p:sp>
          <p:nvSpPr>
            <p:cNvPr id="217" name="TextBox 216">
              <a:extLst>
                <a:ext uri="{FF2B5EF4-FFF2-40B4-BE49-F238E27FC236}">
                  <a16:creationId xmlns:a16="http://schemas.microsoft.com/office/drawing/2014/main" id="{403344ED-5356-2E44-81F2-6265EC23309A}"/>
                </a:ext>
              </a:extLst>
            </p:cNvPr>
            <p:cNvSpPr txBox="1"/>
            <p:nvPr/>
          </p:nvSpPr>
          <p:spPr>
            <a:xfrm>
              <a:off x="4664860" y="2297222"/>
              <a:ext cx="434189" cy="220573"/>
            </a:xfrm>
            <a:prstGeom prst="rect">
              <a:avLst/>
            </a:prstGeom>
            <a:noFill/>
          </p:spPr>
          <p:txBody>
            <a:bodyPr wrap="square" rtlCol="0">
              <a:spAutoFit/>
            </a:bodyPr>
            <a:lstStyle/>
            <a:p>
              <a:pPr algn="ctr">
                <a:lnSpc>
                  <a:spcPts val="1000"/>
                </a:lnSpc>
              </a:pPr>
              <a:r>
                <a:rPr lang="en-US" sz="900" dirty="0"/>
                <a:t>2010</a:t>
              </a:r>
            </a:p>
          </p:txBody>
        </p:sp>
        <p:sp>
          <p:nvSpPr>
            <p:cNvPr id="218" name="TextBox 217">
              <a:extLst>
                <a:ext uri="{FF2B5EF4-FFF2-40B4-BE49-F238E27FC236}">
                  <a16:creationId xmlns:a16="http://schemas.microsoft.com/office/drawing/2014/main" id="{4EB11DFE-6C11-1345-864D-85048515B78A}"/>
                </a:ext>
              </a:extLst>
            </p:cNvPr>
            <p:cNvSpPr txBox="1"/>
            <p:nvPr/>
          </p:nvSpPr>
          <p:spPr>
            <a:xfrm>
              <a:off x="5064910" y="2297222"/>
              <a:ext cx="434189" cy="220573"/>
            </a:xfrm>
            <a:prstGeom prst="rect">
              <a:avLst/>
            </a:prstGeom>
            <a:noFill/>
          </p:spPr>
          <p:txBody>
            <a:bodyPr wrap="square" rtlCol="0">
              <a:spAutoFit/>
            </a:bodyPr>
            <a:lstStyle/>
            <a:p>
              <a:pPr algn="ctr">
                <a:lnSpc>
                  <a:spcPts val="1000"/>
                </a:lnSpc>
              </a:pPr>
              <a:r>
                <a:rPr lang="en-US" sz="900" dirty="0"/>
                <a:t>2011</a:t>
              </a:r>
            </a:p>
          </p:txBody>
        </p:sp>
        <p:sp>
          <p:nvSpPr>
            <p:cNvPr id="219" name="TextBox 218">
              <a:extLst>
                <a:ext uri="{FF2B5EF4-FFF2-40B4-BE49-F238E27FC236}">
                  <a16:creationId xmlns:a16="http://schemas.microsoft.com/office/drawing/2014/main" id="{E98708F8-87E8-3A4C-AAA6-38F4CEC54F61}"/>
                </a:ext>
              </a:extLst>
            </p:cNvPr>
            <p:cNvSpPr txBox="1"/>
            <p:nvPr/>
          </p:nvSpPr>
          <p:spPr>
            <a:xfrm>
              <a:off x="5490360" y="2297222"/>
              <a:ext cx="434189" cy="220573"/>
            </a:xfrm>
            <a:prstGeom prst="rect">
              <a:avLst/>
            </a:prstGeom>
            <a:noFill/>
          </p:spPr>
          <p:txBody>
            <a:bodyPr wrap="square" rtlCol="0">
              <a:spAutoFit/>
            </a:bodyPr>
            <a:lstStyle/>
            <a:p>
              <a:pPr algn="ctr">
                <a:lnSpc>
                  <a:spcPts val="1000"/>
                </a:lnSpc>
              </a:pPr>
              <a:r>
                <a:rPr lang="en-US" sz="900" dirty="0"/>
                <a:t>2012</a:t>
              </a:r>
            </a:p>
          </p:txBody>
        </p:sp>
        <p:sp>
          <p:nvSpPr>
            <p:cNvPr id="220" name="TextBox 219">
              <a:extLst>
                <a:ext uri="{FF2B5EF4-FFF2-40B4-BE49-F238E27FC236}">
                  <a16:creationId xmlns:a16="http://schemas.microsoft.com/office/drawing/2014/main" id="{3F2844BB-C339-A647-9E02-06DC9BF3772F}"/>
                </a:ext>
              </a:extLst>
            </p:cNvPr>
            <p:cNvSpPr txBox="1"/>
            <p:nvPr/>
          </p:nvSpPr>
          <p:spPr>
            <a:xfrm>
              <a:off x="5915810" y="2297222"/>
              <a:ext cx="434189" cy="220573"/>
            </a:xfrm>
            <a:prstGeom prst="rect">
              <a:avLst/>
            </a:prstGeom>
            <a:noFill/>
          </p:spPr>
          <p:txBody>
            <a:bodyPr wrap="square" rtlCol="0">
              <a:spAutoFit/>
            </a:bodyPr>
            <a:lstStyle/>
            <a:p>
              <a:pPr algn="ctr">
                <a:lnSpc>
                  <a:spcPts val="1000"/>
                </a:lnSpc>
              </a:pPr>
              <a:r>
                <a:rPr lang="en-US" sz="900" dirty="0"/>
                <a:t>2013</a:t>
              </a:r>
            </a:p>
          </p:txBody>
        </p:sp>
        <p:sp>
          <p:nvSpPr>
            <p:cNvPr id="221" name="TextBox 220">
              <a:extLst>
                <a:ext uri="{FF2B5EF4-FFF2-40B4-BE49-F238E27FC236}">
                  <a16:creationId xmlns:a16="http://schemas.microsoft.com/office/drawing/2014/main" id="{8CAE8BEE-3336-134A-9BA9-E2F693AA25EB}"/>
                </a:ext>
              </a:extLst>
            </p:cNvPr>
            <p:cNvSpPr txBox="1"/>
            <p:nvPr/>
          </p:nvSpPr>
          <p:spPr>
            <a:xfrm>
              <a:off x="6334910" y="2297222"/>
              <a:ext cx="434189" cy="220573"/>
            </a:xfrm>
            <a:prstGeom prst="rect">
              <a:avLst/>
            </a:prstGeom>
            <a:noFill/>
          </p:spPr>
          <p:txBody>
            <a:bodyPr wrap="square" rtlCol="0">
              <a:spAutoFit/>
            </a:bodyPr>
            <a:lstStyle/>
            <a:p>
              <a:pPr algn="ctr">
                <a:lnSpc>
                  <a:spcPts val="1000"/>
                </a:lnSpc>
              </a:pPr>
              <a:r>
                <a:rPr lang="en-US" sz="900" dirty="0"/>
                <a:t>2014</a:t>
              </a:r>
            </a:p>
          </p:txBody>
        </p:sp>
        <p:sp>
          <p:nvSpPr>
            <p:cNvPr id="222" name="TextBox 221">
              <a:extLst>
                <a:ext uri="{FF2B5EF4-FFF2-40B4-BE49-F238E27FC236}">
                  <a16:creationId xmlns:a16="http://schemas.microsoft.com/office/drawing/2014/main" id="{D1F87110-17DB-0946-8338-2FF514334FDD}"/>
                </a:ext>
              </a:extLst>
            </p:cNvPr>
            <p:cNvSpPr txBox="1"/>
            <p:nvPr/>
          </p:nvSpPr>
          <p:spPr>
            <a:xfrm>
              <a:off x="6741310" y="2297222"/>
              <a:ext cx="434189" cy="220573"/>
            </a:xfrm>
            <a:prstGeom prst="rect">
              <a:avLst/>
            </a:prstGeom>
            <a:noFill/>
          </p:spPr>
          <p:txBody>
            <a:bodyPr wrap="square" rtlCol="0">
              <a:spAutoFit/>
            </a:bodyPr>
            <a:lstStyle/>
            <a:p>
              <a:pPr algn="ctr">
                <a:lnSpc>
                  <a:spcPts val="1000"/>
                </a:lnSpc>
              </a:pPr>
              <a:r>
                <a:rPr lang="en-US" sz="900" dirty="0"/>
                <a:t>2015</a:t>
              </a:r>
            </a:p>
          </p:txBody>
        </p:sp>
        <p:sp>
          <p:nvSpPr>
            <p:cNvPr id="223" name="TextBox 222">
              <a:extLst>
                <a:ext uri="{FF2B5EF4-FFF2-40B4-BE49-F238E27FC236}">
                  <a16:creationId xmlns:a16="http://schemas.microsoft.com/office/drawing/2014/main" id="{ACC4D3C4-5A80-EC4B-9616-564EBCE7ABD1}"/>
                </a:ext>
              </a:extLst>
            </p:cNvPr>
            <p:cNvSpPr txBox="1"/>
            <p:nvPr/>
          </p:nvSpPr>
          <p:spPr>
            <a:xfrm>
              <a:off x="7166760" y="2297222"/>
              <a:ext cx="434189" cy="220573"/>
            </a:xfrm>
            <a:prstGeom prst="rect">
              <a:avLst/>
            </a:prstGeom>
            <a:noFill/>
          </p:spPr>
          <p:txBody>
            <a:bodyPr wrap="square" rtlCol="0">
              <a:spAutoFit/>
            </a:bodyPr>
            <a:lstStyle/>
            <a:p>
              <a:pPr algn="ctr">
                <a:lnSpc>
                  <a:spcPts val="1000"/>
                </a:lnSpc>
              </a:pPr>
              <a:r>
                <a:rPr lang="en-US" sz="900" dirty="0"/>
                <a:t>2016</a:t>
              </a:r>
            </a:p>
          </p:txBody>
        </p:sp>
        <p:sp>
          <p:nvSpPr>
            <p:cNvPr id="224" name="TextBox 223">
              <a:extLst>
                <a:ext uri="{FF2B5EF4-FFF2-40B4-BE49-F238E27FC236}">
                  <a16:creationId xmlns:a16="http://schemas.microsoft.com/office/drawing/2014/main" id="{ACCD4633-AD55-4C45-B066-18673631FF5D}"/>
                </a:ext>
              </a:extLst>
            </p:cNvPr>
            <p:cNvSpPr txBox="1"/>
            <p:nvPr/>
          </p:nvSpPr>
          <p:spPr>
            <a:xfrm>
              <a:off x="7579510" y="2297222"/>
              <a:ext cx="434189" cy="220573"/>
            </a:xfrm>
            <a:prstGeom prst="rect">
              <a:avLst/>
            </a:prstGeom>
            <a:noFill/>
          </p:spPr>
          <p:txBody>
            <a:bodyPr wrap="square" rtlCol="0">
              <a:spAutoFit/>
            </a:bodyPr>
            <a:lstStyle/>
            <a:p>
              <a:pPr algn="ctr">
                <a:lnSpc>
                  <a:spcPts val="1000"/>
                </a:lnSpc>
              </a:pPr>
              <a:r>
                <a:rPr lang="en-US" sz="900" dirty="0"/>
                <a:t>2017</a:t>
              </a:r>
            </a:p>
          </p:txBody>
        </p:sp>
        <p:sp>
          <p:nvSpPr>
            <p:cNvPr id="225" name="TextBox 224">
              <a:extLst>
                <a:ext uri="{FF2B5EF4-FFF2-40B4-BE49-F238E27FC236}">
                  <a16:creationId xmlns:a16="http://schemas.microsoft.com/office/drawing/2014/main" id="{32534E98-BD0D-6C4D-895E-98E2159C277F}"/>
                </a:ext>
              </a:extLst>
            </p:cNvPr>
            <p:cNvSpPr txBox="1"/>
            <p:nvPr/>
          </p:nvSpPr>
          <p:spPr>
            <a:xfrm>
              <a:off x="8004960" y="2297221"/>
              <a:ext cx="434189" cy="220573"/>
            </a:xfrm>
            <a:prstGeom prst="rect">
              <a:avLst/>
            </a:prstGeom>
            <a:noFill/>
          </p:spPr>
          <p:txBody>
            <a:bodyPr wrap="square" rtlCol="0">
              <a:spAutoFit/>
            </a:bodyPr>
            <a:lstStyle/>
            <a:p>
              <a:pPr algn="ctr">
                <a:lnSpc>
                  <a:spcPts val="1000"/>
                </a:lnSpc>
              </a:pPr>
              <a:r>
                <a:rPr lang="en-US" sz="900" dirty="0"/>
                <a:t>2018</a:t>
              </a:r>
            </a:p>
          </p:txBody>
        </p:sp>
        <p:sp>
          <p:nvSpPr>
            <p:cNvPr id="226" name="TextBox 225">
              <a:extLst>
                <a:ext uri="{FF2B5EF4-FFF2-40B4-BE49-F238E27FC236}">
                  <a16:creationId xmlns:a16="http://schemas.microsoft.com/office/drawing/2014/main" id="{54B66339-949F-354C-91C0-4A06E2E37C90}"/>
                </a:ext>
              </a:extLst>
            </p:cNvPr>
            <p:cNvSpPr txBox="1"/>
            <p:nvPr/>
          </p:nvSpPr>
          <p:spPr>
            <a:xfrm>
              <a:off x="8160151" y="630327"/>
              <a:ext cx="434189" cy="220573"/>
            </a:xfrm>
            <a:prstGeom prst="rect">
              <a:avLst/>
            </a:prstGeom>
            <a:noFill/>
          </p:spPr>
          <p:txBody>
            <a:bodyPr wrap="square" rtlCol="0">
              <a:spAutoFit/>
            </a:bodyPr>
            <a:lstStyle/>
            <a:p>
              <a:pPr>
                <a:lnSpc>
                  <a:spcPts val="1000"/>
                </a:lnSpc>
              </a:pPr>
              <a:r>
                <a:rPr lang="en-US" sz="900" dirty="0">
                  <a:solidFill>
                    <a:srgbClr val="FFCD34"/>
                  </a:solidFill>
                </a:rPr>
                <a:t>Solar</a:t>
              </a:r>
            </a:p>
          </p:txBody>
        </p:sp>
        <p:sp>
          <p:nvSpPr>
            <p:cNvPr id="227" name="TextBox 226">
              <a:extLst>
                <a:ext uri="{FF2B5EF4-FFF2-40B4-BE49-F238E27FC236}">
                  <a16:creationId xmlns:a16="http://schemas.microsoft.com/office/drawing/2014/main" id="{3785128A-28CA-9840-AB0B-0C6B8D524B46}"/>
                </a:ext>
              </a:extLst>
            </p:cNvPr>
            <p:cNvSpPr txBox="1"/>
            <p:nvPr/>
          </p:nvSpPr>
          <p:spPr>
            <a:xfrm>
              <a:off x="8160151" y="1062127"/>
              <a:ext cx="434189" cy="220573"/>
            </a:xfrm>
            <a:prstGeom prst="rect">
              <a:avLst/>
            </a:prstGeom>
            <a:noFill/>
          </p:spPr>
          <p:txBody>
            <a:bodyPr wrap="square" rtlCol="0">
              <a:spAutoFit/>
            </a:bodyPr>
            <a:lstStyle/>
            <a:p>
              <a:pPr>
                <a:lnSpc>
                  <a:spcPts val="1000"/>
                </a:lnSpc>
              </a:pPr>
              <a:r>
                <a:rPr lang="en-US" sz="900" dirty="0">
                  <a:solidFill>
                    <a:srgbClr val="00B5EF"/>
                  </a:solidFill>
                </a:rPr>
                <a:t>Wind</a:t>
              </a:r>
            </a:p>
          </p:txBody>
        </p:sp>
        <p:sp>
          <p:nvSpPr>
            <p:cNvPr id="228" name="TextBox 227">
              <a:extLst>
                <a:ext uri="{FF2B5EF4-FFF2-40B4-BE49-F238E27FC236}">
                  <a16:creationId xmlns:a16="http://schemas.microsoft.com/office/drawing/2014/main" id="{D1B5E1EF-ABC8-B74A-817F-2EF972DF65F8}"/>
                </a:ext>
              </a:extLst>
            </p:cNvPr>
            <p:cNvSpPr txBox="1"/>
            <p:nvPr/>
          </p:nvSpPr>
          <p:spPr>
            <a:xfrm>
              <a:off x="8160151" y="1716177"/>
              <a:ext cx="497690" cy="220573"/>
            </a:xfrm>
            <a:prstGeom prst="rect">
              <a:avLst/>
            </a:prstGeom>
            <a:noFill/>
          </p:spPr>
          <p:txBody>
            <a:bodyPr wrap="square" rtlCol="0">
              <a:spAutoFit/>
            </a:bodyPr>
            <a:lstStyle/>
            <a:p>
              <a:pPr>
                <a:lnSpc>
                  <a:spcPts val="1000"/>
                </a:lnSpc>
              </a:pPr>
              <a:r>
                <a:rPr lang="en-US" sz="900" dirty="0">
                  <a:solidFill>
                    <a:srgbClr val="0089CF"/>
                  </a:solidFill>
                </a:rPr>
                <a:t>Hydro</a:t>
              </a:r>
            </a:p>
          </p:txBody>
        </p:sp>
        <p:sp>
          <p:nvSpPr>
            <p:cNvPr id="229" name="TextBox 228">
              <a:extLst>
                <a:ext uri="{FF2B5EF4-FFF2-40B4-BE49-F238E27FC236}">
                  <a16:creationId xmlns:a16="http://schemas.microsoft.com/office/drawing/2014/main" id="{6DDE3220-DFB8-DC4E-A887-FB6B85DDE770}"/>
                </a:ext>
              </a:extLst>
            </p:cNvPr>
            <p:cNvSpPr txBox="1"/>
            <p:nvPr/>
          </p:nvSpPr>
          <p:spPr>
            <a:xfrm>
              <a:off x="8160151" y="1979638"/>
              <a:ext cx="777090" cy="348813"/>
            </a:xfrm>
            <a:prstGeom prst="rect">
              <a:avLst/>
            </a:prstGeom>
            <a:noFill/>
          </p:spPr>
          <p:txBody>
            <a:bodyPr wrap="square" rtlCol="0">
              <a:spAutoFit/>
            </a:bodyPr>
            <a:lstStyle/>
            <a:p>
              <a:pPr>
                <a:lnSpc>
                  <a:spcPts val="1000"/>
                </a:lnSpc>
              </a:pPr>
              <a:r>
                <a:rPr lang="en-US" sz="900" dirty="0">
                  <a:solidFill>
                    <a:srgbClr val="82C441"/>
                  </a:solidFill>
                </a:rPr>
                <a:t>Other Renewables</a:t>
              </a:r>
            </a:p>
          </p:txBody>
        </p:sp>
        <p:sp>
          <p:nvSpPr>
            <p:cNvPr id="17" name="Freeform 16">
              <a:extLst>
                <a:ext uri="{FF2B5EF4-FFF2-40B4-BE49-F238E27FC236}">
                  <a16:creationId xmlns:a16="http://schemas.microsoft.com/office/drawing/2014/main" id="{BCCF2A41-DE65-2B4A-AF1B-F014EBD881F5}"/>
                </a:ext>
              </a:extLst>
            </p:cNvPr>
            <p:cNvSpPr/>
            <p:nvPr/>
          </p:nvSpPr>
          <p:spPr>
            <a:xfrm flipV="1">
              <a:off x="4033617" y="2240169"/>
              <a:ext cx="4174248" cy="8140"/>
            </a:xfrm>
            <a:custGeom>
              <a:avLst/>
              <a:gdLst>
                <a:gd name="connsiteX0" fmla="*/ 17 w 4452869"/>
                <a:gd name="connsiteY0" fmla="*/ -291 h 9491"/>
                <a:gd name="connsiteX1" fmla="*/ 4452887 w 4452869"/>
                <a:gd name="connsiteY1" fmla="*/ -291 h 9491"/>
              </a:gdLst>
              <a:ahLst/>
              <a:cxnLst>
                <a:cxn ang="0">
                  <a:pos x="connsiteX0" y="connsiteY0"/>
                </a:cxn>
                <a:cxn ang="0">
                  <a:pos x="connsiteX1" y="connsiteY1"/>
                </a:cxn>
              </a:cxnLst>
              <a:rect l="l" t="t" r="r" b="b"/>
              <a:pathLst>
                <a:path w="4452869" h="9491">
                  <a:moveTo>
                    <a:pt x="17" y="-291"/>
                  </a:moveTo>
                  <a:lnTo>
                    <a:pt x="4452887" y="-291"/>
                  </a:lnTo>
                </a:path>
              </a:pathLst>
            </a:custGeom>
            <a:noFill/>
            <a:ln w="9509" cap="flat">
              <a:solidFill>
                <a:srgbClr val="000000"/>
              </a:solidFill>
              <a:prstDash val="solid"/>
              <a:round/>
            </a:ln>
          </p:spPr>
          <p:txBody>
            <a:bodyPr rtlCol="0" anchor="ctr"/>
            <a:lstStyle/>
            <a:p>
              <a:endParaRPr lang="en-US"/>
            </a:p>
          </p:txBody>
        </p:sp>
        <p:sp>
          <p:nvSpPr>
            <p:cNvPr id="231" name="TextBox 230">
              <a:extLst>
                <a:ext uri="{FF2B5EF4-FFF2-40B4-BE49-F238E27FC236}">
                  <a16:creationId xmlns:a16="http://schemas.microsoft.com/office/drawing/2014/main" id="{82021262-C58B-7741-B53B-4F39D4F7C995}"/>
                </a:ext>
              </a:extLst>
            </p:cNvPr>
            <p:cNvSpPr txBox="1"/>
            <p:nvPr/>
          </p:nvSpPr>
          <p:spPr>
            <a:xfrm>
              <a:off x="4829334" y="66950"/>
              <a:ext cx="2502626" cy="418175"/>
            </a:xfrm>
            <a:prstGeom prst="rect">
              <a:avLst/>
            </a:prstGeom>
            <a:noFill/>
          </p:spPr>
          <p:txBody>
            <a:bodyPr wrap="none" rtlCol="0">
              <a:spAutoFit/>
            </a:bodyPr>
            <a:lstStyle/>
            <a:p>
              <a:pPr algn="ctr">
                <a:lnSpc>
                  <a:spcPts val="1200"/>
                </a:lnSpc>
              </a:pPr>
              <a:r>
                <a:rPr lang="en-US" sz="1050" dirty="0"/>
                <a:t>U.S. Annual Renewable Generation, by Fuel Type</a:t>
              </a:r>
            </a:p>
            <a:p>
              <a:pPr algn="ctr">
                <a:lnSpc>
                  <a:spcPts val="1200"/>
                </a:lnSpc>
              </a:pPr>
              <a:r>
                <a:rPr lang="en-US" sz="900" dirty="0"/>
                <a:t>Million Megawatt-hours</a:t>
              </a:r>
            </a:p>
          </p:txBody>
        </p:sp>
      </p:grpSp>
      <p:grpSp>
        <p:nvGrpSpPr>
          <p:cNvPr id="484" name="Group 483">
            <a:extLst>
              <a:ext uri="{FF2B5EF4-FFF2-40B4-BE49-F238E27FC236}">
                <a16:creationId xmlns:a16="http://schemas.microsoft.com/office/drawing/2014/main" id="{6F1BD2B6-24D9-FA48-9DF0-9A455F458C66}"/>
              </a:ext>
            </a:extLst>
          </p:cNvPr>
          <p:cNvGrpSpPr/>
          <p:nvPr/>
        </p:nvGrpSpPr>
        <p:grpSpPr>
          <a:xfrm>
            <a:off x="5966910" y="2477259"/>
            <a:ext cx="2663991" cy="2186489"/>
            <a:chOff x="6082474" y="2572244"/>
            <a:chExt cx="2663991" cy="2186489"/>
          </a:xfrm>
        </p:grpSpPr>
        <p:sp>
          <p:nvSpPr>
            <p:cNvPr id="240" name="TextBox 239">
              <a:extLst>
                <a:ext uri="{FF2B5EF4-FFF2-40B4-BE49-F238E27FC236}">
                  <a16:creationId xmlns:a16="http://schemas.microsoft.com/office/drawing/2014/main" id="{8277392D-9E44-9C47-9E6A-6D50B2349829}"/>
                </a:ext>
              </a:extLst>
            </p:cNvPr>
            <p:cNvSpPr txBox="1"/>
            <p:nvPr/>
          </p:nvSpPr>
          <p:spPr>
            <a:xfrm>
              <a:off x="6270477" y="4538160"/>
              <a:ext cx="434189" cy="220573"/>
            </a:xfrm>
            <a:prstGeom prst="rect">
              <a:avLst/>
            </a:prstGeom>
            <a:noFill/>
          </p:spPr>
          <p:txBody>
            <a:bodyPr wrap="square" rtlCol="0">
              <a:spAutoFit/>
            </a:bodyPr>
            <a:lstStyle/>
            <a:p>
              <a:pPr algn="ctr">
                <a:lnSpc>
                  <a:spcPts val="1000"/>
                </a:lnSpc>
              </a:pPr>
              <a:r>
                <a:rPr lang="en-US" sz="900" dirty="0"/>
                <a:t>2008</a:t>
              </a:r>
            </a:p>
          </p:txBody>
        </p:sp>
        <p:sp>
          <p:nvSpPr>
            <p:cNvPr id="241" name="TextBox 240">
              <a:extLst>
                <a:ext uri="{FF2B5EF4-FFF2-40B4-BE49-F238E27FC236}">
                  <a16:creationId xmlns:a16="http://schemas.microsoft.com/office/drawing/2014/main" id="{B6409427-652A-D34E-B36E-4F51678ADEFD}"/>
                </a:ext>
              </a:extLst>
            </p:cNvPr>
            <p:cNvSpPr txBox="1"/>
            <p:nvPr/>
          </p:nvSpPr>
          <p:spPr>
            <a:xfrm>
              <a:off x="6672623" y="4538160"/>
              <a:ext cx="434189" cy="220573"/>
            </a:xfrm>
            <a:prstGeom prst="rect">
              <a:avLst/>
            </a:prstGeom>
            <a:noFill/>
          </p:spPr>
          <p:txBody>
            <a:bodyPr wrap="square" rtlCol="0">
              <a:spAutoFit/>
            </a:bodyPr>
            <a:lstStyle/>
            <a:p>
              <a:pPr algn="ctr">
                <a:lnSpc>
                  <a:spcPts val="1000"/>
                </a:lnSpc>
              </a:pPr>
              <a:r>
                <a:rPr lang="en-US" sz="900" dirty="0"/>
                <a:t>2010</a:t>
              </a:r>
            </a:p>
          </p:txBody>
        </p:sp>
        <p:sp>
          <p:nvSpPr>
            <p:cNvPr id="242" name="TextBox 241">
              <a:extLst>
                <a:ext uri="{FF2B5EF4-FFF2-40B4-BE49-F238E27FC236}">
                  <a16:creationId xmlns:a16="http://schemas.microsoft.com/office/drawing/2014/main" id="{E4CA0F02-7A05-DC49-BCC5-05A47A37D550}"/>
                </a:ext>
              </a:extLst>
            </p:cNvPr>
            <p:cNvSpPr txBox="1"/>
            <p:nvPr/>
          </p:nvSpPr>
          <p:spPr>
            <a:xfrm>
              <a:off x="7089127" y="4538160"/>
              <a:ext cx="434189" cy="220573"/>
            </a:xfrm>
            <a:prstGeom prst="rect">
              <a:avLst/>
            </a:prstGeom>
            <a:noFill/>
          </p:spPr>
          <p:txBody>
            <a:bodyPr wrap="square" rtlCol="0">
              <a:spAutoFit/>
            </a:bodyPr>
            <a:lstStyle/>
            <a:p>
              <a:pPr algn="ctr">
                <a:lnSpc>
                  <a:spcPts val="1000"/>
                </a:lnSpc>
              </a:pPr>
              <a:r>
                <a:rPr lang="en-US" sz="900" dirty="0"/>
                <a:t>2012</a:t>
              </a:r>
            </a:p>
          </p:txBody>
        </p:sp>
        <p:sp>
          <p:nvSpPr>
            <p:cNvPr id="243" name="TextBox 242">
              <a:extLst>
                <a:ext uri="{FF2B5EF4-FFF2-40B4-BE49-F238E27FC236}">
                  <a16:creationId xmlns:a16="http://schemas.microsoft.com/office/drawing/2014/main" id="{10BF8990-2B2C-1943-AAF1-8154D948CFC2}"/>
                </a:ext>
              </a:extLst>
            </p:cNvPr>
            <p:cNvSpPr txBox="1"/>
            <p:nvPr/>
          </p:nvSpPr>
          <p:spPr>
            <a:xfrm>
              <a:off x="7491267" y="4538160"/>
              <a:ext cx="434189" cy="220573"/>
            </a:xfrm>
            <a:prstGeom prst="rect">
              <a:avLst/>
            </a:prstGeom>
            <a:noFill/>
          </p:spPr>
          <p:txBody>
            <a:bodyPr wrap="square" rtlCol="0">
              <a:spAutoFit/>
            </a:bodyPr>
            <a:lstStyle/>
            <a:p>
              <a:pPr algn="ctr">
                <a:lnSpc>
                  <a:spcPts val="1000"/>
                </a:lnSpc>
              </a:pPr>
              <a:r>
                <a:rPr lang="en-US" sz="900" dirty="0"/>
                <a:t>2014</a:t>
              </a:r>
            </a:p>
          </p:txBody>
        </p:sp>
        <p:sp>
          <p:nvSpPr>
            <p:cNvPr id="244" name="TextBox 243">
              <a:extLst>
                <a:ext uri="{FF2B5EF4-FFF2-40B4-BE49-F238E27FC236}">
                  <a16:creationId xmlns:a16="http://schemas.microsoft.com/office/drawing/2014/main" id="{B00D3C79-B9A3-E746-9D36-CB83E2F0CBDE}"/>
                </a:ext>
              </a:extLst>
            </p:cNvPr>
            <p:cNvSpPr txBox="1"/>
            <p:nvPr/>
          </p:nvSpPr>
          <p:spPr>
            <a:xfrm>
              <a:off x="7900562" y="4538160"/>
              <a:ext cx="434189" cy="220573"/>
            </a:xfrm>
            <a:prstGeom prst="rect">
              <a:avLst/>
            </a:prstGeom>
            <a:noFill/>
          </p:spPr>
          <p:txBody>
            <a:bodyPr wrap="square" rtlCol="0">
              <a:spAutoFit/>
            </a:bodyPr>
            <a:lstStyle/>
            <a:p>
              <a:pPr algn="ctr">
                <a:lnSpc>
                  <a:spcPts val="1000"/>
                </a:lnSpc>
              </a:pPr>
              <a:r>
                <a:rPr lang="en-US" sz="900" dirty="0"/>
                <a:t>2016</a:t>
              </a:r>
            </a:p>
          </p:txBody>
        </p:sp>
        <p:sp>
          <p:nvSpPr>
            <p:cNvPr id="245" name="TextBox 244">
              <a:extLst>
                <a:ext uri="{FF2B5EF4-FFF2-40B4-BE49-F238E27FC236}">
                  <a16:creationId xmlns:a16="http://schemas.microsoft.com/office/drawing/2014/main" id="{2249877D-2ECE-CA47-8069-194ACC0D62B1}"/>
                </a:ext>
              </a:extLst>
            </p:cNvPr>
            <p:cNvSpPr txBox="1"/>
            <p:nvPr/>
          </p:nvSpPr>
          <p:spPr>
            <a:xfrm>
              <a:off x="8312276" y="4538160"/>
              <a:ext cx="434189" cy="220573"/>
            </a:xfrm>
            <a:prstGeom prst="rect">
              <a:avLst/>
            </a:prstGeom>
            <a:noFill/>
          </p:spPr>
          <p:txBody>
            <a:bodyPr wrap="square" rtlCol="0">
              <a:spAutoFit/>
            </a:bodyPr>
            <a:lstStyle/>
            <a:p>
              <a:pPr algn="ctr">
                <a:lnSpc>
                  <a:spcPts val="1000"/>
                </a:lnSpc>
              </a:pPr>
              <a:r>
                <a:rPr lang="en-US" sz="900" dirty="0"/>
                <a:t>2018</a:t>
              </a:r>
            </a:p>
          </p:txBody>
        </p:sp>
        <p:sp>
          <p:nvSpPr>
            <p:cNvPr id="346" name="Freeform 345">
              <a:extLst>
                <a:ext uri="{FF2B5EF4-FFF2-40B4-BE49-F238E27FC236}">
                  <a16:creationId xmlns:a16="http://schemas.microsoft.com/office/drawing/2014/main" id="{35043958-91F0-6644-B21C-1801E2820BDF}"/>
                </a:ext>
              </a:extLst>
            </p:cNvPr>
            <p:cNvSpPr/>
            <p:nvPr/>
          </p:nvSpPr>
          <p:spPr>
            <a:xfrm flipV="1">
              <a:off x="6490790" y="3019352"/>
              <a:ext cx="2038689" cy="1240383"/>
            </a:xfrm>
            <a:custGeom>
              <a:avLst/>
              <a:gdLst>
                <a:gd name="connsiteX0" fmla="*/ 61 w 2038689"/>
                <a:gd name="connsiteY0" fmla="*/ -513 h 1240383"/>
                <a:gd name="connsiteX1" fmla="*/ 2038750 w 2038689"/>
                <a:gd name="connsiteY1" fmla="*/ -513 h 1240383"/>
                <a:gd name="connsiteX2" fmla="*/ 61 w 2038689"/>
                <a:gd name="connsiteY2" fmla="*/ 246674 h 1240383"/>
                <a:gd name="connsiteX3" fmla="*/ 2038750 w 2038689"/>
                <a:gd name="connsiteY3" fmla="*/ 246674 h 1240383"/>
                <a:gd name="connsiteX4" fmla="*/ 61 w 2038689"/>
                <a:gd name="connsiteY4" fmla="*/ 494973 h 1240383"/>
                <a:gd name="connsiteX5" fmla="*/ 2038750 w 2038689"/>
                <a:gd name="connsiteY5" fmla="*/ 494973 h 1240383"/>
                <a:gd name="connsiteX6" fmla="*/ 61 w 2038689"/>
                <a:gd name="connsiteY6" fmla="*/ 743272 h 1240383"/>
                <a:gd name="connsiteX7" fmla="*/ 2038750 w 2038689"/>
                <a:gd name="connsiteY7" fmla="*/ 743272 h 1240383"/>
                <a:gd name="connsiteX8" fmla="*/ 61 w 2038689"/>
                <a:gd name="connsiteY8" fmla="*/ 991572 h 1240383"/>
                <a:gd name="connsiteX9" fmla="*/ 2038750 w 2038689"/>
                <a:gd name="connsiteY9" fmla="*/ 991572 h 1240383"/>
                <a:gd name="connsiteX10" fmla="*/ 61 w 2038689"/>
                <a:gd name="connsiteY10" fmla="*/ 1239871 h 1240383"/>
                <a:gd name="connsiteX11" fmla="*/ 2038750 w 2038689"/>
                <a:gd name="connsiteY11" fmla="*/ 1239871 h 124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8689" h="1240383">
                  <a:moveTo>
                    <a:pt x="61" y="-513"/>
                  </a:moveTo>
                  <a:lnTo>
                    <a:pt x="2038750" y="-513"/>
                  </a:lnTo>
                  <a:moveTo>
                    <a:pt x="61" y="246674"/>
                  </a:moveTo>
                  <a:lnTo>
                    <a:pt x="2038750" y="246674"/>
                  </a:lnTo>
                  <a:moveTo>
                    <a:pt x="61" y="494973"/>
                  </a:moveTo>
                  <a:lnTo>
                    <a:pt x="2038750" y="494973"/>
                  </a:lnTo>
                  <a:moveTo>
                    <a:pt x="61" y="743272"/>
                  </a:moveTo>
                  <a:lnTo>
                    <a:pt x="2038750" y="743272"/>
                  </a:lnTo>
                  <a:moveTo>
                    <a:pt x="61" y="991572"/>
                  </a:moveTo>
                  <a:lnTo>
                    <a:pt x="2038750" y="991572"/>
                  </a:lnTo>
                  <a:moveTo>
                    <a:pt x="61" y="1239871"/>
                  </a:moveTo>
                  <a:lnTo>
                    <a:pt x="2038750" y="1239871"/>
                  </a:lnTo>
                </a:path>
              </a:pathLst>
            </a:custGeom>
            <a:noFill/>
            <a:ln w="8520" cap="flat">
              <a:solidFill>
                <a:srgbClr val="D9D9D9"/>
              </a:solidFill>
              <a:prstDash val="solid"/>
              <a:round/>
            </a:ln>
          </p:spPr>
          <p:txBody>
            <a:bodyPr rtlCol="0" anchor="ctr"/>
            <a:lstStyle/>
            <a:p>
              <a:endParaRPr lang="en-US"/>
            </a:p>
          </p:txBody>
        </p:sp>
        <p:sp>
          <p:nvSpPr>
            <p:cNvPr id="347" name="Freeform 346">
              <a:extLst>
                <a:ext uri="{FF2B5EF4-FFF2-40B4-BE49-F238E27FC236}">
                  <a16:creationId xmlns:a16="http://schemas.microsoft.com/office/drawing/2014/main" id="{5FC5F266-DE59-7C46-AED7-753913A1C2E1}"/>
                </a:ext>
              </a:extLst>
            </p:cNvPr>
            <p:cNvSpPr/>
            <p:nvPr/>
          </p:nvSpPr>
          <p:spPr>
            <a:xfrm flipV="1">
              <a:off x="6490790" y="4508500"/>
              <a:ext cx="2038689" cy="6959"/>
            </a:xfrm>
            <a:custGeom>
              <a:avLst/>
              <a:gdLst>
                <a:gd name="connsiteX0" fmla="*/ 61 w 2038689"/>
                <a:gd name="connsiteY0" fmla="*/ -294 h 6959"/>
                <a:gd name="connsiteX1" fmla="*/ 2038750 w 2038689"/>
                <a:gd name="connsiteY1" fmla="*/ -294 h 6959"/>
              </a:gdLst>
              <a:ahLst/>
              <a:cxnLst>
                <a:cxn ang="0">
                  <a:pos x="connsiteX0" y="connsiteY0"/>
                </a:cxn>
                <a:cxn ang="0">
                  <a:pos x="connsiteX1" y="connsiteY1"/>
                </a:cxn>
              </a:cxnLst>
              <a:rect l="l" t="t" r="r" b="b"/>
              <a:pathLst>
                <a:path w="2038689" h="6959">
                  <a:moveTo>
                    <a:pt x="61" y="-294"/>
                  </a:moveTo>
                  <a:lnTo>
                    <a:pt x="2038750" y="-294"/>
                  </a:lnTo>
                </a:path>
              </a:pathLst>
            </a:custGeom>
            <a:noFill/>
            <a:ln w="8520" cap="flat">
              <a:solidFill>
                <a:srgbClr val="000000"/>
              </a:solidFill>
              <a:prstDash val="solid"/>
              <a:round/>
            </a:ln>
          </p:spPr>
          <p:txBody>
            <a:bodyPr rtlCol="0" anchor="ctr"/>
            <a:lstStyle/>
            <a:p>
              <a:endParaRPr lang="en-US"/>
            </a:p>
          </p:txBody>
        </p:sp>
        <p:sp>
          <p:nvSpPr>
            <p:cNvPr id="349" name="Freeform 348">
              <a:extLst>
                <a:ext uri="{FF2B5EF4-FFF2-40B4-BE49-F238E27FC236}">
                  <a16:creationId xmlns:a16="http://schemas.microsoft.com/office/drawing/2014/main" id="{754B6581-904E-C844-9837-D09F72DC9B23}"/>
                </a:ext>
              </a:extLst>
            </p:cNvPr>
            <p:cNvSpPr/>
            <p:nvPr/>
          </p:nvSpPr>
          <p:spPr>
            <a:xfrm flipV="1">
              <a:off x="6490790" y="4031201"/>
              <a:ext cx="2038689" cy="467556"/>
            </a:xfrm>
            <a:custGeom>
              <a:avLst/>
              <a:gdLst>
                <a:gd name="connsiteX0" fmla="*/ 61 w 2038689"/>
                <a:gd name="connsiteY0" fmla="*/ -355 h 467556"/>
                <a:gd name="connsiteX1" fmla="*/ 204567 w 2038689"/>
                <a:gd name="connsiteY1" fmla="*/ 1501 h 467556"/>
                <a:gd name="connsiteX2" fmla="*/ 407935 w 2038689"/>
                <a:gd name="connsiteY2" fmla="*/ 7068 h 467556"/>
                <a:gd name="connsiteX3" fmla="*/ 611304 w 2038689"/>
                <a:gd name="connsiteY3" fmla="*/ 17089 h 467556"/>
                <a:gd name="connsiteX4" fmla="*/ 816037 w 2038689"/>
                <a:gd name="connsiteY4" fmla="*/ 40471 h 467556"/>
                <a:gd name="connsiteX5" fmla="*/ 1019406 w 2038689"/>
                <a:gd name="connsiteY5" fmla="*/ 74988 h 467556"/>
                <a:gd name="connsiteX6" fmla="*/ 1222774 w 2038689"/>
                <a:gd name="connsiteY6" fmla="*/ 134001 h 467556"/>
                <a:gd name="connsiteX7" fmla="*/ 1427508 w 2038689"/>
                <a:gd name="connsiteY7" fmla="*/ 184106 h 467556"/>
                <a:gd name="connsiteX8" fmla="*/ 1630876 w 2038689"/>
                <a:gd name="connsiteY8" fmla="*/ 262048 h 467556"/>
                <a:gd name="connsiteX9" fmla="*/ 1834244 w 2038689"/>
                <a:gd name="connsiteY9" fmla="*/ 373393 h 467556"/>
                <a:gd name="connsiteX10" fmla="*/ 2038750 w 2038689"/>
                <a:gd name="connsiteY10" fmla="*/ 467201 h 46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8689" h="467556">
                  <a:moveTo>
                    <a:pt x="61" y="-355"/>
                  </a:moveTo>
                  <a:lnTo>
                    <a:pt x="204567" y="1501"/>
                  </a:lnTo>
                  <a:lnTo>
                    <a:pt x="407935" y="7068"/>
                  </a:lnTo>
                  <a:lnTo>
                    <a:pt x="611304" y="17089"/>
                  </a:lnTo>
                  <a:lnTo>
                    <a:pt x="816037" y="40471"/>
                  </a:lnTo>
                  <a:lnTo>
                    <a:pt x="1019406" y="74988"/>
                  </a:lnTo>
                  <a:lnTo>
                    <a:pt x="1222774" y="134001"/>
                  </a:lnTo>
                  <a:lnTo>
                    <a:pt x="1427508" y="184106"/>
                  </a:lnTo>
                  <a:lnTo>
                    <a:pt x="1630876" y="262048"/>
                  </a:lnTo>
                  <a:lnTo>
                    <a:pt x="1834244" y="373393"/>
                  </a:lnTo>
                  <a:lnTo>
                    <a:pt x="2038750" y="467201"/>
                  </a:lnTo>
                </a:path>
              </a:pathLst>
            </a:custGeom>
            <a:noFill/>
            <a:ln w="22225" cap="rnd">
              <a:solidFill>
                <a:srgbClr val="FFCD34"/>
              </a:solidFill>
              <a:prstDash val="solid"/>
              <a:round/>
            </a:ln>
          </p:spPr>
          <p:txBody>
            <a:bodyPr rtlCol="0" anchor="ctr"/>
            <a:lstStyle/>
            <a:p>
              <a:endParaRPr lang="en-US"/>
            </a:p>
          </p:txBody>
        </p:sp>
        <p:sp>
          <p:nvSpPr>
            <p:cNvPr id="453" name="TextBox 452">
              <a:extLst>
                <a:ext uri="{FF2B5EF4-FFF2-40B4-BE49-F238E27FC236}">
                  <a16:creationId xmlns:a16="http://schemas.microsoft.com/office/drawing/2014/main" id="{1F17A8A5-C6D9-2D4C-B226-A0C8618B17FD}"/>
                </a:ext>
              </a:extLst>
            </p:cNvPr>
            <p:cNvSpPr txBox="1"/>
            <p:nvPr/>
          </p:nvSpPr>
          <p:spPr>
            <a:xfrm>
              <a:off x="6456504" y="2572244"/>
              <a:ext cx="2031325" cy="392095"/>
            </a:xfrm>
            <a:prstGeom prst="rect">
              <a:avLst/>
            </a:prstGeom>
            <a:noFill/>
          </p:spPr>
          <p:txBody>
            <a:bodyPr wrap="none" rtlCol="0">
              <a:spAutoFit/>
            </a:bodyPr>
            <a:lstStyle/>
            <a:p>
              <a:pPr algn="ctr">
                <a:lnSpc>
                  <a:spcPts val="1200"/>
                </a:lnSpc>
              </a:pPr>
              <a:r>
                <a:rPr lang="en-US" sz="1050" dirty="0"/>
                <a:t>U.S. Annual Net Generation, </a:t>
              </a:r>
              <a:r>
                <a:rPr lang="en-US" sz="1050" dirty="0">
                  <a:solidFill>
                    <a:srgbClr val="FFCD34"/>
                  </a:solidFill>
                </a:rPr>
                <a:t>Solar</a:t>
              </a:r>
            </a:p>
            <a:p>
              <a:pPr algn="ctr">
                <a:lnSpc>
                  <a:spcPts val="1200"/>
                </a:lnSpc>
              </a:pPr>
              <a:r>
                <a:rPr lang="en-US" sz="900" dirty="0"/>
                <a:t>Million Megawatt-hours</a:t>
              </a:r>
            </a:p>
          </p:txBody>
        </p:sp>
        <p:sp>
          <p:nvSpPr>
            <p:cNvPr id="461" name="TextBox 460">
              <a:extLst>
                <a:ext uri="{FF2B5EF4-FFF2-40B4-BE49-F238E27FC236}">
                  <a16:creationId xmlns:a16="http://schemas.microsoft.com/office/drawing/2014/main" id="{EE4EA2F2-F4D6-0047-96FD-37EB774BFD2D}"/>
                </a:ext>
              </a:extLst>
            </p:cNvPr>
            <p:cNvSpPr txBox="1"/>
            <p:nvPr/>
          </p:nvSpPr>
          <p:spPr>
            <a:xfrm>
              <a:off x="6082474" y="2923233"/>
              <a:ext cx="434189" cy="220573"/>
            </a:xfrm>
            <a:prstGeom prst="rect">
              <a:avLst/>
            </a:prstGeom>
            <a:noFill/>
          </p:spPr>
          <p:txBody>
            <a:bodyPr wrap="square" rtlCol="0">
              <a:spAutoFit/>
            </a:bodyPr>
            <a:lstStyle/>
            <a:p>
              <a:pPr algn="r">
                <a:lnSpc>
                  <a:spcPts val="1000"/>
                </a:lnSpc>
              </a:pPr>
              <a:r>
                <a:rPr lang="en-US" sz="900" dirty="0"/>
                <a:t>300</a:t>
              </a:r>
            </a:p>
          </p:txBody>
        </p:sp>
        <p:sp>
          <p:nvSpPr>
            <p:cNvPr id="462" name="TextBox 461">
              <a:extLst>
                <a:ext uri="{FF2B5EF4-FFF2-40B4-BE49-F238E27FC236}">
                  <a16:creationId xmlns:a16="http://schemas.microsoft.com/office/drawing/2014/main" id="{FEE682D1-488C-7543-BDD0-DA97153666DA}"/>
                </a:ext>
              </a:extLst>
            </p:cNvPr>
            <p:cNvSpPr txBox="1"/>
            <p:nvPr/>
          </p:nvSpPr>
          <p:spPr>
            <a:xfrm>
              <a:off x="6082474" y="3172179"/>
              <a:ext cx="434189" cy="220573"/>
            </a:xfrm>
            <a:prstGeom prst="rect">
              <a:avLst/>
            </a:prstGeom>
            <a:noFill/>
          </p:spPr>
          <p:txBody>
            <a:bodyPr wrap="square" rtlCol="0">
              <a:spAutoFit/>
            </a:bodyPr>
            <a:lstStyle/>
            <a:p>
              <a:pPr algn="r">
                <a:lnSpc>
                  <a:spcPts val="1000"/>
                </a:lnSpc>
              </a:pPr>
              <a:r>
                <a:rPr lang="en-US" sz="900" dirty="0"/>
                <a:t>250</a:t>
              </a:r>
            </a:p>
          </p:txBody>
        </p:sp>
        <p:sp>
          <p:nvSpPr>
            <p:cNvPr id="463" name="TextBox 462">
              <a:extLst>
                <a:ext uri="{FF2B5EF4-FFF2-40B4-BE49-F238E27FC236}">
                  <a16:creationId xmlns:a16="http://schemas.microsoft.com/office/drawing/2014/main" id="{E94F193B-4E2D-7A40-B5E4-B36C63F2BCBF}"/>
                </a:ext>
              </a:extLst>
            </p:cNvPr>
            <p:cNvSpPr txBox="1"/>
            <p:nvPr/>
          </p:nvSpPr>
          <p:spPr>
            <a:xfrm>
              <a:off x="6082474" y="3416338"/>
              <a:ext cx="434189" cy="220573"/>
            </a:xfrm>
            <a:prstGeom prst="rect">
              <a:avLst/>
            </a:prstGeom>
            <a:noFill/>
          </p:spPr>
          <p:txBody>
            <a:bodyPr wrap="square" rtlCol="0">
              <a:spAutoFit/>
            </a:bodyPr>
            <a:lstStyle/>
            <a:p>
              <a:pPr algn="r">
                <a:lnSpc>
                  <a:spcPts val="1000"/>
                </a:lnSpc>
              </a:pPr>
              <a:r>
                <a:rPr lang="en-US" sz="900" dirty="0"/>
                <a:t>200</a:t>
              </a:r>
            </a:p>
          </p:txBody>
        </p:sp>
        <p:sp>
          <p:nvSpPr>
            <p:cNvPr id="464" name="TextBox 463">
              <a:extLst>
                <a:ext uri="{FF2B5EF4-FFF2-40B4-BE49-F238E27FC236}">
                  <a16:creationId xmlns:a16="http://schemas.microsoft.com/office/drawing/2014/main" id="{4FE5CA37-E074-5F41-8917-79296F9FA2C9}"/>
                </a:ext>
              </a:extLst>
            </p:cNvPr>
            <p:cNvSpPr txBox="1"/>
            <p:nvPr/>
          </p:nvSpPr>
          <p:spPr>
            <a:xfrm>
              <a:off x="6082474" y="3670072"/>
              <a:ext cx="434189" cy="220573"/>
            </a:xfrm>
            <a:prstGeom prst="rect">
              <a:avLst/>
            </a:prstGeom>
            <a:noFill/>
          </p:spPr>
          <p:txBody>
            <a:bodyPr wrap="square" rtlCol="0">
              <a:spAutoFit/>
            </a:bodyPr>
            <a:lstStyle/>
            <a:p>
              <a:pPr algn="r">
                <a:lnSpc>
                  <a:spcPts val="1000"/>
                </a:lnSpc>
              </a:pPr>
              <a:r>
                <a:rPr lang="en-US" sz="900" dirty="0"/>
                <a:t>150</a:t>
              </a:r>
            </a:p>
          </p:txBody>
        </p:sp>
        <p:sp>
          <p:nvSpPr>
            <p:cNvPr id="465" name="TextBox 464">
              <a:extLst>
                <a:ext uri="{FF2B5EF4-FFF2-40B4-BE49-F238E27FC236}">
                  <a16:creationId xmlns:a16="http://schemas.microsoft.com/office/drawing/2014/main" id="{27E7251E-D6EB-104D-AD62-9C0C0A35C1AF}"/>
                </a:ext>
              </a:extLst>
            </p:cNvPr>
            <p:cNvSpPr txBox="1"/>
            <p:nvPr/>
          </p:nvSpPr>
          <p:spPr>
            <a:xfrm>
              <a:off x="6082474" y="3914231"/>
              <a:ext cx="434189" cy="220573"/>
            </a:xfrm>
            <a:prstGeom prst="rect">
              <a:avLst/>
            </a:prstGeom>
            <a:noFill/>
          </p:spPr>
          <p:txBody>
            <a:bodyPr wrap="square" rtlCol="0">
              <a:spAutoFit/>
            </a:bodyPr>
            <a:lstStyle/>
            <a:p>
              <a:pPr algn="r">
                <a:lnSpc>
                  <a:spcPts val="1000"/>
                </a:lnSpc>
              </a:pPr>
              <a:r>
                <a:rPr lang="en-US" sz="900" dirty="0"/>
                <a:t>100</a:t>
              </a:r>
            </a:p>
          </p:txBody>
        </p:sp>
        <p:sp>
          <p:nvSpPr>
            <p:cNvPr id="466" name="TextBox 465">
              <a:extLst>
                <a:ext uri="{FF2B5EF4-FFF2-40B4-BE49-F238E27FC236}">
                  <a16:creationId xmlns:a16="http://schemas.microsoft.com/office/drawing/2014/main" id="{06509409-AFC5-6B4F-8051-60ACCC900443}"/>
                </a:ext>
              </a:extLst>
            </p:cNvPr>
            <p:cNvSpPr txBox="1"/>
            <p:nvPr/>
          </p:nvSpPr>
          <p:spPr>
            <a:xfrm>
              <a:off x="6082474" y="4163178"/>
              <a:ext cx="434189" cy="220573"/>
            </a:xfrm>
            <a:prstGeom prst="rect">
              <a:avLst/>
            </a:prstGeom>
            <a:noFill/>
          </p:spPr>
          <p:txBody>
            <a:bodyPr wrap="square" rtlCol="0">
              <a:spAutoFit/>
            </a:bodyPr>
            <a:lstStyle/>
            <a:p>
              <a:pPr algn="r">
                <a:lnSpc>
                  <a:spcPts val="1000"/>
                </a:lnSpc>
              </a:pPr>
              <a:r>
                <a:rPr lang="en-US" sz="900" dirty="0"/>
                <a:t>50</a:t>
              </a:r>
            </a:p>
          </p:txBody>
        </p:sp>
        <p:sp>
          <p:nvSpPr>
            <p:cNvPr id="467" name="TextBox 466">
              <a:extLst>
                <a:ext uri="{FF2B5EF4-FFF2-40B4-BE49-F238E27FC236}">
                  <a16:creationId xmlns:a16="http://schemas.microsoft.com/office/drawing/2014/main" id="{31045EDF-E735-5549-9DDF-7DED69E5BA58}"/>
                </a:ext>
              </a:extLst>
            </p:cNvPr>
            <p:cNvSpPr txBox="1"/>
            <p:nvPr/>
          </p:nvSpPr>
          <p:spPr>
            <a:xfrm>
              <a:off x="6082474" y="4416912"/>
              <a:ext cx="434189" cy="220573"/>
            </a:xfrm>
            <a:prstGeom prst="rect">
              <a:avLst/>
            </a:prstGeom>
            <a:noFill/>
          </p:spPr>
          <p:txBody>
            <a:bodyPr wrap="square" rtlCol="0">
              <a:spAutoFit/>
            </a:bodyPr>
            <a:lstStyle/>
            <a:p>
              <a:pPr algn="r">
                <a:lnSpc>
                  <a:spcPts val="1000"/>
                </a:lnSpc>
              </a:pPr>
              <a:r>
                <a:rPr lang="en-US" sz="900" dirty="0"/>
                <a:t>0</a:t>
              </a:r>
            </a:p>
          </p:txBody>
        </p:sp>
      </p:grpSp>
      <p:grpSp>
        <p:nvGrpSpPr>
          <p:cNvPr id="483" name="Group 482">
            <a:extLst>
              <a:ext uri="{FF2B5EF4-FFF2-40B4-BE49-F238E27FC236}">
                <a16:creationId xmlns:a16="http://schemas.microsoft.com/office/drawing/2014/main" id="{8A4C7E79-F898-954E-A729-FC620ACD1F98}"/>
              </a:ext>
            </a:extLst>
          </p:cNvPr>
          <p:cNvGrpSpPr/>
          <p:nvPr/>
        </p:nvGrpSpPr>
        <p:grpSpPr>
          <a:xfrm>
            <a:off x="3294871" y="2480054"/>
            <a:ext cx="2665112" cy="2183694"/>
            <a:chOff x="3586769" y="2575039"/>
            <a:chExt cx="2665112" cy="2183694"/>
          </a:xfrm>
        </p:grpSpPr>
        <p:sp>
          <p:nvSpPr>
            <p:cNvPr id="248" name="Freeform 247">
              <a:extLst>
                <a:ext uri="{FF2B5EF4-FFF2-40B4-BE49-F238E27FC236}">
                  <a16:creationId xmlns:a16="http://schemas.microsoft.com/office/drawing/2014/main" id="{BDFEB66E-B183-EE4D-8E6B-33B8DF8FCABC}"/>
                </a:ext>
              </a:extLst>
            </p:cNvPr>
            <p:cNvSpPr/>
            <p:nvPr/>
          </p:nvSpPr>
          <p:spPr>
            <a:xfrm flipV="1">
              <a:off x="3984796" y="3019352"/>
              <a:ext cx="2047959" cy="1240383"/>
            </a:xfrm>
            <a:custGeom>
              <a:avLst/>
              <a:gdLst>
                <a:gd name="connsiteX0" fmla="*/ -12 w 2047959"/>
                <a:gd name="connsiteY0" fmla="*/ -513 h 1240383"/>
                <a:gd name="connsiteX1" fmla="*/ 2047947 w 2047959"/>
                <a:gd name="connsiteY1" fmla="*/ -513 h 1240383"/>
                <a:gd name="connsiteX2" fmla="*/ -12 w 2047959"/>
                <a:gd name="connsiteY2" fmla="*/ 246674 h 1240383"/>
                <a:gd name="connsiteX3" fmla="*/ 2047947 w 2047959"/>
                <a:gd name="connsiteY3" fmla="*/ 246674 h 1240383"/>
                <a:gd name="connsiteX4" fmla="*/ -12 w 2047959"/>
                <a:gd name="connsiteY4" fmla="*/ 494973 h 1240383"/>
                <a:gd name="connsiteX5" fmla="*/ 2047947 w 2047959"/>
                <a:gd name="connsiteY5" fmla="*/ 494973 h 1240383"/>
                <a:gd name="connsiteX6" fmla="*/ -12 w 2047959"/>
                <a:gd name="connsiteY6" fmla="*/ 743272 h 1240383"/>
                <a:gd name="connsiteX7" fmla="*/ 2047947 w 2047959"/>
                <a:gd name="connsiteY7" fmla="*/ 743272 h 1240383"/>
                <a:gd name="connsiteX8" fmla="*/ -12 w 2047959"/>
                <a:gd name="connsiteY8" fmla="*/ 991572 h 1240383"/>
                <a:gd name="connsiteX9" fmla="*/ 2047947 w 2047959"/>
                <a:gd name="connsiteY9" fmla="*/ 991572 h 1240383"/>
                <a:gd name="connsiteX10" fmla="*/ -12 w 2047959"/>
                <a:gd name="connsiteY10" fmla="*/ 1239871 h 1240383"/>
                <a:gd name="connsiteX11" fmla="*/ 2047947 w 2047959"/>
                <a:gd name="connsiteY11" fmla="*/ 1239871 h 124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47959" h="1240383">
                  <a:moveTo>
                    <a:pt x="-12" y="-513"/>
                  </a:moveTo>
                  <a:lnTo>
                    <a:pt x="2047947" y="-513"/>
                  </a:lnTo>
                  <a:moveTo>
                    <a:pt x="-12" y="246674"/>
                  </a:moveTo>
                  <a:lnTo>
                    <a:pt x="2047947" y="246674"/>
                  </a:lnTo>
                  <a:moveTo>
                    <a:pt x="-12" y="494973"/>
                  </a:moveTo>
                  <a:lnTo>
                    <a:pt x="2047947" y="494973"/>
                  </a:lnTo>
                  <a:moveTo>
                    <a:pt x="-12" y="743272"/>
                  </a:moveTo>
                  <a:lnTo>
                    <a:pt x="2047947" y="743272"/>
                  </a:lnTo>
                  <a:moveTo>
                    <a:pt x="-12" y="991572"/>
                  </a:moveTo>
                  <a:lnTo>
                    <a:pt x="2047947" y="991572"/>
                  </a:lnTo>
                  <a:moveTo>
                    <a:pt x="-12" y="1239871"/>
                  </a:moveTo>
                  <a:lnTo>
                    <a:pt x="2047947" y="1239871"/>
                  </a:lnTo>
                </a:path>
              </a:pathLst>
            </a:custGeom>
            <a:noFill/>
            <a:ln w="8520" cap="flat">
              <a:solidFill>
                <a:srgbClr val="D9D9D9"/>
              </a:solidFill>
              <a:prstDash val="solid"/>
              <a:round/>
            </a:ln>
          </p:spPr>
          <p:txBody>
            <a:bodyPr rtlCol="0" anchor="ctr"/>
            <a:lstStyle/>
            <a:p>
              <a:endParaRPr lang="en-US"/>
            </a:p>
          </p:txBody>
        </p:sp>
        <p:sp>
          <p:nvSpPr>
            <p:cNvPr id="251" name="Freeform 250">
              <a:extLst>
                <a:ext uri="{FF2B5EF4-FFF2-40B4-BE49-F238E27FC236}">
                  <a16:creationId xmlns:a16="http://schemas.microsoft.com/office/drawing/2014/main" id="{22ECE4C2-CF7A-F648-8CBA-0527AF96E609}"/>
                </a:ext>
              </a:extLst>
            </p:cNvPr>
            <p:cNvSpPr/>
            <p:nvPr/>
          </p:nvSpPr>
          <p:spPr>
            <a:xfrm flipV="1">
              <a:off x="3984796" y="3143687"/>
              <a:ext cx="2047959" cy="1089975"/>
            </a:xfrm>
            <a:custGeom>
              <a:avLst/>
              <a:gdLst>
                <a:gd name="connsiteX0" fmla="*/ -12 w 2047959"/>
                <a:gd name="connsiteY0" fmla="*/ -500 h 1089975"/>
                <a:gd name="connsiteX1" fmla="*/ 204550 w 2047959"/>
                <a:gd name="connsiteY1" fmla="*/ 91453 h 1089975"/>
                <a:gd name="connsiteX2" fmla="*/ 409284 w 2047959"/>
                <a:gd name="connsiteY2" fmla="*/ 195003 h 1089975"/>
                <a:gd name="connsiteX3" fmla="*/ 614017 w 2047959"/>
                <a:gd name="connsiteY3" fmla="*/ 320823 h 1089975"/>
                <a:gd name="connsiteX4" fmla="*/ 818751 w 2047959"/>
                <a:gd name="connsiteY4" fmla="*/ 423260 h 1089975"/>
                <a:gd name="connsiteX5" fmla="*/ 1023484 w 2047959"/>
                <a:gd name="connsiteY5" fmla="*/ 557988 h 1089975"/>
                <a:gd name="connsiteX6" fmla="*/ 1228217 w 2047959"/>
                <a:gd name="connsiteY6" fmla="*/ 625909 h 1089975"/>
                <a:gd name="connsiteX7" fmla="*/ 1432951 w 2047959"/>
                <a:gd name="connsiteY7" fmla="*/ 671560 h 1089975"/>
                <a:gd name="connsiteX8" fmla="*/ 1637684 w 2047959"/>
                <a:gd name="connsiteY8" fmla="*/ 851939 h 1089975"/>
                <a:gd name="connsiteX9" fmla="*/ 1843782 w 2047959"/>
                <a:gd name="connsiteY9" fmla="*/ 986667 h 1089975"/>
                <a:gd name="connsiteX10" fmla="*/ 2047947 w 2047959"/>
                <a:gd name="connsiteY10" fmla="*/ 1089475 h 108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7959" h="1089975">
                  <a:moveTo>
                    <a:pt x="-12" y="-500"/>
                  </a:moveTo>
                  <a:lnTo>
                    <a:pt x="204550" y="91453"/>
                  </a:lnTo>
                  <a:lnTo>
                    <a:pt x="409284" y="195003"/>
                  </a:lnTo>
                  <a:lnTo>
                    <a:pt x="614017" y="320823"/>
                  </a:lnTo>
                  <a:lnTo>
                    <a:pt x="818751" y="423260"/>
                  </a:lnTo>
                  <a:lnTo>
                    <a:pt x="1023484" y="557988"/>
                  </a:lnTo>
                  <a:lnTo>
                    <a:pt x="1228217" y="625909"/>
                  </a:lnTo>
                  <a:lnTo>
                    <a:pt x="1432951" y="671560"/>
                  </a:lnTo>
                  <a:lnTo>
                    <a:pt x="1637684" y="851939"/>
                  </a:lnTo>
                  <a:lnTo>
                    <a:pt x="1843782" y="986667"/>
                  </a:lnTo>
                  <a:lnTo>
                    <a:pt x="2047947" y="1089475"/>
                  </a:lnTo>
                </a:path>
              </a:pathLst>
            </a:custGeom>
            <a:noFill/>
            <a:ln w="22225" cap="rnd">
              <a:solidFill>
                <a:srgbClr val="00B5EF"/>
              </a:solidFill>
              <a:prstDash val="solid"/>
              <a:round/>
            </a:ln>
          </p:spPr>
          <p:txBody>
            <a:bodyPr rtlCol="0" anchor="ctr"/>
            <a:lstStyle/>
            <a:p>
              <a:endParaRPr lang="en-US"/>
            </a:p>
          </p:txBody>
        </p:sp>
        <p:sp>
          <p:nvSpPr>
            <p:cNvPr id="452" name="TextBox 451">
              <a:extLst>
                <a:ext uri="{FF2B5EF4-FFF2-40B4-BE49-F238E27FC236}">
                  <a16:creationId xmlns:a16="http://schemas.microsoft.com/office/drawing/2014/main" id="{4F99FDCF-E453-7349-A07E-DA440AC5840C}"/>
                </a:ext>
              </a:extLst>
            </p:cNvPr>
            <p:cNvSpPr txBox="1"/>
            <p:nvPr/>
          </p:nvSpPr>
          <p:spPr>
            <a:xfrm>
              <a:off x="3927321" y="2575039"/>
              <a:ext cx="2048959" cy="392095"/>
            </a:xfrm>
            <a:prstGeom prst="rect">
              <a:avLst/>
            </a:prstGeom>
            <a:noFill/>
          </p:spPr>
          <p:txBody>
            <a:bodyPr wrap="none" rtlCol="0">
              <a:spAutoFit/>
            </a:bodyPr>
            <a:lstStyle/>
            <a:p>
              <a:pPr algn="ctr">
                <a:lnSpc>
                  <a:spcPts val="1200"/>
                </a:lnSpc>
              </a:pPr>
              <a:r>
                <a:rPr lang="en-US" sz="1050" dirty="0"/>
                <a:t>U.S. Annual Net Generation, </a:t>
              </a:r>
              <a:r>
                <a:rPr lang="en-US" sz="1050" dirty="0">
                  <a:solidFill>
                    <a:srgbClr val="00B5EF"/>
                  </a:solidFill>
                </a:rPr>
                <a:t>Wind</a:t>
              </a:r>
            </a:p>
            <a:p>
              <a:pPr algn="ctr">
                <a:lnSpc>
                  <a:spcPts val="1200"/>
                </a:lnSpc>
              </a:pPr>
              <a:r>
                <a:rPr lang="en-US" sz="900" dirty="0"/>
                <a:t>Million Megawatt-hours</a:t>
              </a:r>
            </a:p>
          </p:txBody>
        </p:sp>
        <p:sp>
          <p:nvSpPr>
            <p:cNvPr id="469" name="TextBox 468">
              <a:extLst>
                <a:ext uri="{FF2B5EF4-FFF2-40B4-BE49-F238E27FC236}">
                  <a16:creationId xmlns:a16="http://schemas.microsoft.com/office/drawing/2014/main" id="{CAFD430A-847D-8941-9442-9B576B20C328}"/>
                </a:ext>
              </a:extLst>
            </p:cNvPr>
            <p:cNvSpPr txBox="1"/>
            <p:nvPr/>
          </p:nvSpPr>
          <p:spPr>
            <a:xfrm>
              <a:off x="3586769" y="2923233"/>
              <a:ext cx="434189" cy="220573"/>
            </a:xfrm>
            <a:prstGeom prst="rect">
              <a:avLst/>
            </a:prstGeom>
            <a:noFill/>
          </p:spPr>
          <p:txBody>
            <a:bodyPr wrap="square" rtlCol="0">
              <a:spAutoFit/>
            </a:bodyPr>
            <a:lstStyle/>
            <a:p>
              <a:pPr algn="r">
                <a:lnSpc>
                  <a:spcPts val="1000"/>
                </a:lnSpc>
              </a:pPr>
              <a:r>
                <a:rPr lang="en-US" sz="900" dirty="0"/>
                <a:t>300</a:t>
              </a:r>
            </a:p>
          </p:txBody>
        </p:sp>
        <p:sp>
          <p:nvSpPr>
            <p:cNvPr id="470" name="TextBox 469">
              <a:extLst>
                <a:ext uri="{FF2B5EF4-FFF2-40B4-BE49-F238E27FC236}">
                  <a16:creationId xmlns:a16="http://schemas.microsoft.com/office/drawing/2014/main" id="{608848EC-6C41-4843-84DD-6A313936607B}"/>
                </a:ext>
              </a:extLst>
            </p:cNvPr>
            <p:cNvSpPr txBox="1"/>
            <p:nvPr/>
          </p:nvSpPr>
          <p:spPr>
            <a:xfrm>
              <a:off x="3586769" y="3172179"/>
              <a:ext cx="434189" cy="220573"/>
            </a:xfrm>
            <a:prstGeom prst="rect">
              <a:avLst/>
            </a:prstGeom>
            <a:noFill/>
          </p:spPr>
          <p:txBody>
            <a:bodyPr wrap="square" rtlCol="0">
              <a:spAutoFit/>
            </a:bodyPr>
            <a:lstStyle/>
            <a:p>
              <a:pPr algn="r">
                <a:lnSpc>
                  <a:spcPts val="1000"/>
                </a:lnSpc>
              </a:pPr>
              <a:r>
                <a:rPr lang="en-US" sz="900" dirty="0"/>
                <a:t>250</a:t>
              </a:r>
            </a:p>
          </p:txBody>
        </p:sp>
        <p:sp>
          <p:nvSpPr>
            <p:cNvPr id="471" name="TextBox 470">
              <a:extLst>
                <a:ext uri="{FF2B5EF4-FFF2-40B4-BE49-F238E27FC236}">
                  <a16:creationId xmlns:a16="http://schemas.microsoft.com/office/drawing/2014/main" id="{EE323754-AB30-8041-8E42-FCCAAA676B5A}"/>
                </a:ext>
              </a:extLst>
            </p:cNvPr>
            <p:cNvSpPr txBox="1"/>
            <p:nvPr/>
          </p:nvSpPr>
          <p:spPr>
            <a:xfrm>
              <a:off x="3586769" y="3416338"/>
              <a:ext cx="434189" cy="220573"/>
            </a:xfrm>
            <a:prstGeom prst="rect">
              <a:avLst/>
            </a:prstGeom>
            <a:noFill/>
          </p:spPr>
          <p:txBody>
            <a:bodyPr wrap="square" rtlCol="0">
              <a:spAutoFit/>
            </a:bodyPr>
            <a:lstStyle/>
            <a:p>
              <a:pPr algn="r">
                <a:lnSpc>
                  <a:spcPts val="1000"/>
                </a:lnSpc>
              </a:pPr>
              <a:r>
                <a:rPr lang="en-US" sz="900" dirty="0"/>
                <a:t>200</a:t>
              </a:r>
            </a:p>
          </p:txBody>
        </p:sp>
        <p:sp>
          <p:nvSpPr>
            <p:cNvPr id="472" name="TextBox 471">
              <a:extLst>
                <a:ext uri="{FF2B5EF4-FFF2-40B4-BE49-F238E27FC236}">
                  <a16:creationId xmlns:a16="http://schemas.microsoft.com/office/drawing/2014/main" id="{72603641-D613-DC4C-894B-277F2C5F5A4E}"/>
                </a:ext>
              </a:extLst>
            </p:cNvPr>
            <p:cNvSpPr txBox="1"/>
            <p:nvPr/>
          </p:nvSpPr>
          <p:spPr>
            <a:xfrm>
              <a:off x="3586769" y="3670072"/>
              <a:ext cx="434189" cy="220573"/>
            </a:xfrm>
            <a:prstGeom prst="rect">
              <a:avLst/>
            </a:prstGeom>
            <a:noFill/>
          </p:spPr>
          <p:txBody>
            <a:bodyPr wrap="square" rtlCol="0">
              <a:spAutoFit/>
            </a:bodyPr>
            <a:lstStyle/>
            <a:p>
              <a:pPr algn="r">
                <a:lnSpc>
                  <a:spcPts val="1000"/>
                </a:lnSpc>
              </a:pPr>
              <a:r>
                <a:rPr lang="en-US" sz="900" dirty="0"/>
                <a:t>150</a:t>
              </a:r>
            </a:p>
          </p:txBody>
        </p:sp>
        <p:sp>
          <p:nvSpPr>
            <p:cNvPr id="473" name="TextBox 472">
              <a:extLst>
                <a:ext uri="{FF2B5EF4-FFF2-40B4-BE49-F238E27FC236}">
                  <a16:creationId xmlns:a16="http://schemas.microsoft.com/office/drawing/2014/main" id="{773AAC1D-A068-1342-BA25-D7ADF51DC8D3}"/>
                </a:ext>
              </a:extLst>
            </p:cNvPr>
            <p:cNvSpPr txBox="1"/>
            <p:nvPr/>
          </p:nvSpPr>
          <p:spPr>
            <a:xfrm>
              <a:off x="3586769" y="3914231"/>
              <a:ext cx="434189" cy="220573"/>
            </a:xfrm>
            <a:prstGeom prst="rect">
              <a:avLst/>
            </a:prstGeom>
            <a:noFill/>
          </p:spPr>
          <p:txBody>
            <a:bodyPr wrap="square" rtlCol="0">
              <a:spAutoFit/>
            </a:bodyPr>
            <a:lstStyle/>
            <a:p>
              <a:pPr algn="r">
                <a:lnSpc>
                  <a:spcPts val="1000"/>
                </a:lnSpc>
              </a:pPr>
              <a:r>
                <a:rPr lang="en-US" sz="900" dirty="0"/>
                <a:t>100</a:t>
              </a:r>
            </a:p>
          </p:txBody>
        </p:sp>
        <p:sp>
          <p:nvSpPr>
            <p:cNvPr id="474" name="TextBox 473">
              <a:extLst>
                <a:ext uri="{FF2B5EF4-FFF2-40B4-BE49-F238E27FC236}">
                  <a16:creationId xmlns:a16="http://schemas.microsoft.com/office/drawing/2014/main" id="{08C44BEB-14DC-2941-B835-C5F1238316CE}"/>
                </a:ext>
              </a:extLst>
            </p:cNvPr>
            <p:cNvSpPr txBox="1"/>
            <p:nvPr/>
          </p:nvSpPr>
          <p:spPr>
            <a:xfrm>
              <a:off x="3586769" y="4163178"/>
              <a:ext cx="434189" cy="220573"/>
            </a:xfrm>
            <a:prstGeom prst="rect">
              <a:avLst/>
            </a:prstGeom>
            <a:noFill/>
          </p:spPr>
          <p:txBody>
            <a:bodyPr wrap="square" rtlCol="0">
              <a:spAutoFit/>
            </a:bodyPr>
            <a:lstStyle/>
            <a:p>
              <a:pPr algn="r">
                <a:lnSpc>
                  <a:spcPts val="1000"/>
                </a:lnSpc>
              </a:pPr>
              <a:r>
                <a:rPr lang="en-US" sz="900" dirty="0"/>
                <a:t>50</a:t>
              </a:r>
            </a:p>
          </p:txBody>
        </p:sp>
        <p:sp>
          <p:nvSpPr>
            <p:cNvPr id="475" name="TextBox 474">
              <a:extLst>
                <a:ext uri="{FF2B5EF4-FFF2-40B4-BE49-F238E27FC236}">
                  <a16:creationId xmlns:a16="http://schemas.microsoft.com/office/drawing/2014/main" id="{C3C0E803-0B70-0E45-AC50-F2BD229C2051}"/>
                </a:ext>
              </a:extLst>
            </p:cNvPr>
            <p:cNvSpPr txBox="1"/>
            <p:nvPr/>
          </p:nvSpPr>
          <p:spPr>
            <a:xfrm>
              <a:off x="3586769" y="4416912"/>
              <a:ext cx="434189" cy="220573"/>
            </a:xfrm>
            <a:prstGeom prst="rect">
              <a:avLst/>
            </a:prstGeom>
            <a:noFill/>
          </p:spPr>
          <p:txBody>
            <a:bodyPr wrap="square" rtlCol="0">
              <a:spAutoFit/>
            </a:bodyPr>
            <a:lstStyle/>
            <a:p>
              <a:pPr algn="r">
                <a:lnSpc>
                  <a:spcPts val="1000"/>
                </a:lnSpc>
              </a:pPr>
              <a:r>
                <a:rPr lang="en-US" sz="900" dirty="0"/>
                <a:t>0</a:t>
              </a:r>
            </a:p>
          </p:txBody>
        </p:sp>
        <p:sp>
          <p:nvSpPr>
            <p:cNvPr id="476" name="Freeform 475">
              <a:extLst>
                <a:ext uri="{FF2B5EF4-FFF2-40B4-BE49-F238E27FC236}">
                  <a16:creationId xmlns:a16="http://schemas.microsoft.com/office/drawing/2014/main" id="{A4A2164D-4F2F-DD42-9F87-3E87C0C6B7BB}"/>
                </a:ext>
              </a:extLst>
            </p:cNvPr>
            <p:cNvSpPr/>
            <p:nvPr/>
          </p:nvSpPr>
          <p:spPr>
            <a:xfrm flipV="1">
              <a:off x="3984796" y="4508500"/>
              <a:ext cx="2047959" cy="6959"/>
            </a:xfrm>
            <a:custGeom>
              <a:avLst/>
              <a:gdLst>
                <a:gd name="connsiteX0" fmla="*/ -12 w 2047959"/>
                <a:gd name="connsiteY0" fmla="*/ -294 h 6959"/>
                <a:gd name="connsiteX1" fmla="*/ 2047947 w 2047959"/>
                <a:gd name="connsiteY1" fmla="*/ -294 h 6959"/>
              </a:gdLst>
              <a:ahLst/>
              <a:cxnLst>
                <a:cxn ang="0">
                  <a:pos x="connsiteX0" y="connsiteY0"/>
                </a:cxn>
                <a:cxn ang="0">
                  <a:pos x="connsiteX1" y="connsiteY1"/>
                </a:cxn>
              </a:cxnLst>
              <a:rect l="l" t="t" r="r" b="b"/>
              <a:pathLst>
                <a:path w="2047959" h="6959">
                  <a:moveTo>
                    <a:pt x="-12" y="-294"/>
                  </a:moveTo>
                  <a:lnTo>
                    <a:pt x="2047947" y="-294"/>
                  </a:lnTo>
                </a:path>
              </a:pathLst>
            </a:custGeom>
            <a:noFill/>
            <a:ln w="8520" cap="flat">
              <a:solidFill>
                <a:srgbClr val="000000"/>
              </a:solidFill>
              <a:prstDash val="solid"/>
              <a:round/>
            </a:ln>
          </p:spPr>
          <p:txBody>
            <a:bodyPr rtlCol="0" anchor="ctr"/>
            <a:lstStyle/>
            <a:p>
              <a:endParaRPr lang="en-US"/>
            </a:p>
          </p:txBody>
        </p:sp>
        <p:sp>
          <p:nvSpPr>
            <p:cNvPr id="477" name="TextBox 476">
              <a:extLst>
                <a:ext uri="{FF2B5EF4-FFF2-40B4-BE49-F238E27FC236}">
                  <a16:creationId xmlns:a16="http://schemas.microsoft.com/office/drawing/2014/main" id="{F0611484-AD77-B54F-B393-F2724033C1E1}"/>
                </a:ext>
              </a:extLst>
            </p:cNvPr>
            <p:cNvSpPr txBox="1"/>
            <p:nvPr/>
          </p:nvSpPr>
          <p:spPr>
            <a:xfrm>
              <a:off x="3775893" y="4538160"/>
              <a:ext cx="434189" cy="220573"/>
            </a:xfrm>
            <a:prstGeom prst="rect">
              <a:avLst/>
            </a:prstGeom>
            <a:noFill/>
          </p:spPr>
          <p:txBody>
            <a:bodyPr wrap="square" rtlCol="0">
              <a:spAutoFit/>
            </a:bodyPr>
            <a:lstStyle/>
            <a:p>
              <a:pPr algn="ctr">
                <a:lnSpc>
                  <a:spcPts val="1000"/>
                </a:lnSpc>
              </a:pPr>
              <a:r>
                <a:rPr lang="en-US" sz="900" dirty="0"/>
                <a:t>2008</a:t>
              </a:r>
            </a:p>
          </p:txBody>
        </p:sp>
        <p:sp>
          <p:nvSpPr>
            <p:cNvPr id="478" name="TextBox 477">
              <a:extLst>
                <a:ext uri="{FF2B5EF4-FFF2-40B4-BE49-F238E27FC236}">
                  <a16:creationId xmlns:a16="http://schemas.microsoft.com/office/drawing/2014/main" id="{8E143DA7-148A-0643-9BB6-92B00F8612EA}"/>
                </a:ext>
              </a:extLst>
            </p:cNvPr>
            <p:cNvSpPr txBox="1"/>
            <p:nvPr/>
          </p:nvSpPr>
          <p:spPr>
            <a:xfrm>
              <a:off x="4178039" y="4538160"/>
              <a:ext cx="434189" cy="220573"/>
            </a:xfrm>
            <a:prstGeom prst="rect">
              <a:avLst/>
            </a:prstGeom>
            <a:noFill/>
          </p:spPr>
          <p:txBody>
            <a:bodyPr wrap="square" rtlCol="0">
              <a:spAutoFit/>
            </a:bodyPr>
            <a:lstStyle/>
            <a:p>
              <a:pPr algn="ctr">
                <a:lnSpc>
                  <a:spcPts val="1000"/>
                </a:lnSpc>
              </a:pPr>
              <a:r>
                <a:rPr lang="en-US" sz="900" dirty="0"/>
                <a:t>2010</a:t>
              </a:r>
            </a:p>
          </p:txBody>
        </p:sp>
        <p:sp>
          <p:nvSpPr>
            <p:cNvPr id="479" name="TextBox 478">
              <a:extLst>
                <a:ext uri="{FF2B5EF4-FFF2-40B4-BE49-F238E27FC236}">
                  <a16:creationId xmlns:a16="http://schemas.microsoft.com/office/drawing/2014/main" id="{F28E1080-4F9F-464F-8B80-2923539AA46B}"/>
                </a:ext>
              </a:extLst>
            </p:cNvPr>
            <p:cNvSpPr txBox="1"/>
            <p:nvPr/>
          </p:nvSpPr>
          <p:spPr>
            <a:xfrm>
              <a:off x="4594543" y="4538160"/>
              <a:ext cx="434189" cy="220573"/>
            </a:xfrm>
            <a:prstGeom prst="rect">
              <a:avLst/>
            </a:prstGeom>
            <a:noFill/>
          </p:spPr>
          <p:txBody>
            <a:bodyPr wrap="square" rtlCol="0">
              <a:spAutoFit/>
            </a:bodyPr>
            <a:lstStyle/>
            <a:p>
              <a:pPr algn="ctr">
                <a:lnSpc>
                  <a:spcPts val="1000"/>
                </a:lnSpc>
              </a:pPr>
              <a:r>
                <a:rPr lang="en-US" sz="900" dirty="0"/>
                <a:t>2012</a:t>
              </a:r>
            </a:p>
          </p:txBody>
        </p:sp>
        <p:sp>
          <p:nvSpPr>
            <p:cNvPr id="480" name="TextBox 479">
              <a:extLst>
                <a:ext uri="{FF2B5EF4-FFF2-40B4-BE49-F238E27FC236}">
                  <a16:creationId xmlns:a16="http://schemas.microsoft.com/office/drawing/2014/main" id="{2838FBAE-A46D-C346-B19B-9153A50D5C32}"/>
                </a:ext>
              </a:extLst>
            </p:cNvPr>
            <p:cNvSpPr txBox="1"/>
            <p:nvPr/>
          </p:nvSpPr>
          <p:spPr>
            <a:xfrm>
              <a:off x="4996683" y="4538160"/>
              <a:ext cx="434189" cy="220573"/>
            </a:xfrm>
            <a:prstGeom prst="rect">
              <a:avLst/>
            </a:prstGeom>
            <a:noFill/>
          </p:spPr>
          <p:txBody>
            <a:bodyPr wrap="square" rtlCol="0">
              <a:spAutoFit/>
            </a:bodyPr>
            <a:lstStyle/>
            <a:p>
              <a:pPr algn="ctr">
                <a:lnSpc>
                  <a:spcPts val="1000"/>
                </a:lnSpc>
              </a:pPr>
              <a:r>
                <a:rPr lang="en-US" sz="900" dirty="0"/>
                <a:t>2014</a:t>
              </a:r>
            </a:p>
          </p:txBody>
        </p:sp>
        <p:sp>
          <p:nvSpPr>
            <p:cNvPr id="481" name="TextBox 480">
              <a:extLst>
                <a:ext uri="{FF2B5EF4-FFF2-40B4-BE49-F238E27FC236}">
                  <a16:creationId xmlns:a16="http://schemas.microsoft.com/office/drawing/2014/main" id="{EFD62B09-7A84-3744-83E2-8A4C2D147783}"/>
                </a:ext>
              </a:extLst>
            </p:cNvPr>
            <p:cNvSpPr txBox="1"/>
            <p:nvPr/>
          </p:nvSpPr>
          <p:spPr>
            <a:xfrm>
              <a:off x="5405978" y="4538160"/>
              <a:ext cx="434189" cy="220573"/>
            </a:xfrm>
            <a:prstGeom prst="rect">
              <a:avLst/>
            </a:prstGeom>
            <a:noFill/>
          </p:spPr>
          <p:txBody>
            <a:bodyPr wrap="square" rtlCol="0">
              <a:spAutoFit/>
            </a:bodyPr>
            <a:lstStyle/>
            <a:p>
              <a:pPr algn="ctr">
                <a:lnSpc>
                  <a:spcPts val="1000"/>
                </a:lnSpc>
              </a:pPr>
              <a:r>
                <a:rPr lang="en-US" sz="900" dirty="0"/>
                <a:t>2016</a:t>
              </a:r>
            </a:p>
          </p:txBody>
        </p:sp>
        <p:sp>
          <p:nvSpPr>
            <p:cNvPr id="482" name="TextBox 481">
              <a:extLst>
                <a:ext uri="{FF2B5EF4-FFF2-40B4-BE49-F238E27FC236}">
                  <a16:creationId xmlns:a16="http://schemas.microsoft.com/office/drawing/2014/main" id="{9CC0A388-A9C9-BA45-8300-35C346BF13DB}"/>
                </a:ext>
              </a:extLst>
            </p:cNvPr>
            <p:cNvSpPr txBox="1"/>
            <p:nvPr/>
          </p:nvSpPr>
          <p:spPr>
            <a:xfrm>
              <a:off x="5817692" y="4538160"/>
              <a:ext cx="434189" cy="220573"/>
            </a:xfrm>
            <a:prstGeom prst="rect">
              <a:avLst/>
            </a:prstGeom>
            <a:noFill/>
          </p:spPr>
          <p:txBody>
            <a:bodyPr wrap="square" rtlCol="0">
              <a:spAutoFit/>
            </a:bodyPr>
            <a:lstStyle/>
            <a:p>
              <a:pPr algn="ctr">
                <a:lnSpc>
                  <a:spcPts val="1000"/>
                </a:lnSpc>
              </a:pPr>
              <a:r>
                <a:rPr lang="en-US" sz="900" dirty="0"/>
                <a:t>2018</a:t>
              </a:r>
            </a:p>
          </p:txBody>
        </p:sp>
      </p:grpSp>
    </p:spTree>
    <p:extLst>
      <p:ext uri="{BB962C8B-B14F-4D97-AF65-F5344CB8AC3E}">
        <p14:creationId xmlns:p14="http://schemas.microsoft.com/office/powerpoint/2010/main" val="3102698958"/>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6856</TotalTime>
  <Words>14317</Words>
  <Application>Microsoft Macintosh PowerPoint</Application>
  <PresentationFormat>On-screen Show (16:9)</PresentationFormat>
  <Paragraphs>1455</Paragraphs>
  <Slides>56</Slides>
  <Notes>56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iStock Maquette</vt:lpstr>
      <vt:lpstr>Myriad Pro</vt:lpstr>
      <vt:lpstr>Myriad Pro Light</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Cost for Renewables are Falling</vt:lpstr>
      <vt:lpstr>PowerPoint Presentation</vt:lpstr>
      <vt:lpstr>PowerPoint Presentation</vt:lpstr>
      <vt:lpstr>Wind Surpasses Hydro for U.S. Renewable Electricity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NREL at-a-Glance</vt:lpstr>
      <vt:lpstr>NREL Science Drives Innovation</vt:lpstr>
      <vt:lpstr>PowerPoint Presentation</vt:lpstr>
      <vt:lpstr>PowerPoint Presentation</vt:lpstr>
      <vt:lpstr>Wind Energy</vt:lpstr>
      <vt:lpstr>PowerPoint Presentation</vt:lpstr>
      <vt:lpstr>PowerPoint Presentation</vt:lpstr>
      <vt:lpstr>PowerPoint Presentation</vt:lpstr>
      <vt:lpstr>Transportation Technologies</vt:lpstr>
      <vt:lpstr>Bioenergy</vt:lpstr>
      <vt:lpstr>PowerPoint Presentation</vt:lpstr>
      <vt:lpstr>PowerPoint Presentation</vt:lpstr>
      <vt:lpstr>Energy Efficient Buildings</vt:lpstr>
      <vt:lpstr>Advanced Manufacturing Research</vt:lpstr>
      <vt:lpstr>Cold-Climate Research</vt:lpstr>
      <vt:lpstr>Analysis and Computing</vt:lpstr>
      <vt:lpstr>PowerPoint Presentation</vt:lpstr>
      <vt:lpstr>PowerPoint Presentation</vt:lpstr>
      <vt:lpstr>Energy Security and Resilience</vt:lpstr>
      <vt:lpstr>Advanced Research on Integrated Energy Systems</vt:lpstr>
      <vt:lpstr>PowerPoint Presentation</vt:lpstr>
      <vt:lpstr> We Reduce Risk in Bringing Innovations to Market</vt:lpstr>
      <vt:lpstr>PowerPoint Presentation</vt:lpstr>
      <vt:lpstr>Partnering with Business  for Competitive Advantage</vt:lpstr>
      <vt:lpstr>More than 900 Valuable Partnerships</vt:lpstr>
      <vt:lpstr>NREL Advanced Research and Innovations</vt:lpstr>
      <vt:lpstr>PowerPoint Presentation</vt:lpstr>
      <vt:lpstr>PowerPoint Presentation</vt:lpstr>
      <vt:lpstr>PowerPoint Presentation</vt:lpstr>
      <vt:lpstr>PowerPoint Presentation</vt:lpstr>
      <vt:lpstr>PowerPoint Presentation</vt:lpstr>
      <vt:lpstr>PowerPoint Presentation</vt:lpstr>
      <vt:lpstr>Electrification of the Economy</vt:lpstr>
      <vt:lpstr>PowerPoint Presentation</vt:lpstr>
      <vt:lpstr>Electrons to Molecules</vt:lpstr>
      <vt:lpstr>Electrons to Molecules</vt:lpstr>
      <vt:lpstr>Circular Economy for Energy Materials </vt:lpstr>
      <vt:lpstr>PowerPoint Presentation</vt:lpstr>
      <vt:lpstr>PowerPoint Presentation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dc:title>
  <dc:subject>Use this presentation to effectively communicate the lab's impacts and capabilities.</dc:subject>
  <dc:creator>Joelynn Schroeder</dc:creator>
  <cp:lastModifiedBy>Hamilton, Nicholas</cp:lastModifiedBy>
  <cp:revision>779</cp:revision>
  <cp:lastPrinted>2018-05-03T19:02:58Z</cp:lastPrinted>
  <dcterms:created xsi:type="dcterms:W3CDTF">2017-11-07T18:31:51Z</dcterms:created>
  <dcterms:modified xsi:type="dcterms:W3CDTF">2021-02-03T23:11:57Z</dcterms:modified>
</cp:coreProperties>
</file>